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sldIdLst>
    <p:sldId id="431" r:id="rId2"/>
    <p:sldId id="424" r:id="rId3"/>
    <p:sldId id="425" r:id="rId4"/>
    <p:sldId id="256" r:id="rId5"/>
    <p:sldId id="432" r:id="rId6"/>
    <p:sldId id="273" r:id="rId7"/>
    <p:sldId id="275" r:id="rId8"/>
    <p:sldId id="445" r:id="rId9"/>
    <p:sldId id="281" r:id="rId10"/>
    <p:sldId id="321" r:id="rId11"/>
    <p:sldId id="322" r:id="rId12"/>
    <p:sldId id="323" r:id="rId13"/>
    <p:sldId id="324" r:id="rId14"/>
    <p:sldId id="325" r:id="rId15"/>
    <p:sldId id="326" r:id="rId16"/>
    <p:sldId id="331" r:id="rId17"/>
    <p:sldId id="327" r:id="rId18"/>
    <p:sldId id="328" r:id="rId19"/>
    <p:sldId id="340" r:id="rId20"/>
    <p:sldId id="341" r:id="rId21"/>
    <p:sldId id="342" r:id="rId22"/>
    <p:sldId id="343" r:id="rId23"/>
    <p:sldId id="336" r:id="rId24"/>
    <p:sldId id="337" r:id="rId25"/>
    <p:sldId id="338" r:id="rId26"/>
    <p:sldId id="339" r:id="rId27"/>
    <p:sldId id="332" r:id="rId28"/>
    <p:sldId id="333" r:id="rId29"/>
    <p:sldId id="334" r:id="rId30"/>
    <p:sldId id="335" r:id="rId31"/>
    <p:sldId id="329" r:id="rId32"/>
    <p:sldId id="330" r:id="rId33"/>
    <p:sldId id="311" r:id="rId34"/>
    <p:sldId id="312" r:id="rId35"/>
    <p:sldId id="313" r:id="rId36"/>
    <p:sldId id="314" r:id="rId37"/>
    <p:sldId id="315" r:id="rId38"/>
    <p:sldId id="316" r:id="rId39"/>
    <p:sldId id="317" r:id="rId40"/>
    <p:sldId id="318" r:id="rId41"/>
    <p:sldId id="319" r:id="rId42"/>
    <p:sldId id="344" r:id="rId43"/>
    <p:sldId id="320" r:id="rId44"/>
    <p:sldId id="301" r:id="rId45"/>
    <p:sldId id="302" r:id="rId46"/>
    <p:sldId id="303" r:id="rId47"/>
    <p:sldId id="305" r:id="rId48"/>
    <p:sldId id="306" r:id="rId49"/>
    <p:sldId id="307" r:id="rId50"/>
    <p:sldId id="345" r:id="rId51"/>
    <p:sldId id="308" r:id="rId52"/>
    <p:sldId id="309" r:id="rId53"/>
    <p:sldId id="310" r:id="rId54"/>
    <p:sldId id="291" r:id="rId55"/>
    <p:sldId id="292" r:id="rId56"/>
    <p:sldId id="293" r:id="rId57"/>
    <p:sldId id="294" r:id="rId58"/>
    <p:sldId id="295" r:id="rId59"/>
    <p:sldId id="296" r:id="rId60"/>
    <p:sldId id="297" r:id="rId61"/>
    <p:sldId id="298" r:id="rId62"/>
    <p:sldId id="299" r:id="rId63"/>
    <p:sldId id="300" r:id="rId64"/>
    <p:sldId id="286" r:id="rId65"/>
    <p:sldId id="287" r:id="rId66"/>
    <p:sldId id="288" r:id="rId67"/>
    <p:sldId id="289" r:id="rId68"/>
    <p:sldId id="290" r:id="rId69"/>
    <p:sldId id="346" r:id="rId70"/>
    <p:sldId id="282" r:id="rId71"/>
    <p:sldId id="283" r:id="rId72"/>
    <p:sldId id="347" r:id="rId73"/>
    <p:sldId id="349" r:id="rId74"/>
    <p:sldId id="351" r:id="rId75"/>
    <p:sldId id="352" r:id="rId76"/>
    <p:sldId id="355" r:id="rId77"/>
    <p:sldId id="356" r:id="rId78"/>
    <p:sldId id="359" r:id="rId79"/>
    <p:sldId id="360" r:id="rId80"/>
    <p:sldId id="357" r:id="rId81"/>
    <p:sldId id="358" r:id="rId82"/>
    <p:sldId id="363" r:id="rId83"/>
    <p:sldId id="362" r:id="rId84"/>
    <p:sldId id="361" r:id="rId85"/>
    <p:sldId id="353" r:id="rId86"/>
    <p:sldId id="354" r:id="rId87"/>
    <p:sldId id="364" r:id="rId88"/>
    <p:sldId id="365" r:id="rId89"/>
    <p:sldId id="368" r:id="rId90"/>
    <p:sldId id="367" r:id="rId91"/>
    <p:sldId id="366" r:id="rId92"/>
    <p:sldId id="370" r:id="rId93"/>
    <p:sldId id="371" r:id="rId94"/>
    <p:sldId id="369" r:id="rId95"/>
    <p:sldId id="372" r:id="rId96"/>
    <p:sldId id="350" r:id="rId97"/>
    <p:sldId id="373" r:id="rId98"/>
    <p:sldId id="375" r:id="rId99"/>
    <p:sldId id="377" r:id="rId100"/>
    <p:sldId id="376" r:id="rId101"/>
    <p:sldId id="384" r:id="rId102"/>
    <p:sldId id="385" r:id="rId103"/>
    <p:sldId id="382" r:id="rId104"/>
    <p:sldId id="383" r:id="rId105"/>
    <p:sldId id="386" r:id="rId106"/>
    <p:sldId id="387" r:id="rId107"/>
    <p:sldId id="400" r:id="rId108"/>
    <p:sldId id="401" r:id="rId109"/>
    <p:sldId id="398" r:id="rId110"/>
    <p:sldId id="399" r:id="rId111"/>
    <p:sldId id="396" r:id="rId112"/>
    <p:sldId id="397" r:id="rId113"/>
    <p:sldId id="394" r:id="rId114"/>
    <p:sldId id="395" r:id="rId115"/>
    <p:sldId id="392" r:id="rId116"/>
    <p:sldId id="393" r:id="rId117"/>
    <p:sldId id="406" r:id="rId118"/>
    <p:sldId id="430" r:id="rId119"/>
    <p:sldId id="407" r:id="rId120"/>
    <p:sldId id="408" r:id="rId121"/>
    <p:sldId id="404" r:id="rId122"/>
    <p:sldId id="390" r:id="rId123"/>
    <p:sldId id="391" r:id="rId124"/>
    <p:sldId id="388" r:id="rId125"/>
    <p:sldId id="389" r:id="rId126"/>
    <p:sldId id="412" r:id="rId127"/>
    <p:sldId id="409" r:id="rId128"/>
    <p:sldId id="410" r:id="rId129"/>
    <p:sldId id="411" r:id="rId130"/>
    <p:sldId id="284" r:id="rId131"/>
    <p:sldId id="413" r:id="rId132"/>
    <p:sldId id="414" r:id="rId133"/>
    <p:sldId id="285" r:id="rId134"/>
    <p:sldId id="446" r:id="rId135"/>
    <p:sldId id="447" r:id="rId136"/>
    <p:sldId id="448" r:id="rId137"/>
    <p:sldId id="449" r:id="rId138"/>
    <p:sldId id="450" r:id="rId139"/>
    <p:sldId id="451" r:id="rId140"/>
    <p:sldId id="452" r:id="rId141"/>
    <p:sldId id="453" r:id="rId142"/>
    <p:sldId id="454" r:id="rId143"/>
    <p:sldId id="455" r:id="rId144"/>
    <p:sldId id="435" r:id="rId145"/>
    <p:sldId id="436" r:id="rId146"/>
    <p:sldId id="437" r:id="rId147"/>
    <p:sldId id="438" r:id="rId148"/>
    <p:sldId id="439" r:id="rId149"/>
    <p:sldId id="440" r:id="rId150"/>
    <p:sldId id="441" r:id="rId151"/>
    <p:sldId id="442" r:id="rId152"/>
    <p:sldId id="443" r:id="rId153"/>
    <p:sldId id="444" r:id="rId1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43200"/>
    <a:srgbClr val="960032"/>
    <a:srgbClr val="64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247" autoAdjust="0"/>
  </p:normalViewPr>
  <p:slideViewPr>
    <p:cSldViewPr snapToGrid="0">
      <p:cViewPr varScale="1">
        <p:scale>
          <a:sx n="57" d="100"/>
          <a:sy n="57" d="100"/>
        </p:scale>
        <p:origin x="932" y="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8432-378F-4815-8A90-7A5E59238DC6}" type="datetimeFigureOut">
              <a:rPr lang="zh-CN" altLang="en-US" smtClean="0"/>
              <a:t>2021/4/4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FC1F8-B4A3-48E0-A5DB-A7E570CB2C41}" type="slidenum">
              <a:rPr lang="zh-CN" altLang="en-US" smtClean="0"/>
              <a:t>‹#›</a:t>
            </a:fld>
            <a:endParaRPr lang="zh-CN" altLang="en-US"/>
          </a:p>
        </p:txBody>
      </p:sp>
    </p:spTree>
    <p:extLst>
      <p:ext uri="{BB962C8B-B14F-4D97-AF65-F5344CB8AC3E}">
        <p14:creationId xmlns:p14="http://schemas.microsoft.com/office/powerpoint/2010/main" val="255172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采用引用，可以避开空指针与野指针问题。</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3</a:t>
            </a:fld>
            <a:endParaRPr lang="zh-CN" altLang="en-US"/>
          </a:p>
        </p:txBody>
      </p:sp>
    </p:spTree>
    <p:extLst>
      <p:ext uri="{BB962C8B-B14F-4D97-AF65-F5344CB8AC3E}">
        <p14:creationId xmlns:p14="http://schemas.microsoft.com/office/powerpoint/2010/main" val="2753712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a:t>
            </a:fld>
            <a:endParaRPr lang="zh-CN" altLang="en-US"/>
          </a:p>
        </p:txBody>
      </p:sp>
    </p:spTree>
    <p:extLst>
      <p:ext uri="{BB962C8B-B14F-4D97-AF65-F5344CB8AC3E}">
        <p14:creationId xmlns:p14="http://schemas.microsoft.com/office/powerpoint/2010/main" val="6302413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102</a:t>
            </a:fld>
            <a:endParaRPr lang="zh-CN" altLang="en-US"/>
          </a:p>
        </p:txBody>
      </p:sp>
    </p:spTree>
    <p:extLst>
      <p:ext uri="{BB962C8B-B14F-4D97-AF65-F5344CB8AC3E}">
        <p14:creationId xmlns:p14="http://schemas.microsoft.com/office/powerpoint/2010/main" val="2202776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103</a:t>
            </a:fld>
            <a:endParaRPr lang="zh-CN" altLang="en-US"/>
          </a:p>
        </p:txBody>
      </p:sp>
    </p:spTree>
    <p:extLst>
      <p:ext uri="{BB962C8B-B14F-4D97-AF65-F5344CB8AC3E}">
        <p14:creationId xmlns:p14="http://schemas.microsoft.com/office/powerpoint/2010/main" val="9542742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104</a:t>
            </a:fld>
            <a:endParaRPr lang="zh-CN" altLang="en-US"/>
          </a:p>
        </p:txBody>
      </p:sp>
    </p:spTree>
    <p:extLst>
      <p:ext uri="{BB962C8B-B14F-4D97-AF65-F5344CB8AC3E}">
        <p14:creationId xmlns:p14="http://schemas.microsoft.com/office/powerpoint/2010/main" val="40676585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105</a:t>
            </a:fld>
            <a:endParaRPr lang="zh-CN" altLang="en-US"/>
          </a:p>
        </p:txBody>
      </p:sp>
    </p:spTree>
    <p:extLst>
      <p:ext uri="{BB962C8B-B14F-4D97-AF65-F5344CB8AC3E}">
        <p14:creationId xmlns:p14="http://schemas.microsoft.com/office/powerpoint/2010/main" val="41124528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106</a:t>
            </a:fld>
            <a:endParaRPr lang="zh-CN" altLang="en-US"/>
          </a:p>
        </p:txBody>
      </p:sp>
    </p:spTree>
    <p:extLst>
      <p:ext uri="{BB962C8B-B14F-4D97-AF65-F5344CB8AC3E}">
        <p14:creationId xmlns:p14="http://schemas.microsoft.com/office/powerpoint/2010/main" val="36863329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107</a:t>
            </a:fld>
            <a:endParaRPr lang="zh-CN" altLang="en-US"/>
          </a:p>
        </p:txBody>
      </p:sp>
    </p:spTree>
    <p:extLst>
      <p:ext uri="{BB962C8B-B14F-4D97-AF65-F5344CB8AC3E}">
        <p14:creationId xmlns:p14="http://schemas.microsoft.com/office/powerpoint/2010/main" val="28697929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108</a:t>
            </a:fld>
            <a:endParaRPr lang="zh-CN" altLang="en-US"/>
          </a:p>
        </p:txBody>
      </p:sp>
    </p:spTree>
    <p:extLst>
      <p:ext uri="{BB962C8B-B14F-4D97-AF65-F5344CB8AC3E}">
        <p14:creationId xmlns:p14="http://schemas.microsoft.com/office/powerpoint/2010/main" val="16331454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109</a:t>
            </a:fld>
            <a:endParaRPr lang="zh-CN" altLang="en-US"/>
          </a:p>
        </p:txBody>
      </p:sp>
    </p:spTree>
    <p:extLst>
      <p:ext uri="{BB962C8B-B14F-4D97-AF65-F5344CB8AC3E}">
        <p14:creationId xmlns:p14="http://schemas.microsoft.com/office/powerpoint/2010/main" val="38549955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110</a:t>
            </a:fld>
            <a:endParaRPr lang="zh-CN" altLang="en-US"/>
          </a:p>
        </p:txBody>
      </p:sp>
    </p:spTree>
    <p:extLst>
      <p:ext uri="{BB962C8B-B14F-4D97-AF65-F5344CB8AC3E}">
        <p14:creationId xmlns:p14="http://schemas.microsoft.com/office/powerpoint/2010/main" val="41156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111</a:t>
            </a:fld>
            <a:endParaRPr lang="zh-CN" altLang="en-US"/>
          </a:p>
        </p:txBody>
      </p:sp>
    </p:spTree>
    <p:extLst>
      <p:ext uri="{BB962C8B-B14F-4D97-AF65-F5344CB8AC3E}">
        <p14:creationId xmlns:p14="http://schemas.microsoft.com/office/powerpoint/2010/main" val="96078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a:t>
            </a:fld>
            <a:endParaRPr lang="zh-CN" altLang="en-US"/>
          </a:p>
        </p:txBody>
      </p:sp>
    </p:spTree>
    <p:extLst>
      <p:ext uri="{BB962C8B-B14F-4D97-AF65-F5344CB8AC3E}">
        <p14:creationId xmlns:p14="http://schemas.microsoft.com/office/powerpoint/2010/main" val="39767732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112</a:t>
            </a:fld>
            <a:endParaRPr lang="zh-CN" altLang="en-US"/>
          </a:p>
        </p:txBody>
      </p:sp>
    </p:spTree>
    <p:extLst>
      <p:ext uri="{BB962C8B-B14F-4D97-AF65-F5344CB8AC3E}">
        <p14:creationId xmlns:p14="http://schemas.microsoft.com/office/powerpoint/2010/main" val="13123521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113</a:t>
            </a:fld>
            <a:endParaRPr lang="zh-CN" altLang="en-US"/>
          </a:p>
        </p:txBody>
      </p:sp>
    </p:spTree>
    <p:extLst>
      <p:ext uri="{BB962C8B-B14F-4D97-AF65-F5344CB8AC3E}">
        <p14:creationId xmlns:p14="http://schemas.microsoft.com/office/powerpoint/2010/main" val="41391572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114</a:t>
            </a:fld>
            <a:endParaRPr lang="zh-CN" altLang="en-US"/>
          </a:p>
        </p:txBody>
      </p:sp>
    </p:spTree>
    <p:extLst>
      <p:ext uri="{BB962C8B-B14F-4D97-AF65-F5344CB8AC3E}">
        <p14:creationId xmlns:p14="http://schemas.microsoft.com/office/powerpoint/2010/main" val="38927852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115</a:t>
            </a:fld>
            <a:endParaRPr lang="zh-CN" altLang="en-US"/>
          </a:p>
        </p:txBody>
      </p:sp>
    </p:spTree>
    <p:extLst>
      <p:ext uri="{BB962C8B-B14F-4D97-AF65-F5344CB8AC3E}">
        <p14:creationId xmlns:p14="http://schemas.microsoft.com/office/powerpoint/2010/main" val="25098236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116</a:t>
            </a:fld>
            <a:endParaRPr lang="zh-CN" altLang="en-US"/>
          </a:p>
        </p:txBody>
      </p:sp>
    </p:spTree>
    <p:extLst>
      <p:ext uri="{BB962C8B-B14F-4D97-AF65-F5344CB8AC3E}">
        <p14:creationId xmlns:p14="http://schemas.microsoft.com/office/powerpoint/2010/main" val="41758931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117</a:t>
            </a:fld>
            <a:endParaRPr lang="zh-CN" altLang="en-US"/>
          </a:p>
        </p:txBody>
      </p:sp>
    </p:spTree>
    <p:extLst>
      <p:ext uri="{BB962C8B-B14F-4D97-AF65-F5344CB8AC3E}">
        <p14:creationId xmlns:p14="http://schemas.microsoft.com/office/powerpoint/2010/main" val="10924977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118</a:t>
            </a:fld>
            <a:endParaRPr lang="zh-CN" altLang="en-US"/>
          </a:p>
        </p:txBody>
      </p:sp>
    </p:spTree>
    <p:extLst>
      <p:ext uri="{BB962C8B-B14F-4D97-AF65-F5344CB8AC3E}">
        <p14:creationId xmlns:p14="http://schemas.microsoft.com/office/powerpoint/2010/main" val="34085113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119</a:t>
            </a:fld>
            <a:endParaRPr lang="zh-CN" altLang="en-US"/>
          </a:p>
        </p:txBody>
      </p:sp>
    </p:spTree>
    <p:extLst>
      <p:ext uri="{BB962C8B-B14F-4D97-AF65-F5344CB8AC3E}">
        <p14:creationId xmlns:p14="http://schemas.microsoft.com/office/powerpoint/2010/main" val="39184709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120</a:t>
            </a:fld>
            <a:endParaRPr lang="zh-CN" altLang="en-US"/>
          </a:p>
        </p:txBody>
      </p:sp>
    </p:spTree>
    <p:extLst>
      <p:ext uri="{BB962C8B-B14F-4D97-AF65-F5344CB8AC3E}">
        <p14:creationId xmlns:p14="http://schemas.microsoft.com/office/powerpoint/2010/main" val="38394945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121</a:t>
            </a:fld>
            <a:endParaRPr lang="zh-CN" altLang="en-US"/>
          </a:p>
        </p:txBody>
      </p:sp>
    </p:spTree>
    <p:extLst>
      <p:ext uri="{BB962C8B-B14F-4D97-AF65-F5344CB8AC3E}">
        <p14:creationId xmlns:p14="http://schemas.microsoft.com/office/powerpoint/2010/main" val="364629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a:t>
            </a:fld>
            <a:endParaRPr lang="zh-CN" altLang="en-US"/>
          </a:p>
        </p:txBody>
      </p:sp>
    </p:spTree>
    <p:extLst>
      <p:ext uri="{BB962C8B-B14F-4D97-AF65-F5344CB8AC3E}">
        <p14:creationId xmlns:p14="http://schemas.microsoft.com/office/powerpoint/2010/main" val="13251747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122</a:t>
            </a:fld>
            <a:endParaRPr lang="zh-CN" altLang="en-US"/>
          </a:p>
        </p:txBody>
      </p:sp>
    </p:spTree>
    <p:extLst>
      <p:ext uri="{BB962C8B-B14F-4D97-AF65-F5344CB8AC3E}">
        <p14:creationId xmlns:p14="http://schemas.microsoft.com/office/powerpoint/2010/main" val="19350269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123</a:t>
            </a:fld>
            <a:endParaRPr lang="zh-CN" altLang="en-US"/>
          </a:p>
        </p:txBody>
      </p:sp>
    </p:spTree>
    <p:extLst>
      <p:ext uri="{BB962C8B-B14F-4D97-AF65-F5344CB8AC3E}">
        <p14:creationId xmlns:p14="http://schemas.microsoft.com/office/powerpoint/2010/main" val="32017705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124</a:t>
            </a:fld>
            <a:endParaRPr lang="zh-CN" altLang="en-US"/>
          </a:p>
        </p:txBody>
      </p:sp>
    </p:spTree>
    <p:extLst>
      <p:ext uri="{BB962C8B-B14F-4D97-AF65-F5344CB8AC3E}">
        <p14:creationId xmlns:p14="http://schemas.microsoft.com/office/powerpoint/2010/main" val="5932287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125</a:t>
            </a:fld>
            <a:endParaRPr lang="zh-CN" altLang="en-US"/>
          </a:p>
        </p:txBody>
      </p:sp>
    </p:spTree>
    <p:extLst>
      <p:ext uri="{BB962C8B-B14F-4D97-AF65-F5344CB8AC3E}">
        <p14:creationId xmlns:p14="http://schemas.microsoft.com/office/powerpoint/2010/main" val="4577689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126</a:t>
            </a:fld>
            <a:endParaRPr lang="zh-CN" altLang="en-US"/>
          </a:p>
        </p:txBody>
      </p:sp>
    </p:spTree>
    <p:extLst>
      <p:ext uri="{BB962C8B-B14F-4D97-AF65-F5344CB8AC3E}">
        <p14:creationId xmlns:p14="http://schemas.microsoft.com/office/powerpoint/2010/main" val="24044034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127</a:t>
            </a:fld>
            <a:endParaRPr lang="zh-CN" altLang="en-US"/>
          </a:p>
        </p:txBody>
      </p:sp>
    </p:spTree>
    <p:extLst>
      <p:ext uri="{BB962C8B-B14F-4D97-AF65-F5344CB8AC3E}">
        <p14:creationId xmlns:p14="http://schemas.microsoft.com/office/powerpoint/2010/main" val="16381399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128</a:t>
            </a:fld>
            <a:endParaRPr lang="zh-CN" altLang="en-US"/>
          </a:p>
        </p:txBody>
      </p:sp>
    </p:spTree>
    <p:extLst>
      <p:ext uri="{BB962C8B-B14F-4D97-AF65-F5344CB8AC3E}">
        <p14:creationId xmlns:p14="http://schemas.microsoft.com/office/powerpoint/2010/main" val="160343314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129</a:t>
            </a:fld>
            <a:endParaRPr lang="zh-CN" altLang="en-US"/>
          </a:p>
        </p:txBody>
      </p:sp>
    </p:spTree>
    <p:extLst>
      <p:ext uri="{BB962C8B-B14F-4D97-AF65-F5344CB8AC3E}">
        <p14:creationId xmlns:p14="http://schemas.microsoft.com/office/powerpoint/2010/main" val="28361227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130</a:t>
            </a:fld>
            <a:endParaRPr lang="zh-CN" altLang="en-US"/>
          </a:p>
        </p:txBody>
      </p:sp>
    </p:spTree>
    <p:extLst>
      <p:ext uri="{BB962C8B-B14F-4D97-AF65-F5344CB8AC3E}">
        <p14:creationId xmlns:p14="http://schemas.microsoft.com/office/powerpoint/2010/main" val="74561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131</a:t>
            </a:fld>
            <a:endParaRPr lang="zh-CN" altLang="en-US"/>
          </a:p>
        </p:txBody>
      </p:sp>
    </p:spTree>
    <p:extLst>
      <p:ext uri="{BB962C8B-B14F-4D97-AF65-F5344CB8AC3E}">
        <p14:creationId xmlns:p14="http://schemas.microsoft.com/office/powerpoint/2010/main" val="150916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a:t>
            </a:fld>
            <a:endParaRPr lang="zh-CN" altLang="en-US"/>
          </a:p>
        </p:txBody>
      </p:sp>
    </p:spTree>
    <p:extLst>
      <p:ext uri="{BB962C8B-B14F-4D97-AF65-F5344CB8AC3E}">
        <p14:creationId xmlns:p14="http://schemas.microsoft.com/office/powerpoint/2010/main" val="27634509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132</a:t>
            </a:fld>
            <a:endParaRPr lang="zh-CN" altLang="en-US"/>
          </a:p>
        </p:txBody>
      </p:sp>
    </p:spTree>
    <p:extLst>
      <p:ext uri="{BB962C8B-B14F-4D97-AF65-F5344CB8AC3E}">
        <p14:creationId xmlns:p14="http://schemas.microsoft.com/office/powerpoint/2010/main" val="3804893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133</a:t>
            </a:fld>
            <a:endParaRPr lang="zh-CN" altLang="en-US"/>
          </a:p>
        </p:txBody>
      </p:sp>
    </p:spTree>
    <p:extLst>
      <p:ext uri="{BB962C8B-B14F-4D97-AF65-F5344CB8AC3E}">
        <p14:creationId xmlns:p14="http://schemas.microsoft.com/office/powerpoint/2010/main" val="7597234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134</a:t>
            </a:fld>
            <a:endParaRPr lang="zh-CN" altLang="en-US"/>
          </a:p>
        </p:txBody>
      </p:sp>
    </p:spTree>
    <p:extLst>
      <p:ext uri="{BB962C8B-B14F-4D97-AF65-F5344CB8AC3E}">
        <p14:creationId xmlns:p14="http://schemas.microsoft.com/office/powerpoint/2010/main" val="160574685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135</a:t>
            </a:fld>
            <a:endParaRPr lang="zh-CN" altLang="en-US"/>
          </a:p>
        </p:txBody>
      </p:sp>
    </p:spTree>
    <p:extLst>
      <p:ext uri="{BB962C8B-B14F-4D97-AF65-F5344CB8AC3E}">
        <p14:creationId xmlns:p14="http://schemas.microsoft.com/office/powerpoint/2010/main" val="34851476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136</a:t>
            </a:fld>
            <a:endParaRPr lang="zh-CN" altLang="en-US"/>
          </a:p>
        </p:txBody>
      </p:sp>
    </p:spTree>
    <p:extLst>
      <p:ext uri="{BB962C8B-B14F-4D97-AF65-F5344CB8AC3E}">
        <p14:creationId xmlns:p14="http://schemas.microsoft.com/office/powerpoint/2010/main" val="10254532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137</a:t>
            </a:fld>
            <a:endParaRPr lang="zh-CN" altLang="en-US"/>
          </a:p>
        </p:txBody>
      </p:sp>
    </p:spTree>
    <p:extLst>
      <p:ext uri="{BB962C8B-B14F-4D97-AF65-F5344CB8AC3E}">
        <p14:creationId xmlns:p14="http://schemas.microsoft.com/office/powerpoint/2010/main" val="33165425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首先我们来回顾一下作业要求，本次作业要求是编写复数类，并重载加减乘除四则运算，以及前置后置的自加自减运算。之后需要对每个运算符测试至少</a:t>
            </a:r>
            <a:r>
              <a:rPr lang="en-US" altLang="zh-CN" dirty="0" smtClean="0"/>
              <a:t>5</a:t>
            </a:r>
            <a:r>
              <a:rPr lang="zh-CN" altLang="en-US" dirty="0" smtClean="0"/>
              <a:t>个案例，最后还要写文档</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138</a:t>
            </a:fld>
            <a:endParaRPr lang="zh-CN" altLang="en-US"/>
          </a:p>
        </p:txBody>
      </p:sp>
    </p:spTree>
    <p:extLst>
      <p:ext uri="{BB962C8B-B14F-4D97-AF65-F5344CB8AC3E}">
        <p14:creationId xmlns:p14="http://schemas.microsoft.com/office/powerpoint/2010/main" val="13173120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200" dirty="0" smtClean="0"/>
              <a:t>本次作业出现的主要问题就是测试不够完整。首先就是测试的数量没有满足题目的要求，题目要求对于每个运算符都进行</a:t>
            </a:r>
            <a:r>
              <a:rPr lang="zh-CN" altLang="en-US" sz="2400" dirty="0" smtClean="0"/>
              <a:t>至少</a:t>
            </a:r>
            <a:r>
              <a:rPr lang="en-US" altLang="zh-CN" sz="2400" dirty="0" smtClean="0"/>
              <a:t>5</a:t>
            </a:r>
            <a:r>
              <a:rPr lang="zh-CN" altLang="en-US" sz="2400" dirty="0" smtClean="0"/>
              <a:t>个案例的测试，不是说总共只测</a:t>
            </a:r>
            <a:r>
              <a:rPr lang="en-US" altLang="zh-CN" sz="2400" dirty="0" smtClean="0"/>
              <a:t>5</a:t>
            </a:r>
            <a:r>
              <a:rPr lang="zh-CN" altLang="en-US" sz="2400" dirty="0" smtClean="0"/>
              <a:t>个案例，在之后的作业里也要注意认真读题。</a:t>
            </a:r>
            <a:endParaRPr lang="en-US" altLang="zh-CN" sz="2400" dirty="0" smtClean="0"/>
          </a:p>
          <a:p>
            <a:r>
              <a:rPr lang="zh-CN" altLang="en-US" sz="2400" dirty="0" smtClean="0"/>
              <a:t>再一个就是对于前置后置自加自减的测试不够全面，比如对变量</a:t>
            </a:r>
            <a:r>
              <a:rPr lang="en-US" altLang="zh-CN" sz="2400" dirty="0" smtClean="0"/>
              <a:t>a</a:t>
            </a:r>
            <a:r>
              <a:rPr lang="zh-CN" altLang="en-US" sz="2400" dirty="0" smtClean="0"/>
              <a:t>进行后置自加，一个全面的测试不仅要判断语句运行之后</a:t>
            </a:r>
            <a:r>
              <a:rPr lang="en-US" altLang="zh-CN" sz="2400" dirty="0" smtClean="0"/>
              <a:t>a</a:t>
            </a:r>
            <a:r>
              <a:rPr lang="zh-CN" altLang="en-US" sz="2400" dirty="0" smtClean="0"/>
              <a:t>的数值，还要判断语句运行时</a:t>
            </a:r>
            <a:r>
              <a:rPr lang="en-US" altLang="zh-CN" sz="2400" dirty="0" smtClean="0"/>
              <a:t>a</a:t>
            </a:r>
            <a:r>
              <a:rPr lang="zh-CN" altLang="en-US" sz="2400" dirty="0" smtClean="0"/>
              <a:t>的数值。比如写成</a:t>
            </a:r>
            <a:r>
              <a:rPr lang="en-US" altLang="zh-CN" sz="2400" dirty="0" smtClean="0"/>
              <a:t>b=a++</a:t>
            </a:r>
            <a:r>
              <a:rPr lang="zh-CN" altLang="en-US" sz="2400" dirty="0" smtClean="0"/>
              <a:t>，测试时不仅要测</a:t>
            </a:r>
            <a:r>
              <a:rPr lang="en-US" altLang="zh-CN" sz="2400" dirty="0" smtClean="0"/>
              <a:t>a</a:t>
            </a:r>
            <a:r>
              <a:rPr lang="zh-CN" altLang="en-US" sz="2400" dirty="0" smtClean="0"/>
              <a:t>的数值，也要测</a:t>
            </a:r>
            <a:r>
              <a:rPr lang="en-US" altLang="zh-CN" sz="2400" dirty="0" smtClean="0"/>
              <a:t>b</a:t>
            </a:r>
            <a:r>
              <a:rPr lang="zh-CN" altLang="en-US" sz="2400" dirty="0" smtClean="0"/>
              <a:t>的数值，这也是前置和后置的一个区别。</a:t>
            </a:r>
            <a:endParaRPr lang="en-US" altLang="zh-CN" sz="2400" dirty="0" smtClean="0"/>
          </a:p>
          <a:p>
            <a:endParaRPr lang="en-US" altLang="zh-CN" sz="2200" dirty="0" smtClean="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139</a:t>
            </a:fld>
            <a:endParaRPr lang="zh-CN" altLang="en-US"/>
          </a:p>
        </p:txBody>
      </p:sp>
    </p:spTree>
    <p:extLst>
      <p:ext uri="{BB962C8B-B14F-4D97-AF65-F5344CB8AC3E}">
        <p14:creationId xmlns:p14="http://schemas.microsoft.com/office/powerpoint/2010/main" val="24577013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接下来我来说一下这次作业的亮点，这次作业有很多同学做的都很不错，对于题目没有要求的运算符也都进行了重载，比如</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140</a:t>
            </a:fld>
            <a:endParaRPr lang="zh-CN" altLang="en-US"/>
          </a:p>
        </p:txBody>
      </p:sp>
    </p:spTree>
    <p:extLst>
      <p:ext uri="{BB962C8B-B14F-4D97-AF65-F5344CB8AC3E}">
        <p14:creationId xmlns:p14="http://schemas.microsoft.com/office/powerpoint/2010/main" val="494519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在测试的时候也有很多同学完成了我们的提高要求，并使用了现有的工具进行了自动化测试。用</a:t>
            </a:r>
            <a:r>
              <a:rPr lang="zh-CN" altLang="en-US" sz="2400" dirty="0" smtClean="0"/>
              <a:t>标准库的复数类，或者</a:t>
            </a:r>
            <a:r>
              <a:rPr lang="en-US" altLang="zh-CN" sz="2400" dirty="0" err="1" smtClean="0"/>
              <a:t>matlab</a:t>
            </a:r>
            <a:r>
              <a:rPr lang="zh-CN" altLang="en-US" sz="2400" dirty="0" smtClean="0"/>
              <a:t>计算的结果与自己程序计算的结果进行比较，来完成测试。</a:t>
            </a:r>
            <a:endParaRPr lang="en-US" altLang="zh-CN" sz="2400" dirty="0" smtClean="0"/>
          </a:p>
          <a:p>
            <a:r>
              <a:rPr lang="zh-CN" altLang="en-US" dirty="0" smtClean="0"/>
              <a:t>还有的同学在这次作业中使用了模板</a:t>
            </a:r>
            <a:r>
              <a:rPr lang="en-US" altLang="zh-CN" dirty="0" smtClean="0"/>
              <a:t>template</a:t>
            </a:r>
            <a:r>
              <a:rPr lang="zh-CN" altLang="en-US" dirty="0" smtClean="0"/>
              <a:t>，这样能够在使用类的时候再去决定具体用那种数据结构来存储实部和虚部，比如</a:t>
            </a:r>
            <a:r>
              <a:rPr lang="en-US" altLang="zh-CN" dirty="0" smtClean="0"/>
              <a:t>double</a:t>
            </a:r>
            <a:r>
              <a:rPr lang="zh-CN" altLang="en-US" dirty="0" smtClean="0"/>
              <a:t>、</a:t>
            </a:r>
            <a:r>
              <a:rPr lang="en-US" altLang="zh-CN" dirty="0" smtClean="0"/>
              <a:t>float</a:t>
            </a:r>
            <a:r>
              <a:rPr lang="zh-CN" altLang="en-US" dirty="0" smtClean="0"/>
              <a:t>或者整型变量，在之后的课程中我们会详细的学到模板的使用</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141</a:t>
            </a:fld>
            <a:endParaRPr lang="zh-CN" altLang="en-US"/>
          </a:p>
        </p:txBody>
      </p:sp>
    </p:spTree>
    <p:extLst>
      <p:ext uri="{BB962C8B-B14F-4D97-AF65-F5344CB8AC3E}">
        <p14:creationId xmlns:p14="http://schemas.microsoft.com/office/powerpoint/2010/main" val="461081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16</a:t>
            </a:fld>
            <a:endParaRPr lang="zh-CN" altLang="en-US"/>
          </a:p>
        </p:txBody>
      </p:sp>
    </p:spTree>
    <p:extLst>
      <p:ext uri="{BB962C8B-B14F-4D97-AF65-F5344CB8AC3E}">
        <p14:creationId xmlns:p14="http://schemas.microsoft.com/office/powerpoint/2010/main" val="8691290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本次优秀作业是</a:t>
            </a:r>
            <a:r>
              <a:rPr lang="zh-CN" altLang="en-US" sz="1200" dirty="0" smtClean="0"/>
              <a:t>顾洋丞和顾家铭同学，刚才说到的亮点有些就是出自这两位同学的作业，还有一些其他同学做的也都挺好，希望同学们继续努力</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142</a:t>
            </a:fld>
            <a:endParaRPr lang="zh-CN" altLang="en-US"/>
          </a:p>
        </p:txBody>
      </p:sp>
    </p:spTree>
    <p:extLst>
      <p:ext uri="{BB962C8B-B14F-4D97-AF65-F5344CB8AC3E}">
        <p14:creationId xmlns:p14="http://schemas.microsoft.com/office/powerpoint/2010/main" val="4208716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以上就是本次作业讲解的全部内容了，谢谢大家！</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143</a:t>
            </a:fld>
            <a:endParaRPr lang="zh-CN" altLang="en-US"/>
          </a:p>
        </p:txBody>
      </p:sp>
    </p:spTree>
    <p:extLst>
      <p:ext uri="{BB962C8B-B14F-4D97-AF65-F5344CB8AC3E}">
        <p14:creationId xmlns:p14="http://schemas.microsoft.com/office/powerpoint/2010/main" val="14025329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144</a:t>
            </a:fld>
            <a:endParaRPr lang="zh-CN" altLang="en-US"/>
          </a:p>
        </p:txBody>
      </p:sp>
    </p:spTree>
    <p:extLst>
      <p:ext uri="{BB962C8B-B14F-4D97-AF65-F5344CB8AC3E}">
        <p14:creationId xmlns:p14="http://schemas.microsoft.com/office/powerpoint/2010/main" val="28189218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145</a:t>
            </a:fld>
            <a:endParaRPr lang="zh-CN" altLang="en-US"/>
          </a:p>
        </p:txBody>
      </p:sp>
    </p:spTree>
    <p:extLst>
      <p:ext uri="{BB962C8B-B14F-4D97-AF65-F5344CB8AC3E}">
        <p14:creationId xmlns:p14="http://schemas.microsoft.com/office/powerpoint/2010/main" val="10197794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146</a:t>
            </a:fld>
            <a:endParaRPr lang="zh-CN" altLang="en-US"/>
          </a:p>
        </p:txBody>
      </p:sp>
    </p:spTree>
    <p:extLst>
      <p:ext uri="{BB962C8B-B14F-4D97-AF65-F5344CB8AC3E}">
        <p14:creationId xmlns:p14="http://schemas.microsoft.com/office/powerpoint/2010/main" val="14482821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147</a:t>
            </a:fld>
            <a:endParaRPr lang="zh-CN" altLang="en-US"/>
          </a:p>
        </p:txBody>
      </p:sp>
    </p:spTree>
    <p:extLst>
      <p:ext uri="{BB962C8B-B14F-4D97-AF65-F5344CB8AC3E}">
        <p14:creationId xmlns:p14="http://schemas.microsoft.com/office/powerpoint/2010/main" val="31837981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148</a:t>
            </a:fld>
            <a:endParaRPr lang="zh-CN" altLang="en-US"/>
          </a:p>
        </p:txBody>
      </p:sp>
    </p:spTree>
    <p:extLst>
      <p:ext uri="{BB962C8B-B14F-4D97-AF65-F5344CB8AC3E}">
        <p14:creationId xmlns:p14="http://schemas.microsoft.com/office/powerpoint/2010/main" val="3941581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149</a:t>
            </a:fld>
            <a:endParaRPr lang="zh-CN" altLang="en-US"/>
          </a:p>
        </p:txBody>
      </p:sp>
    </p:spTree>
    <p:extLst>
      <p:ext uri="{BB962C8B-B14F-4D97-AF65-F5344CB8AC3E}">
        <p14:creationId xmlns:p14="http://schemas.microsoft.com/office/powerpoint/2010/main" val="11123537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150</a:t>
            </a:fld>
            <a:endParaRPr lang="zh-CN" altLang="en-US"/>
          </a:p>
        </p:txBody>
      </p:sp>
    </p:spTree>
    <p:extLst>
      <p:ext uri="{BB962C8B-B14F-4D97-AF65-F5344CB8AC3E}">
        <p14:creationId xmlns:p14="http://schemas.microsoft.com/office/powerpoint/2010/main" val="34879376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151</a:t>
            </a:fld>
            <a:endParaRPr lang="zh-CN" altLang="en-US"/>
          </a:p>
        </p:txBody>
      </p:sp>
    </p:spTree>
    <p:extLst>
      <p:ext uri="{BB962C8B-B14F-4D97-AF65-F5344CB8AC3E}">
        <p14:creationId xmlns:p14="http://schemas.microsoft.com/office/powerpoint/2010/main" val="24765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17</a:t>
            </a:fld>
            <a:endParaRPr lang="zh-CN" altLang="en-US"/>
          </a:p>
        </p:txBody>
      </p:sp>
    </p:spTree>
    <p:extLst>
      <p:ext uri="{BB962C8B-B14F-4D97-AF65-F5344CB8AC3E}">
        <p14:creationId xmlns:p14="http://schemas.microsoft.com/office/powerpoint/2010/main" val="851634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152</a:t>
            </a:fld>
            <a:endParaRPr lang="zh-CN" altLang="en-US"/>
          </a:p>
        </p:txBody>
      </p:sp>
    </p:spTree>
    <p:extLst>
      <p:ext uri="{BB962C8B-B14F-4D97-AF65-F5344CB8AC3E}">
        <p14:creationId xmlns:p14="http://schemas.microsoft.com/office/powerpoint/2010/main" val="62021734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共</a:t>
            </a:r>
            <a:r>
              <a:rPr lang="en-US" altLang="zh-CN" dirty="0" smtClean="0"/>
              <a:t>8</a:t>
            </a:r>
            <a:r>
              <a:rPr lang="zh-CN" altLang="en-US" dirty="0" smtClean="0"/>
              <a:t>道题</a:t>
            </a:r>
            <a:r>
              <a:rPr lang="en-US" altLang="zh-CN" dirty="0" smtClean="0"/>
              <a:t>: </a:t>
            </a:r>
            <a:r>
              <a:rPr lang="zh-CN" altLang="en-US" dirty="0" smtClean="0"/>
              <a:t>语音版本页</a:t>
            </a:r>
            <a:r>
              <a:rPr lang="en-US" altLang="zh-CN" dirty="0" smtClean="0"/>
              <a:t>: 1</a:t>
            </a:r>
            <a:r>
              <a:rPr lang="zh-CN" altLang="en-US" dirty="0" smtClean="0"/>
              <a:t>、</a:t>
            </a:r>
            <a:r>
              <a:rPr lang="en-US" altLang="zh-CN" dirty="0" smtClean="0"/>
              <a:t>14</a:t>
            </a:r>
            <a:r>
              <a:rPr lang="zh-CN" altLang="en-US" dirty="0" smtClean="0"/>
              <a:t>、</a:t>
            </a:r>
            <a:r>
              <a:rPr lang="en-US" altLang="zh-CN" dirty="0" smtClean="0"/>
              <a:t>19</a:t>
            </a:r>
            <a:r>
              <a:rPr lang="zh-CN" altLang="en-US" dirty="0" smtClean="0"/>
              <a:t>、</a:t>
            </a:r>
            <a:r>
              <a:rPr lang="en-US" altLang="zh-CN" dirty="0" smtClean="0"/>
              <a:t>21</a:t>
            </a:r>
            <a:r>
              <a:rPr lang="zh-CN" altLang="en-US" dirty="0" smtClean="0"/>
              <a:t>、</a:t>
            </a:r>
            <a:r>
              <a:rPr lang="en-US" altLang="zh-CN" dirty="0" smtClean="0"/>
              <a:t>23</a:t>
            </a:r>
            <a:r>
              <a:rPr lang="zh-CN" altLang="en-US" dirty="0" smtClean="0"/>
              <a:t>、</a:t>
            </a:r>
            <a:r>
              <a:rPr lang="en-US" altLang="zh-CN" dirty="0" smtClean="0"/>
              <a:t>25</a:t>
            </a:r>
            <a:r>
              <a:rPr lang="zh-CN" altLang="en-US" dirty="0" smtClean="0"/>
              <a:t>、</a:t>
            </a:r>
            <a:r>
              <a:rPr lang="en-US" altLang="zh-CN" dirty="0" smtClean="0"/>
              <a:t>27</a:t>
            </a:r>
            <a:r>
              <a:rPr lang="zh-CN" altLang="en-US" dirty="0" smtClean="0"/>
              <a:t>、</a:t>
            </a:r>
            <a:r>
              <a:rPr lang="en-US" altLang="zh-CN" dirty="0" smtClean="0"/>
              <a:t>29</a:t>
            </a:r>
            <a:r>
              <a:rPr lang="zh-CN" altLang="en-US" smtClean="0"/>
              <a:t>。</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153</a:t>
            </a:fld>
            <a:endParaRPr lang="zh-CN" altLang="en-US"/>
          </a:p>
        </p:txBody>
      </p:sp>
    </p:spTree>
    <p:extLst>
      <p:ext uri="{BB962C8B-B14F-4D97-AF65-F5344CB8AC3E}">
        <p14:creationId xmlns:p14="http://schemas.microsoft.com/office/powerpoint/2010/main" val="289959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18</a:t>
            </a:fld>
            <a:endParaRPr lang="zh-CN" altLang="en-US"/>
          </a:p>
        </p:txBody>
      </p:sp>
    </p:spTree>
    <p:extLst>
      <p:ext uri="{BB962C8B-B14F-4D97-AF65-F5344CB8AC3E}">
        <p14:creationId xmlns:p14="http://schemas.microsoft.com/office/powerpoint/2010/main" val="210057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19</a:t>
            </a:fld>
            <a:endParaRPr lang="zh-CN" altLang="en-US"/>
          </a:p>
        </p:txBody>
      </p:sp>
    </p:spTree>
    <p:extLst>
      <p:ext uri="{BB962C8B-B14F-4D97-AF65-F5344CB8AC3E}">
        <p14:creationId xmlns:p14="http://schemas.microsoft.com/office/powerpoint/2010/main" val="2267335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20</a:t>
            </a:fld>
            <a:endParaRPr lang="zh-CN" altLang="en-US"/>
          </a:p>
        </p:txBody>
      </p:sp>
    </p:spTree>
    <p:extLst>
      <p:ext uri="{BB962C8B-B14F-4D97-AF65-F5344CB8AC3E}">
        <p14:creationId xmlns:p14="http://schemas.microsoft.com/office/powerpoint/2010/main" val="2892951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21</a:t>
            </a:fld>
            <a:endParaRPr lang="zh-CN" altLang="en-US"/>
          </a:p>
        </p:txBody>
      </p:sp>
    </p:spTree>
    <p:extLst>
      <p:ext uri="{BB962C8B-B14F-4D97-AF65-F5344CB8AC3E}">
        <p14:creationId xmlns:p14="http://schemas.microsoft.com/office/powerpoint/2010/main" val="138007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a:t>
            </a:fld>
            <a:endParaRPr lang="zh-CN" altLang="en-US"/>
          </a:p>
        </p:txBody>
      </p:sp>
    </p:spTree>
    <p:extLst>
      <p:ext uri="{BB962C8B-B14F-4D97-AF65-F5344CB8AC3E}">
        <p14:creationId xmlns:p14="http://schemas.microsoft.com/office/powerpoint/2010/main" val="260524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22</a:t>
            </a:fld>
            <a:endParaRPr lang="zh-CN" altLang="en-US"/>
          </a:p>
        </p:txBody>
      </p:sp>
    </p:spTree>
    <p:extLst>
      <p:ext uri="{BB962C8B-B14F-4D97-AF65-F5344CB8AC3E}">
        <p14:creationId xmlns:p14="http://schemas.microsoft.com/office/powerpoint/2010/main" val="59601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23</a:t>
            </a:fld>
            <a:endParaRPr lang="zh-CN" altLang="en-US"/>
          </a:p>
        </p:txBody>
      </p:sp>
    </p:spTree>
    <p:extLst>
      <p:ext uri="{BB962C8B-B14F-4D97-AF65-F5344CB8AC3E}">
        <p14:creationId xmlns:p14="http://schemas.microsoft.com/office/powerpoint/2010/main" val="3096898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24</a:t>
            </a:fld>
            <a:endParaRPr lang="zh-CN" altLang="en-US"/>
          </a:p>
        </p:txBody>
      </p:sp>
    </p:spTree>
    <p:extLst>
      <p:ext uri="{BB962C8B-B14F-4D97-AF65-F5344CB8AC3E}">
        <p14:creationId xmlns:p14="http://schemas.microsoft.com/office/powerpoint/2010/main" val="896182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25</a:t>
            </a:fld>
            <a:endParaRPr lang="zh-CN" altLang="en-US"/>
          </a:p>
        </p:txBody>
      </p:sp>
    </p:spTree>
    <p:extLst>
      <p:ext uri="{BB962C8B-B14F-4D97-AF65-F5344CB8AC3E}">
        <p14:creationId xmlns:p14="http://schemas.microsoft.com/office/powerpoint/2010/main" val="154669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26</a:t>
            </a:fld>
            <a:endParaRPr lang="zh-CN" altLang="en-US"/>
          </a:p>
        </p:txBody>
      </p:sp>
    </p:spTree>
    <p:extLst>
      <p:ext uri="{BB962C8B-B14F-4D97-AF65-F5344CB8AC3E}">
        <p14:creationId xmlns:p14="http://schemas.microsoft.com/office/powerpoint/2010/main" val="2566066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27</a:t>
            </a:fld>
            <a:endParaRPr lang="zh-CN" altLang="en-US"/>
          </a:p>
        </p:txBody>
      </p:sp>
    </p:spTree>
    <p:extLst>
      <p:ext uri="{BB962C8B-B14F-4D97-AF65-F5344CB8AC3E}">
        <p14:creationId xmlns:p14="http://schemas.microsoft.com/office/powerpoint/2010/main" val="3647332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28</a:t>
            </a:fld>
            <a:endParaRPr lang="zh-CN" altLang="en-US"/>
          </a:p>
        </p:txBody>
      </p:sp>
    </p:spTree>
    <p:extLst>
      <p:ext uri="{BB962C8B-B14F-4D97-AF65-F5344CB8AC3E}">
        <p14:creationId xmlns:p14="http://schemas.microsoft.com/office/powerpoint/2010/main" val="2474473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29</a:t>
            </a:fld>
            <a:endParaRPr lang="zh-CN" altLang="en-US"/>
          </a:p>
        </p:txBody>
      </p:sp>
    </p:spTree>
    <p:extLst>
      <p:ext uri="{BB962C8B-B14F-4D97-AF65-F5344CB8AC3E}">
        <p14:creationId xmlns:p14="http://schemas.microsoft.com/office/powerpoint/2010/main" val="65985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30</a:t>
            </a:fld>
            <a:endParaRPr lang="zh-CN" altLang="en-US"/>
          </a:p>
        </p:txBody>
      </p:sp>
    </p:spTree>
    <p:extLst>
      <p:ext uri="{BB962C8B-B14F-4D97-AF65-F5344CB8AC3E}">
        <p14:creationId xmlns:p14="http://schemas.microsoft.com/office/powerpoint/2010/main" val="261512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31</a:t>
            </a:fld>
            <a:endParaRPr lang="zh-CN" altLang="en-US"/>
          </a:p>
        </p:txBody>
      </p:sp>
    </p:spTree>
    <p:extLst>
      <p:ext uri="{BB962C8B-B14F-4D97-AF65-F5344CB8AC3E}">
        <p14:creationId xmlns:p14="http://schemas.microsoft.com/office/powerpoint/2010/main" val="131770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a:t>
            </a:fld>
            <a:endParaRPr lang="zh-CN" altLang="en-US"/>
          </a:p>
        </p:txBody>
      </p:sp>
    </p:spTree>
    <p:extLst>
      <p:ext uri="{BB962C8B-B14F-4D97-AF65-F5344CB8AC3E}">
        <p14:creationId xmlns:p14="http://schemas.microsoft.com/office/powerpoint/2010/main" val="78376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32</a:t>
            </a:fld>
            <a:endParaRPr lang="zh-CN" altLang="en-US"/>
          </a:p>
        </p:txBody>
      </p:sp>
    </p:spTree>
    <p:extLst>
      <p:ext uri="{BB962C8B-B14F-4D97-AF65-F5344CB8AC3E}">
        <p14:creationId xmlns:p14="http://schemas.microsoft.com/office/powerpoint/2010/main" val="822033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33</a:t>
            </a:fld>
            <a:endParaRPr lang="zh-CN" altLang="en-US"/>
          </a:p>
        </p:txBody>
      </p:sp>
    </p:spTree>
    <p:extLst>
      <p:ext uri="{BB962C8B-B14F-4D97-AF65-F5344CB8AC3E}">
        <p14:creationId xmlns:p14="http://schemas.microsoft.com/office/powerpoint/2010/main" val="4205661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34</a:t>
            </a:fld>
            <a:endParaRPr lang="zh-CN" altLang="en-US"/>
          </a:p>
        </p:txBody>
      </p:sp>
    </p:spTree>
    <p:extLst>
      <p:ext uri="{BB962C8B-B14F-4D97-AF65-F5344CB8AC3E}">
        <p14:creationId xmlns:p14="http://schemas.microsoft.com/office/powerpoint/2010/main" val="3460522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35</a:t>
            </a:fld>
            <a:endParaRPr lang="zh-CN" altLang="en-US"/>
          </a:p>
        </p:txBody>
      </p:sp>
    </p:spTree>
    <p:extLst>
      <p:ext uri="{BB962C8B-B14F-4D97-AF65-F5344CB8AC3E}">
        <p14:creationId xmlns:p14="http://schemas.microsoft.com/office/powerpoint/2010/main" val="3070245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36</a:t>
            </a:fld>
            <a:endParaRPr lang="zh-CN" altLang="en-US"/>
          </a:p>
        </p:txBody>
      </p:sp>
    </p:spTree>
    <p:extLst>
      <p:ext uri="{BB962C8B-B14F-4D97-AF65-F5344CB8AC3E}">
        <p14:creationId xmlns:p14="http://schemas.microsoft.com/office/powerpoint/2010/main" val="3736788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37</a:t>
            </a:fld>
            <a:endParaRPr lang="zh-CN" altLang="en-US"/>
          </a:p>
        </p:txBody>
      </p:sp>
    </p:spTree>
    <p:extLst>
      <p:ext uri="{BB962C8B-B14F-4D97-AF65-F5344CB8AC3E}">
        <p14:creationId xmlns:p14="http://schemas.microsoft.com/office/powerpoint/2010/main" val="3431237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38</a:t>
            </a:fld>
            <a:endParaRPr lang="zh-CN" altLang="en-US"/>
          </a:p>
        </p:txBody>
      </p:sp>
    </p:spTree>
    <p:extLst>
      <p:ext uri="{BB962C8B-B14F-4D97-AF65-F5344CB8AC3E}">
        <p14:creationId xmlns:p14="http://schemas.microsoft.com/office/powerpoint/2010/main" val="1393027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39</a:t>
            </a:fld>
            <a:endParaRPr lang="zh-CN" altLang="en-US"/>
          </a:p>
        </p:txBody>
      </p:sp>
    </p:spTree>
    <p:extLst>
      <p:ext uri="{BB962C8B-B14F-4D97-AF65-F5344CB8AC3E}">
        <p14:creationId xmlns:p14="http://schemas.microsoft.com/office/powerpoint/2010/main" val="1580473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40</a:t>
            </a:fld>
            <a:endParaRPr lang="zh-CN" altLang="en-US"/>
          </a:p>
        </p:txBody>
      </p:sp>
    </p:spTree>
    <p:extLst>
      <p:ext uri="{BB962C8B-B14F-4D97-AF65-F5344CB8AC3E}">
        <p14:creationId xmlns:p14="http://schemas.microsoft.com/office/powerpoint/2010/main" val="2070415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41</a:t>
            </a:fld>
            <a:endParaRPr lang="zh-CN" altLang="en-US"/>
          </a:p>
        </p:txBody>
      </p:sp>
    </p:spTree>
    <p:extLst>
      <p:ext uri="{BB962C8B-B14F-4D97-AF65-F5344CB8AC3E}">
        <p14:creationId xmlns:p14="http://schemas.microsoft.com/office/powerpoint/2010/main" val="110613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a:t>
            </a:fld>
            <a:endParaRPr lang="zh-CN" altLang="en-US"/>
          </a:p>
        </p:txBody>
      </p:sp>
    </p:spTree>
    <p:extLst>
      <p:ext uri="{BB962C8B-B14F-4D97-AF65-F5344CB8AC3E}">
        <p14:creationId xmlns:p14="http://schemas.microsoft.com/office/powerpoint/2010/main" val="2652227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42</a:t>
            </a:fld>
            <a:endParaRPr lang="zh-CN" altLang="en-US"/>
          </a:p>
        </p:txBody>
      </p:sp>
    </p:spTree>
    <p:extLst>
      <p:ext uri="{BB962C8B-B14F-4D97-AF65-F5344CB8AC3E}">
        <p14:creationId xmlns:p14="http://schemas.microsoft.com/office/powerpoint/2010/main" val="3492782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43</a:t>
            </a:fld>
            <a:endParaRPr lang="zh-CN" altLang="en-US"/>
          </a:p>
        </p:txBody>
      </p:sp>
    </p:spTree>
    <p:extLst>
      <p:ext uri="{BB962C8B-B14F-4D97-AF65-F5344CB8AC3E}">
        <p14:creationId xmlns:p14="http://schemas.microsoft.com/office/powerpoint/2010/main" val="266521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44</a:t>
            </a:fld>
            <a:endParaRPr lang="zh-CN" altLang="en-US"/>
          </a:p>
        </p:txBody>
      </p:sp>
    </p:spTree>
    <p:extLst>
      <p:ext uri="{BB962C8B-B14F-4D97-AF65-F5344CB8AC3E}">
        <p14:creationId xmlns:p14="http://schemas.microsoft.com/office/powerpoint/2010/main" val="106963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45</a:t>
            </a:fld>
            <a:endParaRPr lang="zh-CN" altLang="en-US"/>
          </a:p>
        </p:txBody>
      </p:sp>
    </p:spTree>
    <p:extLst>
      <p:ext uri="{BB962C8B-B14F-4D97-AF65-F5344CB8AC3E}">
        <p14:creationId xmlns:p14="http://schemas.microsoft.com/office/powerpoint/2010/main" val="3698550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46</a:t>
            </a:fld>
            <a:endParaRPr lang="zh-CN" altLang="en-US"/>
          </a:p>
        </p:txBody>
      </p:sp>
    </p:spTree>
    <p:extLst>
      <p:ext uri="{BB962C8B-B14F-4D97-AF65-F5344CB8AC3E}">
        <p14:creationId xmlns:p14="http://schemas.microsoft.com/office/powerpoint/2010/main" val="1084755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47</a:t>
            </a:fld>
            <a:endParaRPr lang="zh-CN" altLang="en-US"/>
          </a:p>
        </p:txBody>
      </p:sp>
    </p:spTree>
    <p:extLst>
      <p:ext uri="{BB962C8B-B14F-4D97-AF65-F5344CB8AC3E}">
        <p14:creationId xmlns:p14="http://schemas.microsoft.com/office/powerpoint/2010/main" val="1639154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48</a:t>
            </a:fld>
            <a:endParaRPr lang="zh-CN" altLang="en-US"/>
          </a:p>
        </p:txBody>
      </p:sp>
    </p:spTree>
    <p:extLst>
      <p:ext uri="{BB962C8B-B14F-4D97-AF65-F5344CB8AC3E}">
        <p14:creationId xmlns:p14="http://schemas.microsoft.com/office/powerpoint/2010/main" val="3691963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49</a:t>
            </a:fld>
            <a:endParaRPr lang="zh-CN" altLang="en-US"/>
          </a:p>
        </p:txBody>
      </p:sp>
    </p:spTree>
    <p:extLst>
      <p:ext uri="{BB962C8B-B14F-4D97-AF65-F5344CB8AC3E}">
        <p14:creationId xmlns:p14="http://schemas.microsoft.com/office/powerpoint/2010/main" val="505799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50</a:t>
            </a:fld>
            <a:endParaRPr lang="zh-CN" altLang="en-US"/>
          </a:p>
        </p:txBody>
      </p:sp>
    </p:spTree>
    <p:extLst>
      <p:ext uri="{BB962C8B-B14F-4D97-AF65-F5344CB8AC3E}">
        <p14:creationId xmlns:p14="http://schemas.microsoft.com/office/powerpoint/2010/main" val="251462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51</a:t>
            </a:fld>
            <a:endParaRPr lang="zh-CN" altLang="en-US"/>
          </a:p>
        </p:txBody>
      </p:sp>
    </p:spTree>
    <p:extLst>
      <p:ext uri="{BB962C8B-B14F-4D97-AF65-F5344CB8AC3E}">
        <p14:creationId xmlns:p14="http://schemas.microsoft.com/office/powerpoint/2010/main" val="269059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a:t>
            </a:fld>
            <a:endParaRPr lang="zh-CN" altLang="en-US"/>
          </a:p>
        </p:txBody>
      </p:sp>
    </p:spTree>
    <p:extLst>
      <p:ext uri="{BB962C8B-B14F-4D97-AF65-F5344CB8AC3E}">
        <p14:creationId xmlns:p14="http://schemas.microsoft.com/office/powerpoint/2010/main" val="2583361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52</a:t>
            </a:fld>
            <a:endParaRPr lang="zh-CN" altLang="en-US"/>
          </a:p>
        </p:txBody>
      </p:sp>
    </p:spTree>
    <p:extLst>
      <p:ext uri="{BB962C8B-B14F-4D97-AF65-F5344CB8AC3E}">
        <p14:creationId xmlns:p14="http://schemas.microsoft.com/office/powerpoint/2010/main" val="2328471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53</a:t>
            </a:fld>
            <a:endParaRPr lang="zh-CN" altLang="en-US"/>
          </a:p>
        </p:txBody>
      </p:sp>
    </p:spTree>
    <p:extLst>
      <p:ext uri="{BB962C8B-B14F-4D97-AF65-F5344CB8AC3E}">
        <p14:creationId xmlns:p14="http://schemas.microsoft.com/office/powerpoint/2010/main" val="1746402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54</a:t>
            </a:fld>
            <a:endParaRPr lang="zh-CN" altLang="en-US"/>
          </a:p>
        </p:txBody>
      </p:sp>
    </p:spTree>
    <p:extLst>
      <p:ext uri="{BB962C8B-B14F-4D97-AF65-F5344CB8AC3E}">
        <p14:creationId xmlns:p14="http://schemas.microsoft.com/office/powerpoint/2010/main" val="29198640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55</a:t>
            </a:fld>
            <a:endParaRPr lang="zh-CN" altLang="en-US"/>
          </a:p>
        </p:txBody>
      </p:sp>
    </p:spTree>
    <p:extLst>
      <p:ext uri="{BB962C8B-B14F-4D97-AF65-F5344CB8AC3E}">
        <p14:creationId xmlns:p14="http://schemas.microsoft.com/office/powerpoint/2010/main" val="718438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56</a:t>
            </a:fld>
            <a:endParaRPr lang="zh-CN" altLang="en-US"/>
          </a:p>
        </p:txBody>
      </p:sp>
    </p:spTree>
    <p:extLst>
      <p:ext uri="{BB962C8B-B14F-4D97-AF65-F5344CB8AC3E}">
        <p14:creationId xmlns:p14="http://schemas.microsoft.com/office/powerpoint/2010/main" val="11679165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57</a:t>
            </a:fld>
            <a:endParaRPr lang="zh-CN" altLang="en-US"/>
          </a:p>
        </p:txBody>
      </p:sp>
    </p:spTree>
    <p:extLst>
      <p:ext uri="{BB962C8B-B14F-4D97-AF65-F5344CB8AC3E}">
        <p14:creationId xmlns:p14="http://schemas.microsoft.com/office/powerpoint/2010/main" val="1029272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58</a:t>
            </a:fld>
            <a:endParaRPr lang="zh-CN" altLang="en-US"/>
          </a:p>
        </p:txBody>
      </p:sp>
    </p:spTree>
    <p:extLst>
      <p:ext uri="{BB962C8B-B14F-4D97-AF65-F5344CB8AC3E}">
        <p14:creationId xmlns:p14="http://schemas.microsoft.com/office/powerpoint/2010/main" val="3066522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59</a:t>
            </a:fld>
            <a:endParaRPr lang="zh-CN" altLang="en-US"/>
          </a:p>
        </p:txBody>
      </p:sp>
    </p:spTree>
    <p:extLst>
      <p:ext uri="{BB962C8B-B14F-4D97-AF65-F5344CB8AC3E}">
        <p14:creationId xmlns:p14="http://schemas.microsoft.com/office/powerpoint/2010/main" val="325563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60</a:t>
            </a:fld>
            <a:endParaRPr lang="zh-CN" altLang="en-US"/>
          </a:p>
        </p:txBody>
      </p:sp>
    </p:spTree>
    <p:extLst>
      <p:ext uri="{BB962C8B-B14F-4D97-AF65-F5344CB8AC3E}">
        <p14:creationId xmlns:p14="http://schemas.microsoft.com/office/powerpoint/2010/main" val="31884762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61</a:t>
            </a:fld>
            <a:endParaRPr lang="zh-CN" altLang="en-US"/>
          </a:p>
        </p:txBody>
      </p:sp>
    </p:spTree>
    <p:extLst>
      <p:ext uri="{BB962C8B-B14F-4D97-AF65-F5344CB8AC3E}">
        <p14:creationId xmlns:p14="http://schemas.microsoft.com/office/powerpoint/2010/main" val="2659366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a:t>
            </a:fld>
            <a:endParaRPr lang="zh-CN" altLang="en-US"/>
          </a:p>
        </p:txBody>
      </p:sp>
    </p:spTree>
    <p:extLst>
      <p:ext uri="{BB962C8B-B14F-4D97-AF65-F5344CB8AC3E}">
        <p14:creationId xmlns:p14="http://schemas.microsoft.com/office/powerpoint/2010/main" val="2454680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62</a:t>
            </a:fld>
            <a:endParaRPr lang="zh-CN" altLang="en-US"/>
          </a:p>
        </p:txBody>
      </p:sp>
    </p:spTree>
    <p:extLst>
      <p:ext uri="{BB962C8B-B14F-4D97-AF65-F5344CB8AC3E}">
        <p14:creationId xmlns:p14="http://schemas.microsoft.com/office/powerpoint/2010/main" val="1449470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63</a:t>
            </a:fld>
            <a:endParaRPr lang="zh-CN" altLang="en-US"/>
          </a:p>
        </p:txBody>
      </p:sp>
    </p:spTree>
    <p:extLst>
      <p:ext uri="{BB962C8B-B14F-4D97-AF65-F5344CB8AC3E}">
        <p14:creationId xmlns:p14="http://schemas.microsoft.com/office/powerpoint/2010/main" val="1642724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64</a:t>
            </a:fld>
            <a:endParaRPr lang="zh-CN" altLang="en-US"/>
          </a:p>
        </p:txBody>
      </p:sp>
    </p:spTree>
    <p:extLst>
      <p:ext uri="{BB962C8B-B14F-4D97-AF65-F5344CB8AC3E}">
        <p14:creationId xmlns:p14="http://schemas.microsoft.com/office/powerpoint/2010/main" val="38097649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65</a:t>
            </a:fld>
            <a:endParaRPr lang="zh-CN" altLang="en-US"/>
          </a:p>
        </p:txBody>
      </p:sp>
    </p:spTree>
    <p:extLst>
      <p:ext uri="{BB962C8B-B14F-4D97-AF65-F5344CB8AC3E}">
        <p14:creationId xmlns:p14="http://schemas.microsoft.com/office/powerpoint/2010/main" val="3166314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66</a:t>
            </a:fld>
            <a:endParaRPr lang="zh-CN" altLang="en-US"/>
          </a:p>
        </p:txBody>
      </p:sp>
    </p:spTree>
    <p:extLst>
      <p:ext uri="{BB962C8B-B14F-4D97-AF65-F5344CB8AC3E}">
        <p14:creationId xmlns:p14="http://schemas.microsoft.com/office/powerpoint/2010/main" val="35384565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67</a:t>
            </a:fld>
            <a:endParaRPr lang="zh-CN" altLang="en-US"/>
          </a:p>
        </p:txBody>
      </p:sp>
    </p:spTree>
    <p:extLst>
      <p:ext uri="{BB962C8B-B14F-4D97-AF65-F5344CB8AC3E}">
        <p14:creationId xmlns:p14="http://schemas.microsoft.com/office/powerpoint/2010/main" val="35377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68</a:t>
            </a:fld>
            <a:endParaRPr lang="zh-CN" altLang="en-US"/>
          </a:p>
        </p:txBody>
      </p:sp>
    </p:spTree>
    <p:extLst>
      <p:ext uri="{BB962C8B-B14F-4D97-AF65-F5344CB8AC3E}">
        <p14:creationId xmlns:p14="http://schemas.microsoft.com/office/powerpoint/2010/main" val="122590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69</a:t>
            </a:fld>
            <a:endParaRPr lang="zh-CN" altLang="en-US"/>
          </a:p>
        </p:txBody>
      </p:sp>
    </p:spTree>
    <p:extLst>
      <p:ext uri="{BB962C8B-B14F-4D97-AF65-F5344CB8AC3E}">
        <p14:creationId xmlns:p14="http://schemas.microsoft.com/office/powerpoint/2010/main" val="733760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70</a:t>
            </a:fld>
            <a:endParaRPr lang="zh-CN" altLang="en-US"/>
          </a:p>
        </p:txBody>
      </p:sp>
    </p:spTree>
    <p:extLst>
      <p:ext uri="{BB962C8B-B14F-4D97-AF65-F5344CB8AC3E}">
        <p14:creationId xmlns:p14="http://schemas.microsoft.com/office/powerpoint/2010/main" val="4818108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71</a:t>
            </a:fld>
            <a:endParaRPr lang="zh-CN" altLang="en-US"/>
          </a:p>
        </p:txBody>
      </p:sp>
    </p:spTree>
    <p:extLst>
      <p:ext uri="{BB962C8B-B14F-4D97-AF65-F5344CB8AC3E}">
        <p14:creationId xmlns:p14="http://schemas.microsoft.com/office/powerpoint/2010/main" val="165097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a:t>
            </a:fld>
            <a:endParaRPr lang="zh-CN" altLang="en-US"/>
          </a:p>
        </p:txBody>
      </p:sp>
    </p:spTree>
    <p:extLst>
      <p:ext uri="{BB962C8B-B14F-4D97-AF65-F5344CB8AC3E}">
        <p14:creationId xmlns:p14="http://schemas.microsoft.com/office/powerpoint/2010/main" val="4115821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72</a:t>
            </a:fld>
            <a:endParaRPr lang="zh-CN" altLang="en-US"/>
          </a:p>
        </p:txBody>
      </p:sp>
    </p:spTree>
    <p:extLst>
      <p:ext uri="{BB962C8B-B14F-4D97-AF65-F5344CB8AC3E}">
        <p14:creationId xmlns:p14="http://schemas.microsoft.com/office/powerpoint/2010/main" val="1300335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73</a:t>
            </a:fld>
            <a:endParaRPr lang="zh-CN" altLang="en-US"/>
          </a:p>
        </p:txBody>
      </p:sp>
    </p:spTree>
    <p:extLst>
      <p:ext uri="{BB962C8B-B14F-4D97-AF65-F5344CB8AC3E}">
        <p14:creationId xmlns:p14="http://schemas.microsoft.com/office/powerpoint/2010/main" val="406518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74</a:t>
            </a:fld>
            <a:endParaRPr lang="zh-CN" altLang="en-US"/>
          </a:p>
        </p:txBody>
      </p:sp>
    </p:spTree>
    <p:extLst>
      <p:ext uri="{BB962C8B-B14F-4D97-AF65-F5344CB8AC3E}">
        <p14:creationId xmlns:p14="http://schemas.microsoft.com/office/powerpoint/2010/main" val="39248279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75</a:t>
            </a:fld>
            <a:endParaRPr lang="zh-CN" altLang="en-US"/>
          </a:p>
        </p:txBody>
      </p:sp>
    </p:spTree>
    <p:extLst>
      <p:ext uri="{BB962C8B-B14F-4D97-AF65-F5344CB8AC3E}">
        <p14:creationId xmlns:p14="http://schemas.microsoft.com/office/powerpoint/2010/main" val="34951344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76</a:t>
            </a:fld>
            <a:endParaRPr lang="zh-CN" altLang="en-US"/>
          </a:p>
        </p:txBody>
      </p:sp>
    </p:spTree>
    <p:extLst>
      <p:ext uri="{BB962C8B-B14F-4D97-AF65-F5344CB8AC3E}">
        <p14:creationId xmlns:p14="http://schemas.microsoft.com/office/powerpoint/2010/main" val="33239299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77</a:t>
            </a:fld>
            <a:endParaRPr lang="zh-CN" altLang="en-US"/>
          </a:p>
        </p:txBody>
      </p:sp>
    </p:spTree>
    <p:extLst>
      <p:ext uri="{BB962C8B-B14F-4D97-AF65-F5344CB8AC3E}">
        <p14:creationId xmlns:p14="http://schemas.microsoft.com/office/powerpoint/2010/main" val="28802548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78</a:t>
            </a:fld>
            <a:endParaRPr lang="zh-CN" altLang="en-US"/>
          </a:p>
        </p:txBody>
      </p:sp>
    </p:spTree>
    <p:extLst>
      <p:ext uri="{BB962C8B-B14F-4D97-AF65-F5344CB8AC3E}">
        <p14:creationId xmlns:p14="http://schemas.microsoft.com/office/powerpoint/2010/main" val="166951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79</a:t>
            </a:fld>
            <a:endParaRPr lang="zh-CN" altLang="en-US"/>
          </a:p>
        </p:txBody>
      </p:sp>
    </p:spTree>
    <p:extLst>
      <p:ext uri="{BB962C8B-B14F-4D97-AF65-F5344CB8AC3E}">
        <p14:creationId xmlns:p14="http://schemas.microsoft.com/office/powerpoint/2010/main" val="37684695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80</a:t>
            </a:fld>
            <a:endParaRPr lang="zh-CN" altLang="en-US"/>
          </a:p>
        </p:txBody>
      </p:sp>
    </p:spTree>
    <p:extLst>
      <p:ext uri="{BB962C8B-B14F-4D97-AF65-F5344CB8AC3E}">
        <p14:creationId xmlns:p14="http://schemas.microsoft.com/office/powerpoint/2010/main" val="37499223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81</a:t>
            </a:fld>
            <a:endParaRPr lang="zh-CN" altLang="en-US"/>
          </a:p>
        </p:txBody>
      </p:sp>
    </p:spTree>
    <p:extLst>
      <p:ext uri="{BB962C8B-B14F-4D97-AF65-F5344CB8AC3E}">
        <p14:creationId xmlns:p14="http://schemas.microsoft.com/office/powerpoint/2010/main" val="257617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a:t>
            </a:fld>
            <a:endParaRPr lang="zh-CN" altLang="en-US"/>
          </a:p>
        </p:txBody>
      </p:sp>
    </p:spTree>
    <p:extLst>
      <p:ext uri="{BB962C8B-B14F-4D97-AF65-F5344CB8AC3E}">
        <p14:creationId xmlns:p14="http://schemas.microsoft.com/office/powerpoint/2010/main" val="41779482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82</a:t>
            </a:fld>
            <a:endParaRPr lang="zh-CN" altLang="en-US"/>
          </a:p>
        </p:txBody>
      </p:sp>
    </p:spTree>
    <p:extLst>
      <p:ext uri="{BB962C8B-B14F-4D97-AF65-F5344CB8AC3E}">
        <p14:creationId xmlns:p14="http://schemas.microsoft.com/office/powerpoint/2010/main" val="2820914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83</a:t>
            </a:fld>
            <a:endParaRPr lang="zh-CN" altLang="en-US"/>
          </a:p>
        </p:txBody>
      </p:sp>
    </p:spTree>
    <p:extLst>
      <p:ext uri="{BB962C8B-B14F-4D97-AF65-F5344CB8AC3E}">
        <p14:creationId xmlns:p14="http://schemas.microsoft.com/office/powerpoint/2010/main" val="1131968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84</a:t>
            </a:fld>
            <a:endParaRPr lang="zh-CN" altLang="en-US"/>
          </a:p>
        </p:txBody>
      </p:sp>
    </p:spTree>
    <p:extLst>
      <p:ext uri="{BB962C8B-B14F-4D97-AF65-F5344CB8AC3E}">
        <p14:creationId xmlns:p14="http://schemas.microsoft.com/office/powerpoint/2010/main" val="8305845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85</a:t>
            </a:fld>
            <a:endParaRPr lang="zh-CN" altLang="en-US"/>
          </a:p>
        </p:txBody>
      </p:sp>
    </p:spTree>
    <p:extLst>
      <p:ext uri="{BB962C8B-B14F-4D97-AF65-F5344CB8AC3E}">
        <p14:creationId xmlns:p14="http://schemas.microsoft.com/office/powerpoint/2010/main" val="161681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86</a:t>
            </a:fld>
            <a:endParaRPr lang="zh-CN" altLang="en-US"/>
          </a:p>
        </p:txBody>
      </p:sp>
    </p:spTree>
    <p:extLst>
      <p:ext uri="{BB962C8B-B14F-4D97-AF65-F5344CB8AC3E}">
        <p14:creationId xmlns:p14="http://schemas.microsoft.com/office/powerpoint/2010/main" val="27880601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87</a:t>
            </a:fld>
            <a:endParaRPr lang="zh-CN" altLang="en-US"/>
          </a:p>
        </p:txBody>
      </p:sp>
    </p:spTree>
    <p:extLst>
      <p:ext uri="{BB962C8B-B14F-4D97-AF65-F5344CB8AC3E}">
        <p14:creationId xmlns:p14="http://schemas.microsoft.com/office/powerpoint/2010/main" val="3642885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88</a:t>
            </a:fld>
            <a:endParaRPr lang="zh-CN" altLang="en-US"/>
          </a:p>
        </p:txBody>
      </p:sp>
    </p:spTree>
    <p:extLst>
      <p:ext uri="{BB962C8B-B14F-4D97-AF65-F5344CB8AC3E}">
        <p14:creationId xmlns:p14="http://schemas.microsoft.com/office/powerpoint/2010/main" val="38117753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89</a:t>
            </a:fld>
            <a:endParaRPr lang="zh-CN" altLang="en-US"/>
          </a:p>
        </p:txBody>
      </p:sp>
    </p:spTree>
    <p:extLst>
      <p:ext uri="{BB962C8B-B14F-4D97-AF65-F5344CB8AC3E}">
        <p14:creationId xmlns:p14="http://schemas.microsoft.com/office/powerpoint/2010/main" val="6060683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90</a:t>
            </a:fld>
            <a:endParaRPr lang="zh-CN" altLang="en-US"/>
          </a:p>
        </p:txBody>
      </p:sp>
    </p:spTree>
    <p:extLst>
      <p:ext uri="{BB962C8B-B14F-4D97-AF65-F5344CB8AC3E}">
        <p14:creationId xmlns:p14="http://schemas.microsoft.com/office/powerpoint/2010/main" val="3414887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91</a:t>
            </a:fld>
            <a:endParaRPr lang="zh-CN" altLang="en-US"/>
          </a:p>
        </p:txBody>
      </p:sp>
    </p:spTree>
    <p:extLst>
      <p:ext uri="{BB962C8B-B14F-4D97-AF65-F5344CB8AC3E}">
        <p14:creationId xmlns:p14="http://schemas.microsoft.com/office/powerpoint/2010/main" val="167806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a:t>
            </a:fld>
            <a:endParaRPr lang="zh-CN" altLang="en-US"/>
          </a:p>
        </p:txBody>
      </p:sp>
    </p:spTree>
    <p:extLst>
      <p:ext uri="{BB962C8B-B14F-4D97-AF65-F5344CB8AC3E}">
        <p14:creationId xmlns:p14="http://schemas.microsoft.com/office/powerpoint/2010/main" val="6056866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92</a:t>
            </a:fld>
            <a:endParaRPr lang="zh-CN" altLang="en-US"/>
          </a:p>
        </p:txBody>
      </p:sp>
    </p:spTree>
    <p:extLst>
      <p:ext uri="{BB962C8B-B14F-4D97-AF65-F5344CB8AC3E}">
        <p14:creationId xmlns:p14="http://schemas.microsoft.com/office/powerpoint/2010/main" val="3202185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93</a:t>
            </a:fld>
            <a:endParaRPr lang="zh-CN" altLang="en-US"/>
          </a:p>
        </p:txBody>
      </p:sp>
    </p:spTree>
    <p:extLst>
      <p:ext uri="{BB962C8B-B14F-4D97-AF65-F5344CB8AC3E}">
        <p14:creationId xmlns:p14="http://schemas.microsoft.com/office/powerpoint/2010/main" val="1458794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94</a:t>
            </a:fld>
            <a:endParaRPr lang="zh-CN" altLang="en-US"/>
          </a:p>
        </p:txBody>
      </p:sp>
    </p:spTree>
    <p:extLst>
      <p:ext uri="{BB962C8B-B14F-4D97-AF65-F5344CB8AC3E}">
        <p14:creationId xmlns:p14="http://schemas.microsoft.com/office/powerpoint/2010/main" val="41339514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95</a:t>
            </a:fld>
            <a:endParaRPr lang="zh-CN" altLang="en-US"/>
          </a:p>
        </p:txBody>
      </p:sp>
    </p:spTree>
    <p:extLst>
      <p:ext uri="{BB962C8B-B14F-4D97-AF65-F5344CB8AC3E}">
        <p14:creationId xmlns:p14="http://schemas.microsoft.com/office/powerpoint/2010/main" val="31665025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96</a:t>
            </a:fld>
            <a:endParaRPr lang="zh-CN" altLang="en-US"/>
          </a:p>
        </p:txBody>
      </p:sp>
    </p:spTree>
    <p:extLst>
      <p:ext uri="{BB962C8B-B14F-4D97-AF65-F5344CB8AC3E}">
        <p14:creationId xmlns:p14="http://schemas.microsoft.com/office/powerpoint/2010/main" val="490404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97</a:t>
            </a:fld>
            <a:endParaRPr lang="zh-CN" altLang="en-US"/>
          </a:p>
        </p:txBody>
      </p:sp>
    </p:spTree>
    <p:extLst>
      <p:ext uri="{BB962C8B-B14F-4D97-AF65-F5344CB8AC3E}">
        <p14:creationId xmlns:p14="http://schemas.microsoft.com/office/powerpoint/2010/main" val="5382209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98</a:t>
            </a:fld>
            <a:endParaRPr lang="zh-CN" altLang="en-US"/>
          </a:p>
        </p:txBody>
      </p:sp>
    </p:spTree>
    <p:extLst>
      <p:ext uri="{BB962C8B-B14F-4D97-AF65-F5344CB8AC3E}">
        <p14:creationId xmlns:p14="http://schemas.microsoft.com/office/powerpoint/2010/main" val="11525200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99</a:t>
            </a:fld>
            <a:endParaRPr lang="zh-CN" altLang="en-US"/>
          </a:p>
        </p:txBody>
      </p:sp>
    </p:spTree>
    <p:extLst>
      <p:ext uri="{BB962C8B-B14F-4D97-AF65-F5344CB8AC3E}">
        <p14:creationId xmlns:p14="http://schemas.microsoft.com/office/powerpoint/2010/main" val="20308255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100</a:t>
            </a:fld>
            <a:endParaRPr lang="zh-CN" altLang="en-US"/>
          </a:p>
        </p:txBody>
      </p:sp>
    </p:spTree>
    <p:extLst>
      <p:ext uri="{BB962C8B-B14F-4D97-AF65-F5344CB8AC3E}">
        <p14:creationId xmlns:p14="http://schemas.microsoft.com/office/powerpoint/2010/main" val="36286400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101</a:t>
            </a:fld>
            <a:endParaRPr lang="zh-CN" altLang="en-US"/>
          </a:p>
        </p:txBody>
      </p:sp>
    </p:spTree>
    <p:extLst>
      <p:ext uri="{BB962C8B-B14F-4D97-AF65-F5344CB8AC3E}">
        <p14:creationId xmlns:p14="http://schemas.microsoft.com/office/powerpoint/2010/main" val="2878492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2" descr="礼堂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16400" y="5365750"/>
            <a:ext cx="49276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二校门"/>
          <p:cNvPicPr>
            <a:picLocks noChangeAspect="1" noChangeArrowheads="1"/>
          </p:cNvPicPr>
          <p:nvPr userDrawn="1"/>
        </p:nvPicPr>
        <p:blipFill>
          <a:blip r:embed="rId3">
            <a:clrChange>
              <a:clrFrom>
                <a:srgbClr val="FFFCF7"/>
              </a:clrFrom>
              <a:clrTo>
                <a:srgbClr val="FFFCF7">
                  <a:alpha val="0"/>
                </a:srgbClr>
              </a:clrTo>
            </a:clrChange>
            <a:extLst>
              <a:ext uri="{28A0092B-C50C-407E-A947-70E740481C1C}">
                <a14:useLocalDpi xmlns:a14="http://schemas.microsoft.com/office/drawing/2010/main" val="0"/>
              </a:ext>
            </a:extLst>
          </a:blip>
          <a:srcRect/>
          <a:stretch>
            <a:fillRect/>
          </a:stretch>
        </p:blipFill>
        <p:spPr bwMode="auto">
          <a:xfrm>
            <a:off x="0" y="4044950"/>
            <a:ext cx="2349500" cy="2813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未标题-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222375"/>
            <a:ext cx="9144000" cy="1978025"/>
          </a:xfrm>
        </p:spPr>
        <p:txBody>
          <a:bodyPr anchor="ctr" anchorCtr="1">
            <a:normAutofit/>
          </a:bodyPr>
          <a:lstStyle>
            <a:lvl1pPr algn="ctr">
              <a:lnSpc>
                <a:spcPct val="100000"/>
              </a:lnSpc>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 y="3457576"/>
            <a:ext cx="9134475" cy="2228849"/>
          </a:xfrm>
        </p:spPr>
        <p:txBody>
          <a:bodyPr anchor="ctr" anchorCtr="1">
            <a:normAutofit/>
          </a:bodyPr>
          <a:lstStyle>
            <a:lvl1pPr marL="0" indent="0" algn="ctr">
              <a:lnSpc>
                <a:spcPct val="100000"/>
              </a:lnSpc>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C4DEACD8-9172-4BE0-BF69-3AE0805BDBD3}" type="datetime2">
              <a:rPr lang="zh-CN" altLang="en-US" smtClean="0"/>
              <a:t>2021年4月4日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pic>
        <p:nvPicPr>
          <p:cNvPr id="10" name="Picture 7" descr="line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3200400"/>
            <a:ext cx="91440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1963" y="1457325"/>
            <a:ext cx="8220075" cy="4899026"/>
          </a:xfrm>
        </p:spPr>
        <p:txBody>
          <a:bodyPr/>
          <a:lstStyle>
            <a:lvl1pPr algn="just">
              <a:lnSpc>
                <a:spcPct val="100000"/>
              </a:lnSpc>
              <a:defRPr/>
            </a:lvl1pPr>
            <a:lvl2pPr algn="just">
              <a:lnSpc>
                <a:spcPct val="100000"/>
              </a:lnSpc>
              <a:defRPr/>
            </a:lvl2pPr>
            <a:lvl3pPr algn="just">
              <a:lnSpc>
                <a:spcPct val="100000"/>
              </a:lnSpc>
              <a:defRPr/>
            </a:lvl3pPr>
            <a:lvl4pPr algn="just">
              <a:lnSpc>
                <a:spcPct val="100000"/>
              </a:lnSpc>
              <a:defRPr/>
            </a:lvl4pPr>
            <a:lvl5pPr indent="-360000" algn="just">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FE5F219A-EC9F-4AD0-8836-930323F9B309}" type="datetime2">
              <a:rPr lang="zh-CN" altLang="en-US" smtClean="0"/>
              <a:t>2021年4月4日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dirty="0"/>
          </a:p>
        </p:txBody>
      </p:sp>
    </p:spTree>
    <p:extLst>
      <p:ext uri="{BB962C8B-B14F-4D97-AF65-F5344CB8AC3E}">
        <p14:creationId xmlns:p14="http://schemas.microsoft.com/office/powerpoint/2010/main" val="2132085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34290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62915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defRPr/>
            </a:lvl1pPr>
          </a:lstStyle>
          <a:p>
            <a:fld id="{D8447BA2-8023-4328-A0D3-EFC07578AF05}" type="datetime2">
              <a:rPr lang="zh-CN" altLang="en-US" smtClean="0"/>
              <a:t>2021年4月4日</a:t>
            </a:fld>
            <a:endParaRPr lang="zh-CN" altLang="en-US" dirty="0"/>
          </a:p>
        </p:txBody>
      </p:sp>
      <p:sp>
        <p:nvSpPr>
          <p:cNvPr id="6" name="Footer Placeholder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7" name="Slide Number Placeholder 6"/>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0320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134475" cy="1325563"/>
          </a:xfrm>
        </p:spPr>
        <p:txBody>
          <a:bodyPr/>
          <a:lstStyle>
            <a:lvl1pPr>
              <a:lnSpc>
                <a:spcPct val="100000"/>
              </a:lnSpc>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61950" y="1476375"/>
            <a:ext cx="4136232"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361950" y="2162175"/>
            <a:ext cx="4136232"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4629150" y="1476375"/>
            <a:ext cx="4210050"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4629150" y="2162175"/>
            <a:ext cx="4210050"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lvl1pPr>
              <a:defRPr/>
            </a:lvl1pPr>
          </a:lstStyle>
          <a:p>
            <a:fld id="{8E97D390-4981-4C1B-8A15-A9E8E3A66C12}" type="datetime2">
              <a:rPr lang="zh-CN" altLang="en-US" smtClean="0"/>
              <a:t>2021年4月4日</a:t>
            </a:fld>
            <a:endParaRPr lang="zh-CN" altLang="en-US" dirty="0"/>
          </a:p>
        </p:txBody>
      </p:sp>
      <p:sp>
        <p:nvSpPr>
          <p:cNvPr id="8" name="Footer Placeholder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Slide Number Placeholder 8"/>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4082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18468E9D-8419-4880-8ABF-88061BF02419}" type="datetime2">
              <a:rPr lang="zh-CN" altLang="en-US" smtClean="0"/>
              <a:t>2021年4月4日</a:t>
            </a:fld>
            <a:endParaRPr lang="zh-CN" altLang="en-US" dirty="0"/>
          </a:p>
        </p:txBody>
      </p:sp>
      <p:sp>
        <p:nvSpPr>
          <p:cNvPr id="4" name="Footer Placeholder 3"/>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5" name="Slide Number Placeholder 4"/>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6508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C0AD369-3878-466E-B0E4-E63B1EDFA932}" type="datetime2">
              <a:rPr lang="zh-CN" altLang="en-US" smtClean="0"/>
              <a:t>2021年4月4日</a:t>
            </a:fld>
            <a:endParaRPr lang="zh-CN" altLang="en-US" dirty="0"/>
          </a:p>
        </p:txBody>
      </p:sp>
      <p:sp>
        <p:nvSpPr>
          <p:cNvPr id="3" name="Footer Placeholder 2"/>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4" name="Slide Number Placeholder 3"/>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1336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AF7915FB-6CAD-4951-A6AF-05083E3AC695}" type="datetime2">
              <a:rPr lang="zh-CN" altLang="en-US" smtClean="0"/>
              <a:t>2021年4月4日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97798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C95D53CB-848F-46E8-8BC9-4FE1CCE42B36}" type="datetime2">
              <a:rPr lang="zh-CN" altLang="en-US" smtClean="0"/>
              <a:t>2021年4月4日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239952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176"/>
            <a:ext cx="91440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61963" y="1328739"/>
            <a:ext cx="8220075" cy="50276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0" y="6356351"/>
            <a:ext cx="2057400" cy="36512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1C282504-39BA-4F69-8195-55F9ED95D3DB}" type="datetime2">
              <a:rPr lang="zh-CN" altLang="en-US" smtClean="0"/>
              <a:t>2021年4月4日</a:t>
            </a:fld>
            <a:endParaRPr lang="zh-CN" altLang="en-US" dirty="0"/>
          </a:p>
        </p:txBody>
      </p:sp>
      <p:sp>
        <p:nvSpPr>
          <p:cNvPr id="5" name="Footer Placeholder 4"/>
          <p:cNvSpPr>
            <a:spLocks noGrp="1"/>
          </p:cNvSpPr>
          <p:nvPr>
            <p:ph type="ftr" sz="quarter" idx="3"/>
          </p:nvPr>
        </p:nvSpPr>
        <p:spPr>
          <a:xfrm>
            <a:off x="2057399" y="6356351"/>
            <a:ext cx="5019675"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dirty="0" smtClean="0">
                <a:solidFill>
                  <a:schemeClr val="tx1"/>
                </a:solidFill>
                <a:latin typeface="Times New Roman" panose="02020603050405020304" pitchFamily="18" charset="0"/>
                <a:ea typeface="宋体" panose="02010600030101010101" pitchFamily="2" charset="-122"/>
                <a:cs typeface="+mj-cs"/>
              </a:defRPr>
            </a:lvl1pPr>
          </a:lstStyle>
          <a:p>
            <a:r>
              <a:rPr lang="zh-CN" altLang="en-US" smtClean="0"/>
              <a:t>雍俊海</a:t>
            </a:r>
            <a:r>
              <a:rPr lang="en-US" altLang="zh-CN" smtClean="0"/>
              <a:t>: </a:t>
            </a:r>
            <a:r>
              <a:rPr lang="zh-CN" altLang="en-US" smtClean="0"/>
              <a:t>面向对象程序设计基础</a:t>
            </a:r>
            <a:endParaRPr lang="zh-CN" altLang="en-US" dirty="0"/>
          </a:p>
        </p:txBody>
      </p:sp>
      <p:sp>
        <p:nvSpPr>
          <p:cNvPr id="6" name="Slide Number Placeholder 5"/>
          <p:cNvSpPr>
            <a:spLocks noGrp="1"/>
          </p:cNvSpPr>
          <p:nvPr>
            <p:ph type="sldNum" sz="quarter" idx="4"/>
          </p:nvPr>
        </p:nvSpPr>
        <p:spPr>
          <a:xfrm>
            <a:off x="7077075" y="6356351"/>
            <a:ext cx="2057400"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AB393D56-620A-4FA6-AFE0-8A286AD08B3F}" type="slidenum">
              <a:rPr lang="en-US" altLang="zh-CN" smtClean="0"/>
              <a:pPr/>
              <a:t>‹#›</a:t>
            </a:fld>
            <a:endParaRPr lang="en-US" dirty="0"/>
          </a:p>
        </p:txBody>
      </p:sp>
    </p:spTree>
    <p:extLst>
      <p:ext uri="{BB962C8B-B14F-4D97-AF65-F5344CB8AC3E}">
        <p14:creationId xmlns:p14="http://schemas.microsoft.com/office/powerpoint/2010/main" val="3924985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0" r:id="rId7"/>
    <p:sldLayoutId id="2147483671" r:id="rId8"/>
  </p:sldLayoutIdLst>
  <p:hf hdr="0"/>
  <p:txStyles>
    <p:titleStyle>
      <a:lvl1pPr algn="ctr" defTabSz="914400" rtl="0" eaLnBrk="1" latinLnBrk="0" hangingPunct="1">
        <a:lnSpc>
          <a:spcPct val="90000"/>
        </a:lnSpc>
        <a:spcBef>
          <a:spcPct val="0"/>
        </a:spcBef>
        <a:buNone/>
        <a:defRPr sz="3600" b="1" i="0" kern="1200" baseline="0">
          <a:solidFill>
            <a:schemeClr val="tx1"/>
          </a:solidFill>
          <a:latin typeface="Times New Roman" panose="02020603050405020304" pitchFamily="18" charset="0"/>
          <a:ea typeface="黑体" panose="02010609060101010101" pitchFamily="49" charset="-122"/>
          <a:cs typeface="+mj-cs"/>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
        <a:defRPr lang="zh-CN" altLang="en-US" sz="2800" b="1" i="0" kern="1200" baseline="0" dirty="0" smtClean="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90000"/>
        </a:lnSpc>
        <a:spcBef>
          <a:spcPts val="500"/>
        </a:spcBef>
        <a:buFont typeface="Wingdings" panose="05000000000000000000" pitchFamily="2" charset="2"/>
        <a:buChar char=""/>
        <a:defRPr lang="zh-CN" altLang="en-US" sz="2600" b="1" i="0" kern="1200" baseline="0" dirty="0" smtClean="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90000"/>
        </a:lnSpc>
        <a:spcBef>
          <a:spcPts val="500"/>
        </a:spcBef>
        <a:buFont typeface="Wingdings" panose="05000000000000000000" pitchFamily="2" charset="2"/>
        <a:buChar char=""/>
        <a:defRPr lang="zh-CN" altLang="en-US" sz="2500" b="1" i="0" kern="1200" baseline="0" dirty="0" smtClean="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90000"/>
        </a:lnSpc>
        <a:spcBef>
          <a:spcPts val="500"/>
        </a:spcBef>
        <a:buFont typeface="Wingdings" panose="05000000000000000000" pitchFamily="2" charset="2"/>
        <a:buChar char=""/>
        <a:defRPr lang="zh-CN" altLang="en-US" sz="2400" b="1" i="0" kern="1200" baseline="0" dirty="0" smtClean="0">
          <a:solidFill>
            <a:srgbClr val="960032"/>
          </a:solidFill>
          <a:latin typeface="Times New Roman" panose="02020603050405020304" pitchFamily="18" charset="0"/>
          <a:ea typeface="宋体" panose="02010600030101010101" pitchFamily="2" charset="-122"/>
          <a:cs typeface="+mj-cs"/>
        </a:defRPr>
      </a:lvl4pPr>
      <a:lvl5pPr marL="1438275" indent="-361950" algn="just" defTabSz="914400" rtl="0" eaLnBrk="1" latinLnBrk="0" hangingPunct="1">
        <a:lnSpc>
          <a:spcPct val="90000"/>
        </a:lnSpc>
        <a:spcBef>
          <a:spcPts val="500"/>
        </a:spcBef>
        <a:buFont typeface="Wingdings" panose="05000000000000000000" pitchFamily="2" charset="2"/>
        <a:buChar char=""/>
        <a:defRPr lang="en-US" altLang="en-US" sz="2400" b="1" i="0" kern="1200" baseline="0" dirty="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7.wmf"/><Relationship Id="rId4" Type="http://schemas.openxmlformats.org/officeDocument/2006/relationships/oleObject" Target="../embeddings/oleObject7.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wmf"/><Relationship Id="rId4" Type="http://schemas.openxmlformats.org/officeDocument/2006/relationships/oleObject" Target="../embeddings/oleObject8.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wmf"/><Relationship Id="rId4" Type="http://schemas.openxmlformats.org/officeDocument/2006/relationships/oleObject" Target="../embeddings/oleObject9.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wmf"/><Relationship Id="rId4" Type="http://schemas.openxmlformats.org/officeDocument/2006/relationships/oleObject" Target="../embeddings/oleObject10.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6.tmp"/><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wmf"/><Relationship Id="rId4" Type="http://schemas.openxmlformats.org/officeDocument/2006/relationships/oleObject" Target="../embeddings/oleObject6.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本课程采用</a:t>
            </a:r>
            <a:endParaRPr lang="zh-CN" altLang="en-US" dirty="0"/>
          </a:p>
        </p:txBody>
      </p:sp>
      <p:sp>
        <p:nvSpPr>
          <p:cNvPr id="4" name="日期占位符 3"/>
          <p:cNvSpPr>
            <a:spLocks noGrp="1"/>
          </p:cNvSpPr>
          <p:nvPr>
            <p:ph type="dt" sz="half" idx="10"/>
          </p:nvPr>
        </p:nvSpPr>
        <p:spPr/>
        <p:txBody>
          <a:bodyPr/>
          <a:lstStyle/>
          <a:p>
            <a:fld id="{FE5F219A-EC9F-4AD0-8836-930323F9B309}" type="datetime2">
              <a:rPr lang="zh-CN" altLang="en-US" smtClean="0"/>
              <a:t>2021年4月4日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1</a:t>
            </a:fld>
            <a:endParaRPr lang="zh-CN" altLang="en-US" dirty="0"/>
          </a:p>
        </p:txBody>
      </p:sp>
      <p:sp>
        <p:nvSpPr>
          <p:cNvPr id="7"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图片 7">
            <a:extLst>
              <a:ext uri="{FF2B5EF4-FFF2-40B4-BE49-F238E27FC236}">
                <a16:creationId xmlns:a16="http://schemas.microsoft.com/office/drawing/2014/main" xmlns="" id="{93CD6244-59FA-48DB-B6C7-5D03B2902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9637" y="459440"/>
            <a:ext cx="1600204" cy="504174"/>
          </a:xfrm>
          <a:prstGeom prst="rect">
            <a:avLst/>
          </a:prstGeom>
        </p:spPr>
      </p:pic>
      <p:sp>
        <p:nvSpPr>
          <p:cNvPr id="9" name="矩形 8">
            <a:extLst>
              <a:ext uri="{FF2B5EF4-FFF2-40B4-BE49-F238E27FC236}">
                <a16:creationId xmlns:a16="http://schemas.microsoft.com/office/drawing/2014/main" xmlns="" id="{C45A83C2-4C6C-40EF-9115-166580DD2CEC}"/>
              </a:ext>
            </a:extLst>
          </p:cNvPr>
          <p:cNvSpPr/>
          <p:nvPr/>
        </p:nvSpPr>
        <p:spPr>
          <a:xfrm>
            <a:off x="395786" y="2206836"/>
            <a:ext cx="2954656" cy="1930657"/>
          </a:xfrm>
          <a:prstGeom prst="rect">
            <a:avLst/>
          </a:prstGeom>
          <a:noFill/>
        </p:spPr>
        <p:txBody>
          <a:bodyPr wrap="none">
            <a:spAutoFit/>
          </a:bodyPr>
          <a:lstStyle/>
          <a:p>
            <a:pPr algn="ctr">
              <a:lnSpc>
                <a:spcPct val="150000"/>
              </a:lnSpc>
            </a:pPr>
            <a:r>
              <a:rPr lang="zh-CN" altLang="en-US"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本次直播是</a:t>
            </a:r>
            <a:endParaRPr lang="en-US" altLang="zh-CN"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a:p>
            <a:pPr algn="ctr">
              <a:lnSpc>
                <a:spcPct val="150000"/>
              </a:lnSpc>
            </a:pPr>
            <a:r>
              <a:rPr lang="zh-CN" altLang="en-US" sz="54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视频直播</a:t>
            </a:r>
          </a:p>
        </p:txBody>
      </p:sp>
      <p:sp>
        <p:nvSpPr>
          <p:cNvPr id="18" name="Text Box 22"/>
          <p:cNvSpPr txBox="1">
            <a:spLocks noChangeArrowheads="1"/>
          </p:cNvSpPr>
          <p:nvPr/>
        </p:nvSpPr>
        <p:spPr bwMode="auto">
          <a:xfrm>
            <a:off x="908804" y="5163738"/>
            <a:ext cx="1928620" cy="852621"/>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zh-CN" altLang="en-US" sz="2400" b="1" dirty="0" smtClean="0">
                <a:solidFill>
                  <a:srgbClr val="000000"/>
                </a:solidFill>
                <a:latin typeface="Times New Roman" panose="02020603050405020304" pitchFamily="18" charset="0"/>
                <a:ea typeface="楷体_GB2312" pitchFamily="49" charset="-122"/>
              </a:rPr>
              <a:t>请登陆雨课堂签到。</a:t>
            </a:r>
            <a:endParaRPr kumimoji="1" lang="en-US" altLang="zh-CN" sz="2400" b="1" dirty="0" smtClean="0">
              <a:solidFill>
                <a:srgbClr val="000000"/>
              </a:solidFill>
              <a:latin typeface="Times New Roman" panose="02020603050405020304" pitchFamily="18" charset="0"/>
              <a:ea typeface="楷体_GB2312" pitchFamily="49" charset="-122"/>
            </a:endParaRPr>
          </a:p>
        </p:txBody>
      </p:sp>
      <p:sp>
        <p:nvSpPr>
          <p:cNvPr id="24" name="Text Box 22"/>
          <p:cNvSpPr txBox="1">
            <a:spLocks noChangeArrowheads="1"/>
          </p:cNvSpPr>
          <p:nvPr/>
        </p:nvSpPr>
        <p:spPr bwMode="auto">
          <a:xfrm>
            <a:off x="908804" y="4147461"/>
            <a:ext cx="1928620" cy="852621"/>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en-US" altLang="zh-CN" sz="2400" b="1" dirty="0" smtClean="0">
                <a:solidFill>
                  <a:srgbClr val="000000"/>
                </a:solidFill>
                <a:latin typeface="Times New Roman" panose="02020603050405020304" pitchFamily="18" charset="0"/>
                <a:ea typeface="楷体_GB2312" pitchFamily="49" charset="-122"/>
              </a:rPr>
              <a:t>9:50</a:t>
            </a:r>
            <a:r>
              <a:rPr kumimoji="1" lang="zh-CN" altLang="en-US" sz="2400" b="1" dirty="0">
                <a:solidFill>
                  <a:srgbClr val="000000"/>
                </a:solidFill>
                <a:latin typeface="Times New Roman" panose="02020603050405020304" pitchFamily="18" charset="0"/>
                <a:ea typeface="楷体_GB2312" pitchFamily="49" charset="-122"/>
              </a:rPr>
              <a:t>正式开始上课。</a:t>
            </a:r>
            <a:endParaRPr kumimoji="1" lang="en-US" altLang="zh-CN" sz="2400" b="1" dirty="0"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078232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及其产品版本</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Group 81"/>
          <p:cNvGraphicFramePr>
            <a:graphicFrameLocks noGrp="1"/>
          </p:cNvGraphicFramePr>
          <p:nvPr>
            <p:extLst>
              <p:ext uri="{D42A27DB-BD31-4B8C-83A1-F6EECF244321}">
                <p14:modId xmlns:p14="http://schemas.microsoft.com/office/powerpoint/2010/main" val="2462585132"/>
              </p:ext>
            </p:extLst>
          </p:nvPr>
        </p:nvGraphicFramePr>
        <p:xfrm>
          <a:off x="250825" y="1550218"/>
          <a:ext cx="8642350" cy="4667218"/>
        </p:xfrm>
        <a:graphic>
          <a:graphicData uri="http://schemas.openxmlformats.org/drawingml/2006/table">
            <a:tbl>
              <a:tblPr/>
              <a:tblGrid>
                <a:gridCol w="3455988"/>
                <a:gridCol w="3386137"/>
                <a:gridCol w="1800225"/>
              </a:tblGrid>
              <a:tr h="450818">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产品版本</a:t>
                      </a: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MFC</a:t>
                      </a: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版本</a:t>
                      </a: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发布时间</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r>
              <a:tr h="452406">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Microsoft C/C++ 7.0</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1.0</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1993</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年</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3503">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Visual C++ 4.0</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4.0 </a:t>
                      </a:r>
                    </a:p>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(mfc40.dll, </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内嵌在</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Windows 95</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1995</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月</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06">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Visual C++ 6.0</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6.0 (mfc42.dll)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1998</a:t>
                      </a: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年</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18">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nl-NL"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Visual C++ 2002 (7.0), .NET 1.0</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7.0 (mfc70.dll)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2002</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月</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06">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pt-BR"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Visual C++ 2005 (8.0), .NET 2.0</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8.0.50608.0 (mfc80.dll)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2005</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10</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月</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18">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pt-BR"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Visual C++ 2008 (9.0) </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.NET 3.5</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9.0.21022.8 (mfc90.dll)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2007</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11</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月</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06">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Visual C++ 2010, .NET 4.0</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10.0.30319.1 (mfc100.dll)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2010</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4</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月</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18">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Visual C++ 2012, .NET 4.5</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MFC 11.0.50727.1 (mfc110.dll)</a:t>
                      </a:r>
                      <a:endPar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kumimoji="1" sz="2400" b="1">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kumimoji="1" sz="2000" b="1">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kumimoji="1" b="1">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2012</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7</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月</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26</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日</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1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pt-BR" altLang="zh-CN" sz="1800" b="1" i="0" u="none" strike="noStrike" cap="none" normalizeH="0" baseline="0" dirty="0" smtClean="0">
                          <a:ln>
                            <a:noFill/>
                          </a:ln>
                          <a:solidFill>
                            <a:schemeClr val="tx1"/>
                          </a:solidFill>
                          <a:effectLst/>
                          <a:latin typeface="Times New Roman" panose="02020603050405020304" pitchFamily="18" charset="0"/>
                          <a:ea typeface="+mn-ea"/>
                        </a:rPr>
                        <a:t>Visual C++ 2017  (15.9.6) </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mn-ea"/>
                        </a:rPr>
                        <a:t>MFC 14.16.27026.1 (mfc140.dll )</a:t>
                      </a:r>
                      <a:endParaRPr kumimoji="1"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L="3600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mn-ea"/>
                        </a:rPr>
                        <a:t>2019</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mn-ea"/>
                        </a:rPr>
                        <a:t>年</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mn-ea"/>
                        </a:rPr>
                        <a:t>1</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mn-ea"/>
                        </a:rPr>
                        <a:t>月</a:t>
                      </a:r>
                      <a:r>
                        <a:rPr kumimoji="1" lang="en-US" altLang="zh-CN" sz="1800" b="1" i="0" u="none" strike="noStrike" cap="none" normalizeH="0" baseline="0" dirty="0" smtClean="0">
                          <a:ln>
                            <a:noFill/>
                          </a:ln>
                          <a:solidFill>
                            <a:schemeClr val="tx1"/>
                          </a:solidFill>
                          <a:effectLst/>
                          <a:latin typeface="Times New Roman" panose="02020603050405020304" pitchFamily="18" charset="0"/>
                          <a:ea typeface="+mn-ea"/>
                        </a:rPr>
                        <a:t>24</a:t>
                      </a:r>
                      <a:r>
                        <a:rPr kumimoji="1" lang="zh-CN" altLang="en-US" sz="1800" b="1" i="0" u="none" strike="noStrike" cap="none" normalizeH="0" baseline="0" dirty="0" smtClean="0">
                          <a:ln>
                            <a:noFill/>
                          </a:ln>
                          <a:solidFill>
                            <a:schemeClr val="tx1"/>
                          </a:solidFill>
                          <a:effectLst/>
                          <a:latin typeface="Times New Roman" panose="02020603050405020304" pitchFamily="18" charset="0"/>
                          <a:ea typeface="+mn-ea"/>
                        </a:rPr>
                        <a:t>日</a:t>
                      </a:r>
                    </a:p>
                  </a:txBody>
                  <a:tcPr marL="3600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50299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756862"/>
          </a:xfrm>
        </p:spPr>
        <p:txBody>
          <a:bodyPr/>
          <a:lstStyle/>
          <a:p>
            <a:r>
              <a:rPr lang="zh-CN" altLang="en-US" dirty="0"/>
              <a:t>增加源文件</a:t>
            </a:r>
            <a:r>
              <a:rPr lang="en-US" altLang="zh-CN" dirty="0"/>
              <a:t>——</a:t>
            </a:r>
            <a:r>
              <a:rPr lang="en-US" altLang="en-US" dirty="0"/>
              <a:t>CP_Circle2D</a:t>
            </a:r>
            <a:r>
              <a:rPr lang="en-US" altLang="zh-CN" dirty="0"/>
              <a:t>.cpp</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100</a:t>
            </a:fld>
            <a:endParaRPr lang="zh-CN" altLang="en-US"/>
          </a:p>
        </p:txBody>
      </p:sp>
      <p:sp>
        <p:nvSpPr>
          <p:cNvPr id="6" name="Line 4"/>
          <p:cNvSpPr>
            <a:spLocks noChangeShapeType="1"/>
          </p:cNvSpPr>
          <p:nvPr/>
        </p:nvSpPr>
        <p:spPr bwMode="auto">
          <a:xfrm flipV="1">
            <a:off x="0" y="760038"/>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0" descr="第08章_MFC包围圆_03增加源文件_圆"/>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750" y="1052513"/>
            <a:ext cx="8828088" cy="5183187"/>
          </a:xfrm>
          <a:noFill/>
        </p:spPr>
      </p:pic>
      <p:sp>
        <p:nvSpPr>
          <p:cNvPr id="9" name="AutoShape 5"/>
          <p:cNvSpPr>
            <a:spLocks/>
          </p:cNvSpPr>
          <p:nvPr/>
        </p:nvSpPr>
        <p:spPr bwMode="auto">
          <a:xfrm>
            <a:off x="5286375" y="836613"/>
            <a:ext cx="3598863" cy="539750"/>
          </a:xfrm>
          <a:prstGeom prst="borderCallout2">
            <a:avLst>
              <a:gd name="adj1" fmla="val 21176"/>
              <a:gd name="adj2" fmla="val -2116"/>
              <a:gd name="adj3" fmla="val 21176"/>
              <a:gd name="adj4" fmla="val -21264"/>
              <a:gd name="adj5" fmla="val 169412"/>
              <a:gd name="adj6" fmla="val -11270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a:t>
            </a:r>
            <a:r>
              <a:rPr lang="en-US" altLang="zh-CN" sz="2400" i="0">
                <a:ea typeface="楷体_GB2312" pitchFamily="49" charset="-122"/>
              </a:rPr>
              <a:t>Visual C++”</a:t>
            </a:r>
          </a:p>
        </p:txBody>
      </p:sp>
      <p:sp>
        <p:nvSpPr>
          <p:cNvPr id="10" name="AutoShape 6"/>
          <p:cNvSpPr>
            <a:spLocks/>
          </p:cNvSpPr>
          <p:nvPr/>
        </p:nvSpPr>
        <p:spPr bwMode="auto">
          <a:xfrm>
            <a:off x="5286375" y="1555750"/>
            <a:ext cx="3598863" cy="539750"/>
          </a:xfrm>
          <a:prstGeom prst="borderCallout2">
            <a:avLst>
              <a:gd name="adj1" fmla="val 21176"/>
              <a:gd name="adj2" fmla="val -2116"/>
              <a:gd name="adj3" fmla="val 21176"/>
              <a:gd name="adj4" fmla="val -10500"/>
              <a:gd name="adj5" fmla="val 142060"/>
              <a:gd name="adj6" fmla="val -280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a:t>
            </a:r>
            <a:r>
              <a:rPr lang="en-US" altLang="zh-CN" sz="2400" i="0">
                <a:ea typeface="楷体_GB2312" pitchFamily="49" charset="-122"/>
              </a:rPr>
              <a:t>C++</a:t>
            </a:r>
            <a:r>
              <a:rPr lang="zh-CN" altLang="en-US" sz="2400" i="0">
                <a:ea typeface="楷体_GB2312" pitchFamily="49" charset="-122"/>
              </a:rPr>
              <a:t>文件”</a:t>
            </a:r>
          </a:p>
        </p:txBody>
      </p:sp>
      <p:sp>
        <p:nvSpPr>
          <p:cNvPr id="11" name="AutoShape 7"/>
          <p:cNvSpPr>
            <a:spLocks/>
          </p:cNvSpPr>
          <p:nvPr/>
        </p:nvSpPr>
        <p:spPr bwMode="auto">
          <a:xfrm>
            <a:off x="5286375" y="2886075"/>
            <a:ext cx="3598863" cy="539750"/>
          </a:xfrm>
          <a:prstGeom prst="borderCallout2">
            <a:avLst>
              <a:gd name="adj1" fmla="val 21176"/>
              <a:gd name="adj2" fmla="val -2116"/>
              <a:gd name="adj3" fmla="val 21176"/>
              <a:gd name="adj4" fmla="val -15880"/>
              <a:gd name="adj5" fmla="val 456764"/>
              <a:gd name="adj6" fmla="val -688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输入文件名称</a:t>
            </a:r>
          </a:p>
        </p:txBody>
      </p:sp>
      <p:sp>
        <p:nvSpPr>
          <p:cNvPr id="12" name="AutoShape 8"/>
          <p:cNvSpPr>
            <a:spLocks/>
          </p:cNvSpPr>
          <p:nvPr/>
        </p:nvSpPr>
        <p:spPr bwMode="auto">
          <a:xfrm>
            <a:off x="5148263" y="4221163"/>
            <a:ext cx="3765550" cy="539750"/>
          </a:xfrm>
          <a:prstGeom prst="borderCallout3">
            <a:avLst>
              <a:gd name="adj1" fmla="val 21176"/>
              <a:gd name="adj2" fmla="val -2116"/>
              <a:gd name="adj3" fmla="val 21176"/>
              <a:gd name="adj4" fmla="val -4454"/>
              <a:gd name="adj5" fmla="val 229704"/>
              <a:gd name="adj6" fmla="val -4454"/>
              <a:gd name="adj7" fmla="val 325000"/>
              <a:gd name="adj8" fmla="val 5275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单击 “添加</a:t>
            </a:r>
            <a:r>
              <a:rPr lang="zh-CN" altLang="en-US" sz="2400" i="0">
                <a:ea typeface="楷体_GB2312" pitchFamily="49" charset="-122"/>
                <a:sym typeface="Wingdings" panose="05000000000000000000" pitchFamily="2" charset="2"/>
              </a:rPr>
              <a:t>”按钮</a:t>
            </a:r>
            <a:endParaRPr lang="zh-CN" altLang="en-US" sz="2400" i="0">
              <a:ea typeface="楷体_GB2312" pitchFamily="49" charset="-122"/>
            </a:endParaRPr>
          </a:p>
        </p:txBody>
      </p:sp>
    </p:spTree>
    <p:extLst>
      <p:ext uri="{BB962C8B-B14F-4D97-AF65-F5344CB8AC3E}">
        <p14:creationId xmlns:p14="http://schemas.microsoft.com/office/powerpoint/2010/main" val="18119800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en-US" dirty="0"/>
              <a:t>CP_Circle2D</a:t>
            </a:r>
            <a:r>
              <a:rPr lang="en-US" altLang="zh-CN" dirty="0"/>
              <a:t>.cpp”</a:t>
            </a:r>
            <a:r>
              <a:rPr lang="zh-CN" altLang="en-US" dirty="0"/>
              <a:t>的代码</a:t>
            </a:r>
          </a:p>
        </p:txBody>
      </p:sp>
      <p:sp>
        <p:nvSpPr>
          <p:cNvPr id="3" name="内容占位符 2"/>
          <p:cNvSpPr>
            <a:spLocks noGrp="1"/>
          </p:cNvSpPr>
          <p:nvPr>
            <p:ph idx="1"/>
          </p:nvPr>
        </p:nvSpPr>
        <p:spPr/>
        <p:txBody>
          <a:bodyPr>
            <a:normAutofit/>
          </a:bodyPr>
          <a:lstStyle/>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CP_Circle2D.cpp: </a:t>
            </a:r>
            <a:r>
              <a:rPr kumimoji="1" lang="zh-CN" altLang="en-US" sz="1800" kern="0" dirty="0">
                <a:solidFill>
                  <a:srgbClr val="339933"/>
                </a:solidFill>
                <a:latin typeface="Times New Roman"/>
                <a:ea typeface="宋体"/>
                <a:cs typeface="+mn-cs"/>
              </a:rPr>
              <a:t>实现圆类。</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#include </a:t>
            </a:r>
            <a:r>
              <a:rPr kumimoji="1" lang="en-US" altLang="zh-CN" sz="1800" kern="0" dirty="0">
                <a:solidFill>
                  <a:srgbClr val="A50021"/>
                </a:solidFill>
                <a:latin typeface="Times New Roman"/>
                <a:ea typeface="宋体"/>
                <a:cs typeface="+mn-cs"/>
              </a:rPr>
              <a:t>"</a:t>
            </a:r>
            <a:r>
              <a:rPr kumimoji="1" lang="en-US" altLang="zh-CN" sz="1800" kern="0" dirty="0" err="1">
                <a:solidFill>
                  <a:srgbClr val="A50021"/>
                </a:solidFill>
                <a:latin typeface="Times New Roman"/>
                <a:ea typeface="宋体"/>
                <a:cs typeface="+mn-cs"/>
              </a:rPr>
              <a:t>stdafx.h</a:t>
            </a:r>
            <a:r>
              <a:rPr kumimoji="1" lang="en-US" altLang="zh-CN" sz="1800" kern="0" dirty="0">
                <a:solidFill>
                  <a:srgbClr val="A50021"/>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#include </a:t>
            </a:r>
            <a:r>
              <a:rPr kumimoji="1" lang="en-US" altLang="zh-CN" sz="1800" kern="0" dirty="0">
                <a:solidFill>
                  <a:srgbClr val="A50021"/>
                </a:solidFill>
                <a:latin typeface="Times New Roman"/>
                <a:ea typeface="宋体"/>
                <a:cs typeface="+mn-cs"/>
              </a:rPr>
              <a:t>"CP_Circle2D.h"</a:t>
            </a:r>
          </a:p>
          <a:p>
            <a:pPr marL="342900" lvl="0" indent="-342900" algn="l" fontAlgn="base">
              <a:lnSpc>
                <a:spcPts val="1800"/>
              </a:lnSpc>
              <a:spcBef>
                <a:spcPct val="0"/>
              </a:spcBef>
              <a:spcAft>
                <a:spcPct val="0"/>
              </a:spcAft>
              <a:buNone/>
            </a:pPr>
            <a:endParaRPr kumimoji="1" lang="en-US" altLang="zh-CN" sz="1800" kern="0" dirty="0">
              <a:solidFill>
                <a:srgbClr val="A50021"/>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CP_Circle2D::CP_Circle2D(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m_center.m_x</a:t>
            </a:r>
            <a:r>
              <a:rPr kumimoji="1" lang="en-US" altLang="zh-CN" sz="1800" kern="0" dirty="0">
                <a:solidFill>
                  <a:srgbClr val="000000"/>
                </a:solidFill>
                <a:latin typeface="Times New Roman"/>
                <a:ea typeface="宋体"/>
                <a:cs typeface="+mn-cs"/>
              </a:rPr>
              <a:t>=0.0;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m_center.m_y</a:t>
            </a:r>
            <a:r>
              <a:rPr kumimoji="1" lang="en-US" altLang="zh-CN" sz="1800" kern="0" dirty="0">
                <a:solidFill>
                  <a:srgbClr val="000000"/>
                </a:solidFill>
                <a:latin typeface="Times New Roman"/>
                <a:ea typeface="宋体"/>
                <a:cs typeface="+mn-cs"/>
              </a:rPr>
              <a:t>=0.0;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m_radius</a:t>
            </a:r>
            <a:r>
              <a:rPr kumimoji="1" lang="en-US" altLang="zh-CN" sz="1800" kern="0" dirty="0">
                <a:solidFill>
                  <a:srgbClr val="000000"/>
                </a:solidFill>
                <a:latin typeface="Times New Roman"/>
                <a:ea typeface="宋体"/>
                <a:cs typeface="+mn-cs"/>
              </a:rPr>
              <a:t>=0.0;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CP_Circle2D</a:t>
            </a:r>
            <a:r>
              <a:rPr kumimoji="1" lang="zh-CN" altLang="en-US" sz="1800" kern="0" dirty="0">
                <a:solidFill>
                  <a:srgbClr val="339933"/>
                </a:solidFill>
                <a:latin typeface="Times New Roman"/>
                <a:ea typeface="宋体"/>
                <a:cs typeface="+mn-cs"/>
              </a:rPr>
              <a:t>的构造函数定义结束</a:t>
            </a:r>
          </a:p>
          <a:p>
            <a:pPr marL="342900" lvl="0" indent="-342900" algn="l" fontAlgn="base">
              <a:lnSpc>
                <a:spcPts val="18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CP_Circle2D::CP_Circle2D(</a:t>
            </a:r>
            <a:r>
              <a:rPr kumimoji="1" lang="en-US" altLang="zh-CN" sz="1800" kern="0" dirty="0">
                <a:solidFill>
                  <a:srgbClr val="3333CC"/>
                </a:solidFill>
                <a:latin typeface="Times New Roman"/>
                <a:ea typeface="宋体"/>
                <a:cs typeface="+mn-cs"/>
              </a:rPr>
              <a:t>double </a:t>
            </a:r>
            <a:r>
              <a:rPr kumimoji="1" lang="en-US" altLang="zh-CN" sz="1800" kern="0" dirty="0">
                <a:solidFill>
                  <a:srgbClr val="000000"/>
                </a:solidFill>
                <a:latin typeface="Times New Roman"/>
                <a:ea typeface="宋体"/>
                <a:cs typeface="+mn-cs"/>
              </a:rPr>
              <a:t>x, </a:t>
            </a:r>
            <a:r>
              <a:rPr kumimoji="1" lang="en-US" altLang="zh-CN" sz="1800" kern="0" dirty="0">
                <a:solidFill>
                  <a:srgbClr val="3333CC"/>
                </a:solidFill>
                <a:latin typeface="Times New Roman"/>
                <a:ea typeface="宋体"/>
                <a:cs typeface="+mn-cs"/>
              </a:rPr>
              <a:t>double </a:t>
            </a:r>
            <a:r>
              <a:rPr kumimoji="1" lang="en-US" altLang="zh-CN" sz="1800" kern="0" dirty="0">
                <a:solidFill>
                  <a:srgbClr val="000000"/>
                </a:solidFill>
                <a:latin typeface="Times New Roman"/>
                <a:ea typeface="宋体"/>
                <a:cs typeface="+mn-cs"/>
              </a:rPr>
              <a:t>y, </a:t>
            </a:r>
            <a:r>
              <a:rPr kumimoji="1" lang="en-US" altLang="zh-CN" sz="1800" kern="0" dirty="0">
                <a:solidFill>
                  <a:srgbClr val="3333CC"/>
                </a:solidFill>
                <a:latin typeface="Times New Roman"/>
                <a:ea typeface="宋体"/>
                <a:cs typeface="+mn-cs"/>
              </a:rPr>
              <a:t>double </a:t>
            </a:r>
            <a:r>
              <a:rPr kumimoji="1" lang="en-US" altLang="zh-CN" sz="1800" kern="0" dirty="0">
                <a:solidFill>
                  <a:srgbClr val="000000"/>
                </a:solidFill>
                <a:latin typeface="Times New Roman"/>
                <a:ea typeface="宋体"/>
                <a:cs typeface="+mn-cs"/>
              </a:rPr>
              <a:t>r)</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m_center.m_x</a:t>
            </a:r>
            <a:r>
              <a:rPr kumimoji="1" lang="en-US" altLang="zh-CN" sz="1800" kern="0" dirty="0">
                <a:solidFill>
                  <a:srgbClr val="000000"/>
                </a:solidFill>
                <a:latin typeface="Times New Roman"/>
                <a:ea typeface="宋体"/>
                <a:cs typeface="+mn-cs"/>
              </a:rPr>
              <a:t>=x;</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m_center.m_y</a:t>
            </a:r>
            <a:r>
              <a:rPr kumimoji="1" lang="en-US" altLang="zh-CN" sz="1800" kern="0" dirty="0">
                <a:solidFill>
                  <a:srgbClr val="000000"/>
                </a:solidFill>
                <a:latin typeface="Times New Roman"/>
                <a:ea typeface="宋体"/>
                <a:cs typeface="+mn-cs"/>
              </a:rPr>
              <a:t>=y;</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m_radius</a:t>
            </a:r>
            <a:r>
              <a:rPr kumimoji="1" lang="en-US" altLang="zh-CN" sz="1800" kern="0" dirty="0">
                <a:solidFill>
                  <a:srgbClr val="000000"/>
                </a:solidFill>
                <a:latin typeface="Times New Roman"/>
                <a:ea typeface="宋体"/>
                <a:cs typeface="+mn-cs"/>
              </a:rPr>
              <a:t>=r;</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CP_Circle2D</a:t>
            </a:r>
            <a:r>
              <a:rPr kumimoji="1" lang="zh-CN" altLang="en-US" sz="1800" kern="0" dirty="0">
                <a:solidFill>
                  <a:srgbClr val="339933"/>
                </a:solidFill>
                <a:latin typeface="Times New Roman"/>
                <a:ea typeface="宋体"/>
                <a:cs typeface="+mn-cs"/>
              </a:rPr>
              <a:t>的构造函数定义结束</a:t>
            </a:r>
          </a:p>
          <a:p>
            <a:pPr marL="342900" lvl="0" indent="-342900" algn="l" fontAlgn="base">
              <a:lnSpc>
                <a:spcPts val="18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CP_Circle2D::~CP_Circle2D(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r>
              <a:rPr kumimoji="1" lang="en-US" altLang="zh-CN" sz="1800" kern="0" dirty="0">
                <a:solidFill>
                  <a:srgbClr val="3333CC"/>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CP_Circle2D</a:t>
            </a:r>
            <a:r>
              <a:rPr kumimoji="1" lang="zh-CN" altLang="en-US" sz="1800" kern="0" dirty="0">
                <a:solidFill>
                  <a:srgbClr val="339933"/>
                </a:solidFill>
                <a:latin typeface="Times New Roman"/>
                <a:ea typeface="宋体"/>
                <a:cs typeface="+mn-cs"/>
              </a:rPr>
              <a:t>的析构函数定义结束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15155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en-US" dirty="0"/>
              <a:t>CP_Circle2D</a:t>
            </a:r>
            <a:r>
              <a:rPr lang="en-US" altLang="zh-CN" dirty="0"/>
              <a:t>.cpp”</a:t>
            </a:r>
            <a:r>
              <a:rPr lang="zh-CN" altLang="en-US" dirty="0"/>
              <a:t>的代码</a:t>
            </a:r>
          </a:p>
        </p:txBody>
      </p:sp>
      <p:sp>
        <p:nvSpPr>
          <p:cNvPr id="3" name="内容占位符 2"/>
          <p:cNvSpPr>
            <a:spLocks noGrp="1"/>
          </p:cNvSpPr>
          <p:nvPr>
            <p:ph idx="1"/>
          </p:nvPr>
        </p:nvSpPr>
        <p:spPr/>
        <p:txBody>
          <a:bodyPr>
            <a:normAutofit/>
          </a:bodyPr>
          <a:lstStyle/>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a:t>
            </a:r>
            <a:r>
              <a:rPr kumimoji="1" lang="zh-CN" altLang="en-US" sz="2000" kern="0" dirty="0">
                <a:solidFill>
                  <a:srgbClr val="339933"/>
                </a:solidFill>
                <a:latin typeface="宋体" panose="02010600030101010101" pitchFamily="2" charset="-122"/>
                <a:ea typeface="宋体"/>
                <a:cs typeface="+mn-cs"/>
              </a:rPr>
              <a:t>绘制圆</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a:t>
            </a:r>
            <a:r>
              <a:rPr kumimoji="1" lang="en-US" altLang="zh-CN" sz="2000" kern="0" dirty="0" err="1">
                <a:solidFill>
                  <a:srgbClr val="339933"/>
                </a:solidFill>
                <a:latin typeface="宋体" panose="02010600030101010101" pitchFamily="2" charset="-122"/>
                <a:ea typeface="宋体"/>
                <a:cs typeface="+mn-cs"/>
              </a:rPr>
              <a:t>pDC</a:t>
            </a:r>
            <a:r>
              <a:rPr kumimoji="1" lang="en-US" altLang="zh-CN" sz="2000" kern="0" dirty="0">
                <a:solidFill>
                  <a:srgbClr val="339933"/>
                </a:solidFill>
                <a:latin typeface="宋体" panose="02010600030101010101" pitchFamily="2" charset="-122"/>
                <a:ea typeface="宋体"/>
                <a:cs typeface="+mn-cs"/>
              </a:rPr>
              <a:t>: </a:t>
            </a:r>
            <a:r>
              <a:rPr kumimoji="1" lang="zh-CN" altLang="en-US" sz="2000" kern="0" dirty="0">
                <a:solidFill>
                  <a:srgbClr val="339933"/>
                </a:solidFill>
                <a:latin typeface="宋体" panose="02010600030101010101" pitchFamily="2" charset="-122"/>
                <a:ea typeface="宋体"/>
                <a:cs typeface="+mn-cs"/>
              </a:rPr>
              <a:t>用来绘制的设备资源</a:t>
            </a:r>
            <a:r>
              <a:rPr kumimoji="1" lang="en-US" altLang="zh-CN" sz="2000" kern="0" dirty="0">
                <a:solidFill>
                  <a:srgbClr val="339933"/>
                </a:solidFill>
                <a:latin typeface="宋体" panose="02010600030101010101" pitchFamily="2" charset="-122"/>
                <a:ea typeface="宋体"/>
                <a:cs typeface="+mn-cs"/>
              </a:rPr>
              <a:t>;</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c:   </a:t>
            </a:r>
            <a:r>
              <a:rPr kumimoji="1" lang="zh-CN" altLang="en-US" sz="2000" kern="0" dirty="0">
                <a:solidFill>
                  <a:srgbClr val="339933"/>
                </a:solidFill>
                <a:latin typeface="宋体" panose="02010600030101010101" pitchFamily="2" charset="-122"/>
                <a:ea typeface="宋体"/>
                <a:cs typeface="+mn-cs"/>
              </a:rPr>
              <a:t>待绘制的圆；</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scale: </a:t>
            </a:r>
            <a:r>
              <a:rPr kumimoji="1" lang="zh-CN" altLang="en-US" sz="2000" kern="0" dirty="0">
                <a:solidFill>
                  <a:srgbClr val="339933"/>
                </a:solidFill>
                <a:latin typeface="宋体" panose="02010600030101010101" pitchFamily="2" charset="-122"/>
                <a:ea typeface="宋体"/>
                <a:cs typeface="+mn-cs"/>
              </a:rPr>
              <a:t>屏幕的缩放比例；</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translation: </a:t>
            </a:r>
            <a:r>
              <a:rPr kumimoji="1" lang="zh-CN" altLang="en-US" sz="2000" kern="0" dirty="0">
                <a:solidFill>
                  <a:srgbClr val="339933"/>
                </a:solidFill>
                <a:latin typeface="宋体" panose="02010600030101010101" pitchFamily="2" charset="-122"/>
                <a:ea typeface="宋体"/>
                <a:cs typeface="+mn-cs"/>
              </a:rPr>
              <a:t>屏幕的坐标平移量；</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a:t>
            </a:r>
            <a:r>
              <a:rPr kumimoji="1" lang="en-US" altLang="zh-CN" sz="2000" kern="0" dirty="0" err="1">
                <a:solidFill>
                  <a:srgbClr val="339933"/>
                </a:solidFill>
                <a:latin typeface="宋体" panose="02010600030101010101" pitchFamily="2" charset="-122"/>
                <a:ea typeface="宋体"/>
                <a:cs typeface="+mn-cs"/>
              </a:rPr>
              <a:t>screenX</a:t>
            </a:r>
            <a:r>
              <a:rPr kumimoji="1" lang="en-US" altLang="zh-CN" sz="2000" kern="0" dirty="0">
                <a:solidFill>
                  <a:srgbClr val="339933"/>
                </a:solidFill>
                <a:latin typeface="宋体" panose="02010600030101010101" pitchFamily="2" charset="-122"/>
                <a:ea typeface="宋体"/>
                <a:cs typeface="+mn-cs"/>
              </a:rPr>
              <a:t>: </a:t>
            </a:r>
            <a:r>
              <a:rPr kumimoji="1" lang="zh-CN" altLang="en-US" sz="2000" kern="0" dirty="0">
                <a:solidFill>
                  <a:srgbClr val="339933"/>
                </a:solidFill>
                <a:latin typeface="宋体" panose="02010600030101010101" pitchFamily="2" charset="-122"/>
                <a:ea typeface="宋体"/>
                <a:cs typeface="+mn-cs"/>
              </a:rPr>
              <a:t>屏幕的宽度；</a:t>
            </a:r>
          </a:p>
          <a:p>
            <a:pPr marL="342900" lvl="0" indent="-342900" algn="l" fontAlgn="base">
              <a:lnSpc>
                <a:spcPts val="2200"/>
              </a:lnSpc>
              <a:spcBef>
                <a:spcPct val="0"/>
              </a:spcBef>
              <a:spcAft>
                <a:spcPct val="0"/>
              </a:spcAft>
              <a:buNone/>
            </a:pPr>
            <a:r>
              <a:rPr kumimoji="1" lang="en-US" altLang="zh-CN" sz="2000" kern="0" dirty="0">
                <a:solidFill>
                  <a:srgbClr val="339933"/>
                </a:solidFill>
                <a:latin typeface="宋体" panose="02010600030101010101" pitchFamily="2" charset="-122"/>
                <a:ea typeface="宋体"/>
                <a:cs typeface="+mn-cs"/>
              </a:rPr>
              <a:t>// </a:t>
            </a:r>
            <a:r>
              <a:rPr kumimoji="1" lang="en-US" altLang="zh-CN" sz="2000" kern="0" dirty="0" err="1">
                <a:solidFill>
                  <a:srgbClr val="339933"/>
                </a:solidFill>
                <a:latin typeface="宋体" panose="02010600030101010101" pitchFamily="2" charset="-122"/>
                <a:ea typeface="宋体"/>
                <a:cs typeface="+mn-cs"/>
              </a:rPr>
              <a:t>screenY</a:t>
            </a:r>
            <a:r>
              <a:rPr kumimoji="1" lang="en-US" altLang="zh-CN" sz="2000" kern="0" dirty="0">
                <a:solidFill>
                  <a:srgbClr val="339933"/>
                </a:solidFill>
                <a:latin typeface="宋体" panose="02010600030101010101" pitchFamily="2" charset="-122"/>
                <a:ea typeface="宋体"/>
                <a:cs typeface="+mn-cs"/>
              </a:rPr>
              <a:t>: </a:t>
            </a:r>
            <a:r>
              <a:rPr kumimoji="1" lang="zh-CN" altLang="en-US" sz="2000" kern="0" dirty="0">
                <a:solidFill>
                  <a:srgbClr val="339933"/>
                </a:solidFill>
                <a:latin typeface="宋体" panose="02010600030101010101" pitchFamily="2" charset="-122"/>
                <a:ea typeface="宋体"/>
                <a:cs typeface="+mn-cs"/>
              </a:rPr>
              <a:t>屏幕的高度。</a:t>
            </a:r>
          </a:p>
          <a:p>
            <a:pPr marL="342900" lvl="0" indent="-342900" algn="l" fontAlgn="base">
              <a:lnSpc>
                <a:spcPts val="22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void </a:t>
            </a:r>
            <a:r>
              <a:rPr kumimoji="1" lang="en-US" altLang="zh-CN" sz="2000" kern="0" dirty="0" err="1">
                <a:solidFill>
                  <a:srgbClr val="000000"/>
                </a:solidFill>
                <a:latin typeface="宋体" panose="02010600030101010101" pitchFamily="2" charset="-122"/>
                <a:ea typeface="宋体"/>
                <a:cs typeface="+mn-cs"/>
              </a:rPr>
              <a:t>gb_drawCircle</a:t>
            </a:r>
            <a:r>
              <a:rPr kumimoji="1" lang="en-US" altLang="zh-CN" sz="2000" kern="0" dirty="0">
                <a:solidFill>
                  <a:srgbClr val="000000"/>
                </a:solidFill>
                <a:latin typeface="宋体" panose="02010600030101010101" pitchFamily="2" charset="-122"/>
                <a:ea typeface="宋体"/>
                <a:cs typeface="+mn-cs"/>
              </a:rPr>
              <a:t>(CDC* </a:t>
            </a:r>
            <a:r>
              <a:rPr kumimoji="1" lang="en-US" altLang="zh-CN" sz="2000" kern="0" dirty="0" err="1">
                <a:solidFill>
                  <a:srgbClr val="000000"/>
                </a:solidFill>
                <a:latin typeface="宋体" panose="02010600030101010101" pitchFamily="2" charset="-122"/>
                <a:ea typeface="宋体"/>
                <a:cs typeface="+mn-cs"/>
              </a:rPr>
              <a:t>pDC</a:t>
            </a:r>
            <a:r>
              <a:rPr kumimoji="1" lang="en-US" altLang="zh-CN" sz="2000" kern="0" dirty="0">
                <a:solidFill>
                  <a:srgbClr val="000000"/>
                </a:solidFill>
                <a:latin typeface="宋体" panose="02010600030101010101" pitchFamily="2" charset="-122"/>
                <a:ea typeface="宋体"/>
                <a:cs typeface="+mn-cs"/>
              </a:rPr>
              <a:t>, CP_Circle2D&amp; c,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scale, CP_Point2D&amp; translation,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screenX</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screenY</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    CP_Point2D p;</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r=</a:t>
            </a:r>
            <a:r>
              <a:rPr kumimoji="1" lang="en-US" altLang="zh-CN" sz="2000" kern="0" dirty="0" err="1">
                <a:solidFill>
                  <a:srgbClr val="000000"/>
                </a:solidFill>
                <a:latin typeface="宋体" panose="02010600030101010101" pitchFamily="2" charset="-122"/>
                <a:ea typeface="宋体"/>
                <a:cs typeface="+mn-cs"/>
              </a:rPr>
              <a:t>c.m_radius</a:t>
            </a:r>
            <a:r>
              <a:rPr kumimoji="1" lang="en-US" altLang="zh-CN" sz="2000" kern="0" dirty="0">
                <a:solidFill>
                  <a:srgbClr val="000000"/>
                </a:solidFill>
                <a:latin typeface="宋体" panose="02010600030101010101" pitchFamily="2" charset="-122"/>
                <a:ea typeface="宋体"/>
                <a:cs typeface="+mn-cs"/>
              </a:rPr>
              <a:t>*scale;</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gb_pointConvertFromGlobalToScreen</a:t>
            </a:r>
            <a:r>
              <a:rPr kumimoji="1" lang="en-US" altLang="zh-CN" sz="2000" kern="0" dirty="0">
                <a:solidFill>
                  <a:srgbClr val="000000"/>
                </a:solidFill>
                <a:latin typeface="宋体" panose="02010600030101010101" pitchFamily="2" charset="-122"/>
                <a:ea typeface="宋体"/>
                <a:cs typeface="+mn-cs"/>
              </a:rPr>
              <a:t>(p, </a:t>
            </a:r>
            <a:r>
              <a:rPr kumimoji="1" lang="en-US" altLang="zh-CN" sz="2000" kern="0" dirty="0" err="1">
                <a:solidFill>
                  <a:srgbClr val="000000"/>
                </a:solidFill>
                <a:latin typeface="宋体" panose="02010600030101010101" pitchFamily="2" charset="-122"/>
                <a:ea typeface="宋体"/>
                <a:cs typeface="+mn-cs"/>
              </a:rPr>
              <a:t>c.m_center</a:t>
            </a:r>
            <a:r>
              <a:rPr kumimoji="1" lang="en-US" altLang="zh-CN" sz="2000" kern="0" dirty="0">
                <a:solidFill>
                  <a:srgbClr val="000000"/>
                </a:solidFill>
                <a:latin typeface="宋体" panose="02010600030101010101" pitchFamily="2" charset="-122"/>
                <a:ea typeface="宋体"/>
                <a:cs typeface="+mn-cs"/>
              </a:rPr>
              <a:t>, scale, translation, </a:t>
            </a:r>
            <a:r>
              <a:rPr kumimoji="1" lang="en-US" altLang="zh-CN" sz="2000" kern="0" dirty="0" err="1">
                <a:solidFill>
                  <a:srgbClr val="000000"/>
                </a:solidFill>
                <a:latin typeface="宋体" panose="02010600030101010101" pitchFamily="2" charset="-122"/>
                <a:ea typeface="宋体"/>
                <a:cs typeface="+mn-cs"/>
              </a:rPr>
              <a:t>screenX</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screenY</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pDC</a:t>
            </a:r>
            <a:r>
              <a:rPr kumimoji="1" lang="en-US" altLang="zh-CN" sz="2000" kern="0" dirty="0">
                <a:solidFill>
                  <a:srgbClr val="000000"/>
                </a:solidFill>
                <a:latin typeface="宋体" panose="02010600030101010101" pitchFamily="2" charset="-122"/>
                <a:ea typeface="宋体"/>
                <a:cs typeface="+mn-cs"/>
              </a:rPr>
              <a:t>-&gt;Ellipse((</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err="1">
                <a:solidFill>
                  <a:srgbClr val="000000"/>
                </a:solidFill>
                <a:latin typeface="宋体" panose="02010600030101010101" pitchFamily="2" charset="-122"/>
                <a:ea typeface="宋体"/>
                <a:cs typeface="+mn-cs"/>
              </a:rPr>
              <a:t>p.m_x</a:t>
            </a:r>
            <a:r>
              <a:rPr kumimoji="1" lang="en-US" altLang="zh-CN" sz="2000" kern="0" dirty="0">
                <a:solidFill>
                  <a:srgbClr val="000000"/>
                </a:solidFill>
                <a:latin typeface="宋体" panose="02010600030101010101" pitchFamily="2" charset="-122"/>
                <a:ea typeface="宋体"/>
                <a:cs typeface="+mn-cs"/>
              </a:rPr>
              <a:t>-r),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err="1">
                <a:solidFill>
                  <a:srgbClr val="000000"/>
                </a:solidFill>
                <a:latin typeface="宋体" panose="02010600030101010101" pitchFamily="2" charset="-122"/>
                <a:ea typeface="宋体"/>
                <a:cs typeface="+mn-cs"/>
              </a:rPr>
              <a:t>p.m_y</a:t>
            </a:r>
            <a:r>
              <a:rPr kumimoji="1" lang="en-US" altLang="zh-CN" sz="2000" kern="0" dirty="0">
                <a:solidFill>
                  <a:srgbClr val="000000"/>
                </a:solidFill>
                <a:latin typeface="宋体" panose="02010600030101010101" pitchFamily="2" charset="-122"/>
                <a:ea typeface="宋体"/>
                <a:cs typeface="+mn-cs"/>
              </a:rPr>
              <a:t>-r),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err="1">
                <a:solidFill>
                  <a:srgbClr val="000000"/>
                </a:solidFill>
                <a:latin typeface="宋体" panose="02010600030101010101" pitchFamily="2" charset="-122"/>
                <a:ea typeface="宋体"/>
                <a:cs typeface="+mn-cs"/>
              </a:rPr>
              <a:t>p.m_x+r</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err="1">
                <a:solidFill>
                  <a:srgbClr val="000000"/>
                </a:solidFill>
                <a:latin typeface="宋体" panose="02010600030101010101" pitchFamily="2" charset="-122"/>
                <a:ea typeface="宋体"/>
                <a:cs typeface="+mn-cs"/>
              </a:rPr>
              <a:t>p.m_y+r</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ts val="2200"/>
              </a:lnSpc>
              <a:spcBef>
                <a:spcPct val="0"/>
              </a:spcBef>
              <a:spcAft>
                <a:spcPct val="0"/>
              </a:spcAft>
              <a:buNone/>
            </a:pP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a:solidFill>
                  <a:srgbClr val="339933"/>
                </a:solidFill>
                <a:latin typeface="宋体" panose="02010600030101010101" pitchFamily="2" charset="-122"/>
                <a:ea typeface="宋体"/>
                <a:cs typeface="+mn-cs"/>
              </a:rPr>
              <a:t>// </a:t>
            </a:r>
            <a:r>
              <a:rPr kumimoji="1" lang="zh-CN" altLang="en-US" sz="2000" kern="0" dirty="0">
                <a:solidFill>
                  <a:srgbClr val="339933"/>
                </a:solidFill>
                <a:latin typeface="宋体" panose="02010600030101010101" pitchFamily="2" charset="-122"/>
                <a:ea typeface="宋体"/>
                <a:cs typeface="+mn-cs"/>
              </a:rPr>
              <a:t>函数</a:t>
            </a:r>
            <a:r>
              <a:rPr kumimoji="1" lang="en-US" altLang="zh-CN" sz="2000" kern="0" dirty="0" err="1">
                <a:solidFill>
                  <a:srgbClr val="339933"/>
                </a:solidFill>
                <a:latin typeface="宋体" panose="02010600030101010101" pitchFamily="2" charset="-122"/>
                <a:ea typeface="宋体"/>
                <a:cs typeface="+mn-cs"/>
              </a:rPr>
              <a:t>gb_drawCircle</a:t>
            </a:r>
            <a:r>
              <a:rPr kumimoji="1" lang="zh-CN" altLang="en-US" sz="2000" kern="0" dirty="0">
                <a:solidFill>
                  <a:srgbClr val="339933"/>
                </a:solidFill>
                <a:latin typeface="宋体" panose="02010600030101010101" pitchFamily="2" charset="-122"/>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773305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en-US" dirty="0"/>
              <a:t>CP_Circle2D</a:t>
            </a:r>
            <a:r>
              <a:rPr lang="en-US" altLang="zh-CN" dirty="0"/>
              <a:t>.cpp”</a:t>
            </a:r>
            <a:r>
              <a:rPr lang="zh-CN" altLang="en-US" dirty="0"/>
              <a:t>的代码</a:t>
            </a:r>
          </a:p>
        </p:txBody>
      </p:sp>
      <p:sp>
        <p:nvSpPr>
          <p:cNvPr id="3" name="内容占位符 2"/>
          <p:cNvSpPr>
            <a:spLocks noGrp="1"/>
          </p:cNvSpPr>
          <p:nvPr>
            <p:ph idx="1"/>
          </p:nvPr>
        </p:nvSpPr>
        <p:spPr/>
        <p:txBody>
          <a:bodyPr/>
          <a:lstStyle/>
          <a:p>
            <a:pPr marL="342900" lvl="0" indent="-342900" algn="l" fontAlgn="base">
              <a:lnSpc>
                <a:spcPct val="950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计算给定点集</a:t>
            </a:r>
            <a:r>
              <a:rPr kumimoji="1" lang="en-US" altLang="zh-CN" sz="1800" kern="0" dirty="0">
                <a:solidFill>
                  <a:srgbClr val="339933"/>
                </a:solidFill>
                <a:latin typeface="Times New Roman"/>
                <a:ea typeface="宋体"/>
                <a:cs typeface="+mn-cs"/>
              </a:rPr>
              <a:t>a(</a:t>
            </a:r>
            <a:r>
              <a:rPr kumimoji="1" lang="zh-CN" altLang="en-US" sz="1800" kern="0" dirty="0">
                <a:solidFill>
                  <a:srgbClr val="339933"/>
                </a:solidFill>
                <a:latin typeface="Times New Roman"/>
                <a:ea typeface="宋体"/>
                <a:cs typeface="+mn-cs"/>
              </a:rPr>
              <a:t>点集的有效下标为</a:t>
            </a:r>
            <a:r>
              <a:rPr kumimoji="1" lang="en-US" altLang="zh-CN" sz="1800" kern="0" dirty="0">
                <a:solidFill>
                  <a:srgbClr val="339933"/>
                </a:solidFill>
                <a:latin typeface="Times New Roman"/>
                <a:ea typeface="宋体"/>
                <a:cs typeface="+mn-cs"/>
              </a:rPr>
              <a:t>0, 1, ..., delimiter)</a:t>
            </a:r>
            <a:r>
              <a:rPr kumimoji="1" lang="zh-CN" altLang="en-US" sz="1800" kern="0" dirty="0">
                <a:solidFill>
                  <a:srgbClr val="339933"/>
                </a:solidFill>
                <a:latin typeface="Times New Roman"/>
                <a:ea typeface="宋体"/>
                <a:cs typeface="+mn-cs"/>
              </a:rPr>
              <a:t>的包围圆</a:t>
            </a:r>
          </a:p>
          <a:p>
            <a:pPr marL="342900" lvl="0" indent="-342900" algn="l" fontAlgn="base">
              <a:lnSpc>
                <a:spcPct val="95000"/>
              </a:lnSpc>
              <a:spcBef>
                <a:spcPct val="0"/>
              </a:spcBef>
              <a:spcAft>
                <a:spcPct val="0"/>
              </a:spcAft>
              <a:buNone/>
            </a:pPr>
            <a:r>
              <a:rPr kumimoji="1" lang="en-US" altLang="zh-CN" sz="1800" kern="0" dirty="0">
                <a:solidFill>
                  <a:srgbClr val="339933"/>
                </a:solidFill>
                <a:latin typeface="Times New Roman"/>
                <a:ea typeface="宋体"/>
                <a:cs typeface="+mn-cs"/>
              </a:rPr>
              <a:t>// a: </a:t>
            </a:r>
            <a:r>
              <a:rPr kumimoji="1" lang="zh-CN" altLang="en-US" sz="1800" kern="0" dirty="0">
                <a:solidFill>
                  <a:srgbClr val="339933"/>
                </a:solidFill>
                <a:latin typeface="Times New Roman"/>
                <a:ea typeface="宋体"/>
                <a:cs typeface="+mn-cs"/>
              </a:rPr>
              <a:t>输入的给定点集；</a:t>
            </a:r>
          </a:p>
          <a:p>
            <a:pPr marL="342900" lvl="0" indent="-342900" algn="l" fontAlgn="base">
              <a:lnSpc>
                <a:spcPct val="95000"/>
              </a:lnSpc>
              <a:spcBef>
                <a:spcPct val="0"/>
              </a:spcBef>
              <a:spcAft>
                <a:spcPct val="0"/>
              </a:spcAft>
              <a:buNone/>
            </a:pPr>
            <a:r>
              <a:rPr kumimoji="1" lang="en-US" altLang="zh-CN" sz="1800" kern="0" dirty="0">
                <a:solidFill>
                  <a:srgbClr val="339933"/>
                </a:solidFill>
                <a:latin typeface="Times New Roman"/>
                <a:ea typeface="宋体"/>
                <a:cs typeface="+mn-cs"/>
              </a:rPr>
              <a:t>// delimiter: </a:t>
            </a:r>
            <a:r>
              <a:rPr kumimoji="1" lang="zh-CN" altLang="en-US" sz="1800" kern="0" dirty="0">
                <a:solidFill>
                  <a:srgbClr val="339933"/>
                </a:solidFill>
                <a:latin typeface="Times New Roman"/>
                <a:ea typeface="宋体"/>
                <a:cs typeface="+mn-cs"/>
              </a:rPr>
              <a:t>输入的最大有效下标值；</a:t>
            </a:r>
          </a:p>
          <a:p>
            <a:pPr marL="342900" lvl="0" indent="-342900" algn="l" fontAlgn="base">
              <a:lnSpc>
                <a:spcPct val="95000"/>
              </a:lnSpc>
              <a:spcBef>
                <a:spcPct val="0"/>
              </a:spcBef>
              <a:spcAft>
                <a:spcPct val="0"/>
              </a:spcAft>
              <a:buNone/>
            </a:pPr>
            <a:r>
              <a:rPr kumimoji="1" lang="en-US" altLang="zh-CN" sz="1800" kern="0" dirty="0">
                <a:solidFill>
                  <a:srgbClr val="339933"/>
                </a:solidFill>
                <a:latin typeface="Times New Roman"/>
                <a:ea typeface="宋体"/>
                <a:cs typeface="+mn-cs"/>
              </a:rPr>
              <a:t>// c: </a:t>
            </a:r>
            <a:r>
              <a:rPr kumimoji="1" lang="zh-CN" altLang="en-US" sz="1800" kern="0" dirty="0">
                <a:solidFill>
                  <a:srgbClr val="339933"/>
                </a:solidFill>
                <a:latin typeface="Times New Roman"/>
                <a:ea typeface="宋体"/>
                <a:cs typeface="+mn-cs"/>
              </a:rPr>
              <a:t>输出的包围圆</a:t>
            </a:r>
          </a:p>
          <a:p>
            <a:pPr marL="342900" lvl="0" indent="-342900" algn="l" fontAlgn="base">
              <a:lnSpc>
                <a:spcPct val="95000"/>
              </a:lnSpc>
              <a:spcBef>
                <a:spcPct val="0"/>
              </a:spcBef>
              <a:spcAft>
                <a:spcPct val="0"/>
              </a:spcAft>
              <a:buNone/>
            </a:pPr>
            <a:r>
              <a:rPr kumimoji="1" lang="en-US" altLang="zh-CN" sz="1800" kern="0" dirty="0">
                <a:solidFill>
                  <a:srgbClr val="3333CC"/>
                </a:solidFill>
                <a:latin typeface="Times New Roman"/>
                <a:ea typeface="宋体"/>
                <a:cs typeface="+mn-cs"/>
              </a:rPr>
              <a:t>void </a:t>
            </a:r>
            <a:r>
              <a:rPr kumimoji="1" lang="en-US" altLang="zh-CN" sz="1800" kern="0" dirty="0">
                <a:solidFill>
                  <a:srgbClr val="000000"/>
                </a:solidFill>
                <a:latin typeface="Times New Roman"/>
                <a:ea typeface="宋体"/>
                <a:cs typeface="+mn-cs"/>
              </a:rPr>
              <a:t>gb_getBoundingCircleFromArrayPoint2D(CP_Circle2D&amp; c, CP_ArrayPoint2D&amp; a,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delimiter)</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n=</a:t>
            </a:r>
            <a:r>
              <a:rPr kumimoji="1" lang="en-US" altLang="zh-CN" sz="1800" kern="0" dirty="0" err="1">
                <a:solidFill>
                  <a:srgbClr val="000000"/>
                </a:solidFill>
                <a:latin typeface="Times New Roman"/>
                <a:ea typeface="宋体"/>
                <a:cs typeface="+mn-cs"/>
              </a:rPr>
              <a:t>a.mb_getSize</a:t>
            </a:r>
            <a:r>
              <a:rPr kumimoji="1" lang="en-US" altLang="zh-CN" sz="1800" kern="0" dirty="0">
                <a:solidFill>
                  <a:srgbClr val="000000"/>
                </a:solidFill>
                <a:latin typeface="Times New Roman"/>
                <a:ea typeface="宋体"/>
                <a:cs typeface="+mn-cs"/>
              </a:rPr>
              <a:t>( );</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d;</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CP_Point2D* p=</a:t>
            </a:r>
            <a:r>
              <a:rPr kumimoji="1" lang="en-US" altLang="zh-CN" sz="1800" kern="0" dirty="0" err="1">
                <a:solidFill>
                  <a:srgbClr val="000000"/>
                </a:solidFill>
                <a:latin typeface="Times New Roman"/>
                <a:ea typeface="宋体"/>
                <a:cs typeface="+mn-cs"/>
              </a:rPr>
              <a:t>a.mb_getData</a:t>
            </a:r>
            <a:r>
              <a:rPr kumimoji="1" lang="en-US" altLang="zh-CN" sz="1800" kern="0" dirty="0">
                <a:solidFill>
                  <a:srgbClr val="000000"/>
                </a:solidFill>
                <a:latin typeface="Times New Roman"/>
                <a:ea typeface="宋体"/>
                <a:cs typeface="+mn-cs"/>
              </a:rPr>
              <a:t>( );</a:t>
            </a:r>
          </a:p>
          <a:p>
            <a:pPr marL="342900" lvl="0" indent="-342900" algn="l" fontAlgn="base">
              <a:lnSpc>
                <a:spcPct val="950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c.m_center.m_x</a:t>
            </a:r>
            <a:r>
              <a:rPr kumimoji="1" lang="en-US" altLang="zh-CN" sz="1800" kern="0" dirty="0">
                <a:solidFill>
                  <a:srgbClr val="000000"/>
                </a:solidFill>
                <a:latin typeface="Times New Roman"/>
                <a:ea typeface="宋体"/>
                <a:cs typeface="+mn-cs"/>
              </a:rPr>
              <a:t>=0.0;</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c.m_center.m_y</a:t>
            </a:r>
            <a:r>
              <a:rPr kumimoji="1" lang="en-US" altLang="zh-CN" sz="1800" kern="0" dirty="0">
                <a:solidFill>
                  <a:srgbClr val="000000"/>
                </a:solidFill>
                <a:latin typeface="Times New Roman"/>
                <a:ea typeface="宋体"/>
                <a:cs typeface="+mn-cs"/>
              </a:rPr>
              <a:t>=0.0;</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c.m_radius</a:t>
            </a:r>
            <a:r>
              <a:rPr kumimoji="1" lang="en-US" altLang="zh-CN" sz="1800" kern="0" dirty="0">
                <a:solidFill>
                  <a:srgbClr val="000000"/>
                </a:solidFill>
                <a:latin typeface="Times New Roman"/>
                <a:ea typeface="宋体"/>
                <a:cs typeface="+mn-cs"/>
              </a:rPr>
              <a:t>=0.0;</a:t>
            </a:r>
          </a:p>
          <a:p>
            <a:pPr marL="342900" lvl="0" indent="-342900" algn="l" fontAlgn="base">
              <a:lnSpc>
                <a:spcPct val="950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a:t>
            </a:r>
            <a:r>
              <a:rPr kumimoji="1" lang="en-US" altLang="zh-CN" sz="1800" kern="0" dirty="0">
                <a:solidFill>
                  <a:srgbClr val="000000"/>
                </a:solidFill>
                <a:latin typeface="Times New Roman"/>
                <a:ea typeface="宋体"/>
                <a:cs typeface="+mn-cs"/>
              </a:rPr>
              <a:t> (n&gt;delimiter+1)</a:t>
            </a:r>
          </a:p>
          <a:p>
            <a:pPr marL="342900" lvl="0" indent="-342900" algn="l" fontAlgn="base">
              <a:lnSpc>
                <a:spcPct val="95000"/>
              </a:lnSpc>
              <a:spcBef>
                <a:spcPct val="0"/>
              </a:spcBef>
              <a:spcAft>
                <a:spcPct val="0"/>
              </a:spcAft>
              <a:buNone/>
            </a:pPr>
            <a:r>
              <a:rPr kumimoji="1" lang="en-US" altLang="zh-CN" sz="1800" kern="0" dirty="0">
                <a:solidFill>
                  <a:srgbClr val="000000"/>
                </a:solidFill>
                <a:latin typeface="Times New Roman"/>
                <a:ea typeface="宋体"/>
                <a:cs typeface="+mn-cs"/>
              </a:rPr>
              <a:t>        n=delimiter+1;</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4930344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en-US" dirty="0"/>
              <a:t>CP_Circle2D</a:t>
            </a:r>
            <a:r>
              <a:rPr lang="en-US" altLang="zh-CN" dirty="0"/>
              <a:t>.cpp”</a:t>
            </a:r>
            <a:r>
              <a:rPr lang="zh-CN" altLang="en-US" dirty="0"/>
              <a:t>的代码</a:t>
            </a:r>
          </a:p>
        </p:txBody>
      </p:sp>
      <p:sp>
        <p:nvSpPr>
          <p:cNvPr id="3" name="内容占位符 2"/>
          <p:cNvSpPr>
            <a:spLocks noGrp="1"/>
          </p:cNvSpPr>
          <p:nvPr>
            <p:ph idx="1"/>
          </p:nvPr>
        </p:nvSpPr>
        <p:spPr/>
        <p:txBody>
          <a:bodyPr/>
          <a:lstStyle/>
          <a:p>
            <a:pPr marL="342900" lvl="0" indent="-342900" algn="l" fontAlgn="base">
              <a:lnSpc>
                <a:spcPct val="90000"/>
              </a:lnSpc>
              <a:spcBef>
                <a:spcPct val="0"/>
              </a:spcBef>
              <a:spcAft>
                <a:spcPct val="0"/>
              </a:spcAft>
              <a:buNone/>
            </a:pPr>
            <a:r>
              <a:rPr kumimoji="1" lang="en-US" altLang="zh-CN" sz="1800" kern="0" dirty="0">
                <a:solidFill>
                  <a:srgbClr val="3333CC"/>
                </a:solidFill>
                <a:latin typeface="Times New Roman"/>
                <a:ea typeface="宋体"/>
                <a:cs typeface="+mn-cs"/>
              </a:rPr>
              <a:t> if </a:t>
            </a:r>
            <a:r>
              <a:rPr kumimoji="1" lang="en-US" altLang="zh-CN" sz="1800" kern="0" dirty="0">
                <a:solidFill>
                  <a:srgbClr val="000000"/>
                </a:solidFill>
                <a:latin typeface="Times New Roman"/>
                <a:ea typeface="宋体"/>
                <a:cs typeface="+mn-cs"/>
              </a:rPr>
              <a:t>(n&lt;=0)</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for</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=0;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&lt;n;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c.m_center.m_x</a:t>
            </a:r>
            <a:r>
              <a:rPr kumimoji="1" lang="en-US" altLang="zh-CN" sz="1800" kern="0" dirty="0">
                <a:solidFill>
                  <a:srgbClr val="000000"/>
                </a:solidFill>
                <a:latin typeface="Times New Roman"/>
                <a:ea typeface="宋体"/>
                <a:cs typeface="+mn-cs"/>
              </a:rPr>
              <a:t>+=p[</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m_x</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c.m_center.m_y</a:t>
            </a:r>
            <a:r>
              <a:rPr kumimoji="1" lang="en-US" altLang="zh-CN" sz="1800" kern="0" dirty="0">
                <a:solidFill>
                  <a:srgbClr val="000000"/>
                </a:solidFill>
                <a:latin typeface="Times New Roman"/>
                <a:ea typeface="宋体"/>
                <a:cs typeface="+mn-cs"/>
              </a:rPr>
              <a:t>+=p[</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m_y</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 </a:t>
            </a:r>
            <a:r>
              <a:rPr kumimoji="1" lang="en-US" altLang="zh-CN" sz="1800" kern="0" dirty="0">
                <a:solidFill>
                  <a:srgbClr val="339933"/>
                </a:solidFill>
                <a:latin typeface="Times New Roman"/>
                <a:ea typeface="宋体"/>
                <a:cs typeface="+mn-cs"/>
              </a:rPr>
              <a:t>// for</a:t>
            </a:r>
            <a:r>
              <a:rPr kumimoji="1" lang="zh-CN" altLang="en-US" sz="1800" kern="0" dirty="0">
                <a:solidFill>
                  <a:srgbClr val="339933"/>
                </a:solidFill>
                <a:latin typeface="Times New Roman"/>
                <a:ea typeface="宋体"/>
                <a:cs typeface="+mn-cs"/>
              </a:rPr>
              <a:t>循环结束</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c.m_center.m_x</a:t>
            </a:r>
            <a:r>
              <a:rPr kumimoji="1" lang="en-US" altLang="zh-CN" sz="1800" kern="0" dirty="0">
                <a:solidFill>
                  <a:srgbClr val="000000"/>
                </a:solidFill>
                <a:latin typeface="Times New Roman"/>
                <a:ea typeface="宋体"/>
                <a:cs typeface="+mn-cs"/>
              </a:rPr>
              <a:t>/=n;</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c.m_center.m_y</a:t>
            </a:r>
            <a:r>
              <a:rPr kumimoji="1" lang="en-US" altLang="zh-CN" sz="1800" kern="0" dirty="0">
                <a:solidFill>
                  <a:srgbClr val="000000"/>
                </a:solidFill>
                <a:latin typeface="Times New Roman"/>
                <a:ea typeface="宋体"/>
                <a:cs typeface="+mn-cs"/>
              </a:rPr>
              <a:t>/=n;</a:t>
            </a:r>
          </a:p>
          <a:p>
            <a:pPr marL="342900" lvl="0" indent="-342900" algn="l" fontAlgn="base">
              <a:lnSpc>
                <a:spcPct val="900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a:t>
            </a:r>
            <a:r>
              <a:rPr kumimoji="1" lang="en-US" altLang="zh-CN" sz="1800" kern="0" dirty="0">
                <a:solidFill>
                  <a:srgbClr val="000000"/>
                </a:solidFill>
                <a:latin typeface="Times New Roman"/>
                <a:ea typeface="宋体"/>
                <a:cs typeface="+mn-cs"/>
              </a:rPr>
              <a:t> (n&lt;=1)</a:t>
            </a:r>
          </a:p>
          <a:p>
            <a:pPr marL="342900" lvl="0" indent="-342900" algn="l" fontAlgn="base">
              <a:lnSpc>
                <a:spcPct val="90000"/>
              </a:lnSpc>
              <a:spcBef>
                <a:spcPct val="0"/>
              </a:spcBef>
              <a:spcAft>
                <a:spcPct val="0"/>
              </a:spcAft>
              <a:buNone/>
            </a:pPr>
            <a:r>
              <a:rPr kumimoji="1" lang="en-US" altLang="zh-CN" sz="1800" kern="0" dirty="0">
                <a:solidFill>
                  <a:srgbClr val="3333CC"/>
                </a:solidFill>
                <a:latin typeface="Times New Roman"/>
                <a:ea typeface="宋体"/>
                <a:cs typeface="+mn-cs"/>
              </a:rPr>
              <a:t>        return</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for</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=0;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&lt;n;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d=</a:t>
            </a:r>
            <a:r>
              <a:rPr kumimoji="1" lang="en-US" altLang="zh-CN" sz="1800" kern="0" dirty="0" err="1">
                <a:solidFill>
                  <a:srgbClr val="000000"/>
                </a:solidFill>
                <a:latin typeface="Times New Roman"/>
                <a:ea typeface="宋体"/>
                <a:cs typeface="+mn-cs"/>
              </a:rPr>
              <a:t>gb_getDistanceOfTwoPoints</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c.m_center</a:t>
            </a:r>
            <a:r>
              <a:rPr kumimoji="1" lang="en-US" altLang="zh-CN" sz="1800" kern="0" dirty="0">
                <a:solidFill>
                  <a:srgbClr val="000000"/>
                </a:solidFill>
                <a:latin typeface="Times New Roman"/>
                <a:ea typeface="宋体"/>
                <a:cs typeface="+mn-cs"/>
              </a:rPr>
              <a:t>, p[</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3333CC"/>
                </a:solidFill>
                <a:latin typeface="Times New Roman"/>
                <a:ea typeface="宋体"/>
                <a:cs typeface="+mn-cs"/>
              </a:rPr>
              <a:t>        if</a:t>
            </a:r>
            <a:r>
              <a:rPr kumimoji="1" lang="en-US" altLang="zh-CN" sz="1800" kern="0" dirty="0">
                <a:solidFill>
                  <a:srgbClr val="000000"/>
                </a:solidFill>
                <a:latin typeface="Times New Roman"/>
                <a:ea typeface="宋体"/>
                <a:cs typeface="+mn-cs"/>
              </a:rPr>
              <a:t> (d&gt;</a:t>
            </a:r>
            <a:r>
              <a:rPr kumimoji="1" lang="en-US" altLang="zh-CN" sz="1800" kern="0" dirty="0" err="1">
                <a:solidFill>
                  <a:srgbClr val="000000"/>
                </a:solidFill>
                <a:latin typeface="Times New Roman"/>
                <a:ea typeface="宋体"/>
                <a:cs typeface="+mn-cs"/>
              </a:rPr>
              <a:t>c.m_radius</a:t>
            </a:r>
            <a:r>
              <a:rPr kumimoji="1" lang="en-US" altLang="zh-CN" sz="1800" kern="0" dirty="0">
                <a:solidFill>
                  <a:srgbClr val="000000"/>
                </a:solidFill>
                <a:latin typeface="Times New Roman"/>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c.m_radius</a:t>
            </a:r>
            <a:r>
              <a:rPr kumimoji="1" lang="en-US" altLang="zh-CN" sz="1800" kern="0" dirty="0">
                <a:solidFill>
                  <a:srgbClr val="000000"/>
                </a:solidFill>
                <a:latin typeface="Times New Roman"/>
                <a:ea typeface="宋体"/>
                <a:cs typeface="+mn-cs"/>
              </a:rPr>
              <a:t>=d;</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    } </a:t>
            </a:r>
            <a:r>
              <a:rPr kumimoji="1" lang="en-US" altLang="zh-CN" sz="1800" kern="0" dirty="0">
                <a:solidFill>
                  <a:srgbClr val="339933"/>
                </a:solidFill>
                <a:latin typeface="Times New Roman"/>
                <a:ea typeface="宋体"/>
                <a:cs typeface="+mn-cs"/>
              </a:rPr>
              <a:t>// for</a:t>
            </a:r>
            <a:r>
              <a:rPr kumimoji="1" lang="zh-CN" altLang="en-US" sz="1800" kern="0" dirty="0">
                <a:solidFill>
                  <a:srgbClr val="339933"/>
                </a:solidFill>
                <a:latin typeface="Times New Roman"/>
                <a:ea typeface="宋体"/>
                <a:cs typeface="+mn-cs"/>
              </a:rPr>
              <a:t>循环结束</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Times New Roman"/>
                <a:ea typeface="宋体"/>
                <a:cs typeface="+mn-cs"/>
              </a:rPr>
              <a:t>}</a:t>
            </a:r>
            <a:r>
              <a:rPr kumimoji="1" lang="en-US" altLang="zh-CN" sz="1800" kern="0" dirty="0">
                <a:solidFill>
                  <a:srgbClr val="3333CC"/>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函数</a:t>
            </a:r>
            <a:r>
              <a:rPr kumimoji="1" lang="en-US" altLang="zh-CN" sz="1800" kern="0" dirty="0">
                <a:solidFill>
                  <a:srgbClr val="339933"/>
                </a:solidFill>
                <a:latin typeface="Times New Roman"/>
                <a:ea typeface="宋体"/>
                <a:cs typeface="+mn-cs"/>
              </a:rPr>
              <a:t>gb_getBoundingCircleFromArrayPoint2D</a:t>
            </a:r>
            <a:r>
              <a:rPr kumimoji="1" lang="zh-CN" altLang="en-US" sz="1800" kern="0" dirty="0">
                <a:solidFill>
                  <a:srgbClr val="339933"/>
                </a:solidFill>
                <a:latin typeface="Times New Roman"/>
                <a:ea typeface="宋体"/>
                <a:cs typeface="+mn-cs"/>
              </a:rPr>
              <a:t>结束</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5286375" y="2886075"/>
            <a:ext cx="3030538" cy="539750"/>
          </a:xfrm>
          <a:prstGeom prst="borderCallout2">
            <a:avLst>
              <a:gd name="adj1" fmla="val 21176"/>
              <a:gd name="adj2" fmla="val -2514"/>
              <a:gd name="adj3" fmla="val 21176"/>
              <a:gd name="adj4" fmla="val -8593"/>
              <a:gd name="adj5" fmla="val 17940"/>
              <a:gd name="adj6" fmla="val -3195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计算点集的重心坐标</a:t>
            </a:r>
          </a:p>
        </p:txBody>
      </p:sp>
      <p:sp>
        <p:nvSpPr>
          <p:cNvPr id="10" name="AutoShape 6"/>
          <p:cNvSpPr>
            <a:spLocks/>
          </p:cNvSpPr>
          <p:nvPr/>
        </p:nvSpPr>
        <p:spPr bwMode="auto">
          <a:xfrm>
            <a:off x="5286375" y="3860800"/>
            <a:ext cx="3030538" cy="539750"/>
          </a:xfrm>
          <a:prstGeom prst="borderCallout2">
            <a:avLst>
              <a:gd name="adj1" fmla="val 21176"/>
              <a:gd name="adj2" fmla="val -2514"/>
              <a:gd name="adj3" fmla="val 21176"/>
              <a:gd name="adj4" fmla="val -9324"/>
              <a:gd name="adj5" fmla="val 123236"/>
              <a:gd name="adj6" fmla="val -35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计算半径</a:t>
            </a:r>
          </a:p>
        </p:txBody>
      </p:sp>
    </p:spTree>
    <p:extLst>
      <p:ext uri="{BB962C8B-B14F-4D97-AF65-F5344CB8AC3E}">
        <p14:creationId xmlns:p14="http://schemas.microsoft.com/office/powerpoint/2010/main" val="31729253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7336"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4478943"/>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15630574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a:t>
            </a:r>
            <a:r>
              <a:rPr lang="en-US" altLang="zh-CN" dirty="0"/>
              <a:t>/</a:t>
            </a:r>
            <a:r>
              <a:rPr lang="zh-CN" altLang="en-US" dirty="0"/>
              <a:t>视图类结构</a:t>
            </a:r>
          </a:p>
        </p:txBody>
      </p:sp>
      <p:sp>
        <p:nvSpPr>
          <p:cNvPr id="3" name="内容占位符 2"/>
          <p:cNvSpPr>
            <a:spLocks noGrp="1"/>
          </p:cNvSpPr>
          <p:nvPr>
            <p:ph idx="1"/>
          </p:nvPr>
        </p:nvSpPr>
        <p:spPr/>
        <p:txBody>
          <a:bodyPr/>
          <a:lstStyle/>
          <a:p>
            <a:r>
              <a:rPr lang="zh-CN" altLang="en-US" dirty="0"/>
              <a:t>文档</a:t>
            </a:r>
            <a:r>
              <a:rPr lang="zh-CN" altLang="en-US" dirty="0">
                <a:sym typeface="Wingdings" panose="05000000000000000000" pitchFamily="2" charset="2"/>
              </a:rPr>
              <a:t>数据</a:t>
            </a:r>
          </a:p>
          <a:p>
            <a:r>
              <a:rPr lang="zh-CN" altLang="en-US" dirty="0">
                <a:sym typeface="Wingdings" panose="05000000000000000000" pitchFamily="2" charset="2"/>
              </a:rPr>
              <a:t>视图事件</a:t>
            </a:r>
            <a:r>
              <a:rPr lang="en-US" altLang="zh-CN" dirty="0">
                <a:sym typeface="Wingdings" panose="05000000000000000000" pitchFamily="2" charset="2"/>
              </a:rPr>
              <a:t>/</a:t>
            </a:r>
            <a:r>
              <a:rPr lang="zh-CN" altLang="en-US" dirty="0">
                <a:sym typeface="Wingdings" panose="05000000000000000000" pitchFamily="2" charset="2"/>
              </a:rPr>
              <a:t>消息响应</a:t>
            </a:r>
          </a:p>
          <a:p>
            <a:pPr lvl="1"/>
            <a:r>
              <a:rPr lang="zh-CN" altLang="en-US" dirty="0"/>
              <a:t>从文档类中获取数据</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0165622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801466"/>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107</a:t>
            </a:fld>
            <a:endParaRPr lang="zh-CN" altLang="en-US"/>
          </a:p>
        </p:txBody>
      </p:sp>
      <p:sp>
        <p:nvSpPr>
          <p:cNvPr id="6" name="Line 4"/>
          <p:cNvSpPr>
            <a:spLocks noChangeShapeType="1"/>
          </p:cNvSpPr>
          <p:nvPr/>
        </p:nvSpPr>
        <p:spPr bwMode="auto">
          <a:xfrm flipV="1">
            <a:off x="0" y="804642"/>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4Doc增加变量"/>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9188" y="1074738"/>
            <a:ext cx="6905625" cy="5180012"/>
          </a:xfrm>
          <a:noFill/>
        </p:spPr>
      </p:pic>
      <p:sp>
        <p:nvSpPr>
          <p:cNvPr id="9" name="AutoShape 6"/>
          <p:cNvSpPr>
            <a:spLocks/>
          </p:cNvSpPr>
          <p:nvPr/>
        </p:nvSpPr>
        <p:spPr bwMode="auto">
          <a:xfrm>
            <a:off x="2359025" y="1628775"/>
            <a:ext cx="6624638" cy="468313"/>
          </a:xfrm>
          <a:prstGeom prst="borderCallout2">
            <a:avLst>
              <a:gd name="adj1" fmla="val 24407"/>
              <a:gd name="adj2" fmla="val -1148"/>
              <a:gd name="adj3" fmla="val 24407"/>
              <a:gd name="adj4" fmla="val -11120"/>
              <a:gd name="adj5" fmla="val 414236"/>
              <a:gd name="adj6" fmla="val -15120"/>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单击“</a:t>
            </a:r>
            <a:r>
              <a:rPr lang="en-US" altLang="zh-CN" sz="2400" i="0">
                <a:ea typeface="楷体_GB2312" pitchFamily="49" charset="-122"/>
              </a:rPr>
              <a:t>+”</a:t>
            </a:r>
            <a:r>
              <a:rPr lang="zh-CN" altLang="en-US" sz="2400" i="0">
                <a:ea typeface="楷体_GB2312" pitchFamily="49" charset="-122"/>
              </a:rPr>
              <a:t>符号展开</a:t>
            </a:r>
            <a:r>
              <a:rPr lang="en-US" altLang="zh-CN" sz="2400" i="0">
                <a:ea typeface="楷体_GB2312" pitchFamily="49" charset="-122"/>
              </a:rPr>
              <a:t>CCP_BoundCircle</a:t>
            </a:r>
            <a:r>
              <a:rPr lang="zh-CN" altLang="en-US" sz="2400" i="0">
                <a:ea typeface="楷体_GB2312" pitchFamily="49" charset="-122"/>
              </a:rPr>
              <a:t>项目</a:t>
            </a:r>
          </a:p>
        </p:txBody>
      </p:sp>
      <p:sp>
        <p:nvSpPr>
          <p:cNvPr id="10" name="AutoShape 7"/>
          <p:cNvSpPr>
            <a:spLocks/>
          </p:cNvSpPr>
          <p:nvPr/>
        </p:nvSpPr>
        <p:spPr bwMode="auto">
          <a:xfrm>
            <a:off x="4125913" y="922338"/>
            <a:ext cx="4857750" cy="539750"/>
          </a:xfrm>
          <a:prstGeom prst="borderCallout3">
            <a:avLst>
              <a:gd name="adj1" fmla="val 21176"/>
              <a:gd name="adj2" fmla="val -1569"/>
              <a:gd name="adj3" fmla="val 21176"/>
              <a:gd name="adj4" fmla="val -76796"/>
              <a:gd name="adj5" fmla="val 730588"/>
              <a:gd name="adj6" fmla="val -76796"/>
              <a:gd name="adj7" fmla="val 886176"/>
              <a:gd name="adj8" fmla="val -4094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选中“类视图”</a:t>
            </a:r>
          </a:p>
        </p:txBody>
      </p:sp>
      <p:sp>
        <p:nvSpPr>
          <p:cNvPr id="11" name="AutoShape 8"/>
          <p:cNvSpPr>
            <a:spLocks/>
          </p:cNvSpPr>
          <p:nvPr/>
        </p:nvSpPr>
        <p:spPr bwMode="auto">
          <a:xfrm>
            <a:off x="4086225" y="5661025"/>
            <a:ext cx="4897438" cy="539750"/>
          </a:xfrm>
          <a:prstGeom prst="borderCallout2">
            <a:avLst>
              <a:gd name="adj1" fmla="val 21176"/>
              <a:gd name="adj2" fmla="val -1556"/>
              <a:gd name="adj3" fmla="val 21176"/>
              <a:gd name="adj4" fmla="val -12644"/>
              <a:gd name="adj5" fmla="val -160000"/>
              <a:gd name="adj6" fmla="val -21977"/>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在文档类上方单击鼠标右键</a:t>
            </a:r>
          </a:p>
        </p:txBody>
      </p:sp>
      <p:sp>
        <p:nvSpPr>
          <p:cNvPr id="12" name="AutoShape 9"/>
          <p:cNvSpPr>
            <a:spLocks/>
          </p:cNvSpPr>
          <p:nvPr/>
        </p:nvSpPr>
        <p:spPr bwMode="auto">
          <a:xfrm>
            <a:off x="2268538" y="3805238"/>
            <a:ext cx="6299200" cy="539750"/>
          </a:xfrm>
          <a:prstGeom prst="borderCallout3">
            <a:avLst>
              <a:gd name="adj1" fmla="val 21176"/>
              <a:gd name="adj2" fmla="val 101282"/>
              <a:gd name="adj3" fmla="val 21176"/>
              <a:gd name="adj4" fmla="val 106278"/>
              <a:gd name="adj5" fmla="val -103824"/>
              <a:gd name="adj6" fmla="val 106278"/>
              <a:gd name="adj7" fmla="val -137648"/>
              <a:gd name="adj8" fmla="val 8182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单击右键菜单“添加”</a:t>
            </a:r>
            <a:r>
              <a:rPr lang="zh-CN" altLang="en-US" sz="2400" i="0">
                <a:ea typeface="楷体_GB2312" pitchFamily="49" charset="-122"/>
                <a:sym typeface="Wingdings" panose="05000000000000000000" pitchFamily="2" charset="2"/>
              </a:rPr>
              <a:t>“添加变量”</a:t>
            </a:r>
            <a:endParaRPr lang="zh-CN" altLang="en-US" sz="2400" i="0">
              <a:ea typeface="楷体_GB2312" pitchFamily="49" charset="-122"/>
            </a:endParaRPr>
          </a:p>
        </p:txBody>
      </p:sp>
      <p:sp>
        <p:nvSpPr>
          <p:cNvPr id="13" name="Text Box 10"/>
          <p:cNvSpPr txBox="1">
            <a:spLocks noChangeArrowheads="1"/>
          </p:cNvSpPr>
          <p:nvPr/>
        </p:nvSpPr>
        <p:spPr bwMode="auto">
          <a:xfrm>
            <a:off x="5219700" y="4581525"/>
            <a:ext cx="3763963" cy="935038"/>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“类视图”</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可以打开“类视图”</a:t>
            </a:r>
          </a:p>
        </p:txBody>
      </p:sp>
    </p:spTree>
    <p:extLst>
      <p:ext uri="{BB962C8B-B14F-4D97-AF65-F5344CB8AC3E}">
        <p14:creationId xmlns:p14="http://schemas.microsoft.com/office/powerpoint/2010/main" val="38437888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108</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4Doc增加变量_点集"/>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7938" y="1054100"/>
            <a:ext cx="6586537" cy="5183188"/>
          </a:xfrm>
          <a:noFill/>
        </p:spPr>
      </p:pic>
      <p:sp>
        <p:nvSpPr>
          <p:cNvPr id="9" name="AutoShape 6"/>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7"/>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输入变量的数据类型</a:t>
            </a:r>
          </a:p>
        </p:txBody>
      </p:sp>
      <p:sp>
        <p:nvSpPr>
          <p:cNvPr id="11" name="AutoShape 10"/>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11"/>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12"/>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3"/>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添加点集变量</a:t>
            </a:r>
          </a:p>
        </p:txBody>
      </p:sp>
    </p:spTree>
    <p:extLst>
      <p:ext uri="{BB962C8B-B14F-4D97-AF65-F5344CB8AC3E}">
        <p14:creationId xmlns:p14="http://schemas.microsoft.com/office/powerpoint/2010/main" val="39699313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109</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圆"/>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7938" y="1054100"/>
            <a:ext cx="6586537" cy="5183188"/>
          </a:xfrm>
          <a:noFill/>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输入变量的数据类型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添加圆变量</a:t>
            </a:r>
          </a:p>
        </p:txBody>
      </p:sp>
    </p:spTree>
    <p:extLst>
      <p:ext uri="{BB962C8B-B14F-4D97-AF65-F5344CB8AC3E}">
        <p14:creationId xmlns:p14="http://schemas.microsoft.com/office/powerpoint/2010/main" val="3761417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猜测</a:t>
            </a:r>
            <a:r>
              <a:rPr lang="en-US" altLang="zh-CN" dirty="0"/>
              <a:t>: MFC</a:t>
            </a:r>
            <a:r>
              <a:rPr lang="zh-CN" altLang="en-US" dirty="0"/>
              <a:t>的未来</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27" name="Group 26"/>
          <p:cNvGrpSpPr>
            <a:grpSpLocks/>
          </p:cNvGrpSpPr>
          <p:nvPr/>
        </p:nvGrpSpPr>
        <p:grpSpPr bwMode="auto">
          <a:xfrm>
            <a:off x="341313" y="2543175"/>
            <a:ext cx="8462962" cy="3132138"/>
            <a:chOff x="215" y="1602"/>
            <a:chExt cx="5331" cy="1973"/>
          </a:xfrm>
        </p:grpSpPr>
        <p:sp>
          <p:nvSpPr>
            <p:cNvPr id="28" name="Text Box 5"/>
            <p:cNvSpPr txBox="1">
              <a:spLocks noChangeArrowheads="1"/>
            </p:cNvSpPr>
            <p:nvPr/>
          </p:nvSpPr>
          <p:spPr bwMode="auto">
            <a:xfrm>
              <a:off x="215" y="2409"/>
              <a:ext cx="635"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MFC</a:t>
              </a:r>
            </a:p>
          </p:txBody>
        </p:sp>
        <p:sp>
          <p:nvSpPr>
            <p:cNvPr id="29" name="Text Box 6"/>
            <p:cNvSpPr txBox="1">
              <a:spLocks noChangeArrowheads="1"/>
            </p:cNvSpPr>
            <p:nvPr/>
          </p:nvSpPr>
          <p:spPr bwMode="auto">
            <a:xfrm>
              <a:off x="1107" y="2409"/>
              <a:ext cx="4439"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rPr>
                <a:t>Windows Template Library (WTL) </a:t>
              </a:r>
            </a:p>
          </p:txBody>
        </p:sp>
        <p:sp>
          <p:nvSpPr>
            <p:cNvPr id="30" name="Text Box 9"/>
            <p:cNvSpPr txBox="1">
              <a:spLocks noChangeArrowheads="1"/>
            </p:cNvSpPr>
            <p:nvPr/>
          </p:nvSpPr>
          <p:spPr bwMode="auto">
            <a:xfrm>
              <a:off x="1107" y="3339"/>
              <a:ext cx="4439"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MFC</a:t>
              </a:r>
            </a:p>
          </p:txBody>
        </p:sp>
        <p:sp>
          <p:nvSpPr>
            <p:cNvPr id="31" name="Line 15"/>
            <p:cNvSpPr>
              <a:spLocks noChangeShapeType="1"/>
            </p:cNvSpPr>
            <p:nvPr/>
          </p:nvSpPr>
          <p:spPr bwMode="auto">
            <a:xfrm>
              <a:off x="978" y="1602"/>
              <a:ext cx="0" cy="185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2" name="Line 16"/>
            <p:cNvSpPr>
              <a:spLocks noChangeShapeType="1"/>
            </p:cNvSpPr>
            <p:nvPr/>
          </p:nvSpPr>
          <p:spPr bwMode="auto">
            <a:xfrm>
              <a:off x="852" y="2527"/>
              <a:ext cx="1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3" name="Line 18"/>
            <p:cNvSpPr>
              <a:spLocks noChangeShapeType="1"/>
            </p:cNvSpPr>
            <p:nvPr/>
          </p:nvSpPr>
          <p:spPr bwMode="auto">
            <a:xfrm>
              <a:off x="979" y="2527"/>
              <a:ext cx="1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4" name="Line 19"/>
            <p:cNvSpPr>
              <a:spLocks noChangeShapeType="1"/>
            </p:cNvSpPr>
            <p:nvPr/>
          </p:nvSpPr>
          <p:spPr bwMode="auto">
            <a:xfrm>
              <a:off x="987" y="3457"/>
              <a:ext cx="1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5" name="Line 20"/>
            <p:cNvSpPr>
              <a:spLocks noChangeShapeType="1"/>
            </p:cNvSpPr>
            <p:nvPr/>
          </p:nvSpPr>
          <p:spPr bwMode="auto">
            <a:xfrm>
              <a:off x="987" y="1602"/>
              <a:ext cx="12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grpSp>
        <p:nvGrpSpPr>
          <p:cNvPr id="36" name="Group 25"/>
          <p:cNvGrpSpPr>
            <a:grpSpLocks/>
          </p:cNvGrpSpPr>
          <p:nvPr/>
        </p:nvGrpSpPr>
        <p:grpSpPr bwMode="auto">
          <a:xfrm>
            <a:off x="1757363" y="2327275"/>
            <a:ext cx="7045325" cy="431800"/>
            <a:chOff x="1107" y="1466"/>
            <a:chExt cx="4438" cy="272"/>
          </a:xfrm>
        </p:grpSpPr>
        <p:sp>
          <p:nvSpPr>
            <p:cNvPr id="37" name="Text Box 7"/>
            <p:cNvSpPr txBox="1">
              <a:spLocks noChangeArrowheads="1"/>
            </p:cNvSpPr>
            <p:nvPr/>
          </p:nvSpPr>
          <p:spPr bwMode="auto">
            <a:xfrm>
              <a:off x="1107" y="1484"/>
              <a:ext cx="1633"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.NET Framework</a:t>
              </a:r>
            </a:p>
          </p:txBody>
        </p:sp>
        <p:grpSp>
          <p:nvGrpSpPr>
            <p:cNvPr id="38" name="Group 24"/>
            <p:cNvGrpSpPr>
              <a:grpSpLocks/>
            </p:cNvGrpSpPr>
            <p:nvPr/>
          </p:nvGrpSpPr>
          <p:grpSpPr bwMode="auto">
            <a:xfrm>
              <a:off x="2983" y="1466"/>
              <a:ext cx="2562" cy="272"/>
              <a:chOff x="2983" y="1466"/>
              <a:chExt cx="2562" cy="272"/>
            </a:xfrm>
          </p:grpSpPr>
          <p:sp>
            <p:nvSpPr>
              <p:cNvPr id="40" name="Rectangle 12"/>
              <p:cNvSpPr>
                <a:spLocks noChangeArrowheads="1"/>
              </p:cNvSpPr>
              <p:nvPr/>
            </p:nvSpPr>
            <p:spPr bwMode="auto">
              <a:xfrm>
                <a:off x="2983" y="1466"/>
                <a:ext cx="2562" cy="272"/>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nvGrpSpPr>
              <p:cNvPr id="41" name="Group 13"/>
              <p:cNvGrpSpPr>
                <a:grpSpLocks/>
              </p:cNvGrpSpPr>
              <p:nvPr/>
            </p:nvGrpSpPr>
            <p:grpSpPr bwMode="auto">
              <a:xfrm>
                <a:off x="2997" y="1480"/>
                <a:ext cx="2525" cy="236"/>
                <a:chOff x="2940" y="1480"/>
                <a:chExt cx="2525" cy="236"/>
              </a:xfrm>
            </p:grpSpPr>
            <p:sp>
              <p:nvSpPr>
                <p:cNvPr id="42" name="Text Box 8"/>
                <p:cNvSpPr txBox="1">
                  <a:spLocks noChangeArrowheads="1"/>
                </p:cNvSpPr>
                <p:nvPr/>
              </p:nvSpPr>
              <p:spPr bwMode="auto">
                <a:xfrm>
                  <a:off x="2940" y="1480"/>
                  <a:ext cx="1633"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.NET Framework</a:t>
                  </a:r>
                </a:p>
              </p:txBody>
            </p:sp>
            <p:sp>
              <p:nvSpPr>
                <p:cNvPr id="43" name="Text Box 10"/>
                <p:cNvSpPr txBox="1">
                  <a:spLocks noChangeArrowheads="1"/>
                </p:cNvSpPr>
                <p:nvPr/>
              </p:nvSpPr>
              <p:spPr bwMode="auto">
                <a:xfrm>
                  <a:off x="4830" y="1480"/>
                  <a:ext cx="635"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MFC</a:t>
                  </a:r>
                </a:p>
              </p:txBody>
            </p:sp>
            <p:sp>
              <p:nvSpPr>
                <p:cNvPr id="44" name="Text Box 11"/>
                <p:cNvSpPr txBox="1">
                  <a:spLocks noChangeArrowheads="1"/>
                </p:cNvSpPr>
                <p:nvPr/>
              </p:nvSpPr>
              <p:spPr bwMode="auto">
                <a:xfrm>
                  <a:off x="4611" y="1480"/>
                  <a:ext cx="181"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a:t>
                  </a:r>
                </a:p>
              </p:txBody>
            </p:sp>
          </p:grpSp>
        </p:grpSp>
        <p:sp>
          <p:nvSpPr>
            <p:cNvPr id="39" name="Line 21"/>
            <p:cNvSpPr>
              <a:spLocks noChangeShapeType="1"/>
            </p:cNvSpPr>
            <p:nvPr/>
          </p:nvSpPr>
          <p:spPr bwMode="auto">
            <a:xfrm>
              <a:off x="2744" y="1602"/>
              <a:ext cx="249"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8500398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110</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缩放比例"/>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55688"/>
            <a:ext cx="6586538" cy="5183187"/>
          </a:xfrm>
          <a:noFill/>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添加缩放</a:t>
            </a:r>
          </a:p>
          <a:p>
            <a:pPr eaLnBrk="1" hangingPunct="1">
              <a:spcBef>
                <a:spcPct val="0"/>
              </a:spcBef>
              <a:buFontTx/>
              <a:buNone/>
            </a:pPr>
            <a:r>
              <a:rPr lang="zh-CN" altLang="en-US" sz="2400" i="0">
                <a:ea typeface="楷体_GB2312" pitchFamily="49" charset="-122"/>
                <a:sym typeface="Wingdings" panose="05000000000000000000" pitchFamily="2" charset="2"/>
              </a:rPr>
              <a:t>比例变量</a:t>
            </a:r>
          </a:p>
        </p:txBody>
      </p:sp>
    </p:spTree>
    <p:extLst>
      <p:ext uri="{BB962C8B-B14F-4D97-AF65-F5344CB8AC3E}">
        <p14:creationId xmlns:p14="http://schemas.microsoft.com/office/powerpoint/2010/main" val="33719742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111</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坐标平移量"/>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7938" y="1069975"/>
            <a:ext cx="6586537" cy="5183188"/>
          </a:xfrm>
          <a:noFill/>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输入变量的数据类型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添加平移变量</a:t>
            </a:r>
          </a:p>
        </p:txBody>
      </p:sp>
    </p:spTree>
    <p:extLst>
      <p:ext uri="{BB962C8B-B14F-4D97-AF65-F5344CB8AC3E}">
        <p14:creationId xmlns:p14="http://schemas.microsoft.com/office/powerpoint/2010/main" val="1294578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112</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最大随机数"/>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7938" y="1069975"/>
            <a:ext cx="6586537" cy="5183188"/>
          </a:xfrm>
          <a:noFill/>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添加随机数</a:t>
            </a:r>
          </a:p>
          <a:p>
            <a:pPr eaLnBrk="1" hangingPunct="1">
              <a:spcBef>
                <a:spcPct val="0"/>
              </a:spcBef>
              <a:buFontTx/>
              <a:buNone/>
            </a:pPr>
            <a:r>
              <a:rPr lang="zh-CN" altLang="en-US" sz="2400" i="0">
                <a:ea typeface="楷体_GB2312" pitchFamily="49" charset="-122"/>
                <a:sym typeface="Wingdings" panose="05000000000000000000" pitchFamily="2" charset="2"/>
              </a:rPr>
              <a:t>控制变量</a:t>
            </a:r>
          </a:p>
        </p:txBody>
      </p:sp>
    </p:spTree>
    <p:extLst>
      <p:ext uri="{BB962C8B-B14F-4D97-AF65-F5344CB8AC3E}">
        <p14:creationId xmlns:p14="http://schemas.microsoft.com/office/powerpoint/2010/main" val="421779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113</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标志数"/>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69975"/>
            <a:ext cx="6586538" cy="5183188"/>
          </a:xfrm>
          <a:noFill/>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添加标志变量</a:t>
            </a:r>
          </a:p>
        </p:txBody>
      </p:sp>
    </p:spTree>
    <p:extLst>
      <p:ext uri="{BB962C8B-B14F-4D97-AF65-F5344CB8AC3E}">
        <p14:creationId xmlns:p14="http://schemas.microsoft.com/office/powerpoint/2010/main" val="37816341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114</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2" descr="第08章_MFC包围圆_04Doc增加变量_选中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525" y="1039813"/>
            <a:ext cx="6586538"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6"/>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选择变量的数据类型</a:t>
            </a:r>
          </a:p>
        </p:txBody>
      </p:sp>
      <p:sp>
        <p:nvSpPr>
          <p:cNvPr id="11" name="AutoShape 7"/>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8"/>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9"/>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10"/>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添加选取点</a:t>
            </a:r>
          </a:p>
          <a:p>
            <a:pPr eaLnBrk="1" hangingPunct="1">
              <a:spcBef>
                <a:spcPct val="0"/>
              </a:spcBef>
              <a:buFontTx/>
              <a:buNone/>
            </a:pPr>
            <a:r>
              <a:rPr lang="zh-CN" altLang="en-US" sz="2400" i="0">
                <a:ea typeface="楷体_GB2312" pitchFamily="49" charset="-122"/>
                <a:sym typeface="Wingdings" panose="05000000000000000000" pitchFamily="2" charset="2"/>
              </a:rPr>
              <a:t>索引变量</a:t>
            </a:r>
          </a:p>
        </p:txBody>
      </p:sp>
    </p:spTree>
    <p:extLst>
      <p:ext uri="{BB962C8B-B14F-4D97-AF65-F5344CB8AC3E}">
        <p14:creationId xmlns:p14="http://schemas.microsoft.com/office/powerpoint/2010/main" val="17866500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为文档类增加成员变量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115</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0" descr="第08章_MFC包围圆_04Doc增加变量_输入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525" y="1054100"/>
            <a:ext cx="6586538"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4"/>
          <p:cNvSpPr>
            <a:spLocks/>
          </p:cNvSpPr>
          <p:nvPr/>
        </p:nvSpPr>
        <p:spPr bwMode="auto">
          <a:xfrm>
            <a:off x="4284663" y="1628775"/>
            <a:ext cx="3292475" cy="468313"/>
          </a:xfrm>
          <a:prstGeom prst="borderCallout2">
            <a:avLst>
              <a:gd name="adj1" fmla="val 24407"/>
              <a:gd name="adj2" fmla="val -2315"/>
              <a:gd name="adj3" fmla="val 24407"/>
              <a:gd name="adj4" fmla="val -49856"/>
              <a:gd name="adj5" fmla="val 153222"/>
              <a:gd name="adj6" fmla="val -6894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选择访问方式</a:t>
            </a:r>
          </a:p>
        </p:txBody>
      </p:sp>
      <p:sp>
        <p:nvSpPr>
          <p:cNvPr id="10" name="AutoShape 5"/>
          <p:cNvSpPr>
            <a:spLocks/>
          </p:cNvSpPr>
          <p:nvPr/>
        </p:nvSpPr>
        <p:spPr bwMode="auto">
          <a:xfrm>
            <a:off x="3636963" y="2222500"/>
            <a:ext cx="3940175" cy="468313"/>
          </a:xfrm>
          <a:prstGeom prst="borderCallout2">
            <a:avLst>
              <a:gd name="adj1" fmla="val 24407"/>
              <a:gd name="adj2" fmla="val -1935"/>
              <a:gd name="adj3" fmla="val 24407"/>
              <a:gd name="adj4" fmla="val -12569"/>
              <a:gd name="adj5" fmla="val 106440"/>
              <a:gd name="adj6" fmla="val -2530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选择变量的数据类型</a:t>
            </a:r>
          </a:p>
        </p:txBody>
      </p:sp>
      <p:sp>
        <p:nvSpPr>
          <p:cNvPr id="11" name="AutoShape 6"/>
          <p:cNvSpPr>
            <a:spLocks/>
          </p:cNvSpPr>
          <p:nvPr/>
        </p:nvSpPr>
        <p:spPr bwMode="auto">
          <a:xfrm>
            <a:off x="3636963" y="2816225"/>
            <a:ext cx="3940175" cy="468313"/>
          </a:xfrm>
          <a:prstGeom prst="borderCallout2">
            <a:avLst>
              <a:gd name="adj1" fmla="val 24407"/>
              <a:gd name="adj2" fmla="val -1935"/>
              <a:gd name="adj3" fmla="val 24407"/>
              <a:gd name="adj4" fmla="val -17366"/>
              <a:gd name="adj5" fmla="val 88134"/>
              <a:gd name="adj6" fmla="val -2356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输入变量名</a:t>
            </a:r>
          </a:p>
        </p:txBody>
      </p:sp>
      <p:sp>
        <p:nvSpPr>
          <p:cNvPr id="12" name="AutoShape 7"/>
          <p:cNvSpPr>
            <a:spLocks/>
          </p:cNvSpPr>
          <p:nvPr/>
        </p:nvSpPr>
        <p:spPr bwMode="auto">
          <a:xfrm>
            <a:off x="3636963" y="3557588"/>
            <a:ext cx="3940175" cy="468312"/>
          </a:xfrm>
          <a:prstGeom prst="borderCallout2">
            <a:avLst>
              <a:gd name="adj1" fmla="val 24407"/>
              <a:gd name="adj2" fmla="val -1935"/>
              <a:gd name="adj3" fmla="val 24407"/>
              <a:gd name="adj4" fmla="val -6444"/>
              <a:gd name="adj5" fmla="val 167458"/>
              <a:gd name="adj6" fmla="val -1627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输入注释</a:t>
            </a:r>
          </a:p>
        </p:txBody>
      </p:sp>
      <p:sp>
        <p:nvSpPr>
          <p:cNvPr id="13" name="AutoShape 8"/>
          <p:cNvSpPr>
            <a:spLocks/>
          </p:cNvSpPr>
          <p:nvPr/>
        </p:nvSpPr>
        <p:spPr bwMode="auto">
          <a:xfrm>
            <a:off x="3132138" y="5084763"/>
            <a:ext cx="2520950" cy="468312"/>
          </a:xfrm>
          <a:prstGeom prst="borderCallout2">
            <a:avLst>
              <a:gd name="adj1" fmla="val 24407"/>
              <a:gd name="adj2" fmla="val 103023"/>
              <a:gd name="adj3" fmla="val 24407"/>
              <a:gd name="adj4" fmla="val 129977"/>
              <a:gd name="adj5" fmla="val 168815"/>
              <a:gd name="adj6" fmla="val 1408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单击完成</a:t>
            </a:r>
          </a:p>
        </p:txBody>
      </p:sp>
      <p:sp>
        <p:nvSpPr>
          <p:cNvPr id="14" name="Text Box 9"/>
          <p:cNvSpPr txBox="1">
            <a:spLocks noChangeArrowheads="1"/>
          </p:cNvSpPr>
          <p:nvPr/>
        </p:nvSpPr>
        <p:spPr bwMode="auto">
          <a:xfrm>
            <a:off x="250825" y="4868863"/>
            <a:ext cx="2017713" cy="93503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添加输入点</a:t>
            </a:r>
          </a:p>
          <a:p>
            <a:pPr eaLnBrk="1" hangingPunct="1">
              <a:spcBef>
                <a:spcPct val="0"/>
              </a:spcBef>
              <a:buFontTx/>
              <a:buNone/>
            </a:pPr>
            <a:r>
              <a:rPr lang="zh-CN" altLang="en-US" sz="2400" i="0">
                <a:ea typeface="楷体_GB2312" pitchFamily="49" charset="-122"/>
                <a:sym typeface="Wingdings" panose="05000000000000000000" pitchFamily="2" charset="2"/>
              </a:rPr>
              <a:t>索引变量</a:t>
            </a:r>
          </a:p>
        </p:txBody>
      </p:sp>
    </p:spTree>
    <p:extLst>
      <p:ext uri="{BB962C8B-B14F-4D97-AF65-F5344CB8AC3E}">
        <p14:creationId xmlns:p14="http://schemas.microsoft.com/office/powerpoint/2010/main" val="41657525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834919"/>
          </a:xfrm>
        </p:spPr>
        <p:txBody>
          <a:bodyPr/>
          <a:lstStyle/>
          <a:p>
            <a:r>
              <a:rPr lang="zh-CN" altLang="en-US" dirty="0"/>
              <a:t>打文档类头文件</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116</a:t>
            </a:fld>
            <a:endParaRPr lang="zh-CN" altLang="en-US"/>
          </a:p>
        </p:txBody>
      </p:sp>
      <p:sp>
        <p:nvSpPr>
          <p:cNvPr id="6" name="Line 4"/>
          <p:cNvSpPr>
            <a:spLocks noChangeShapeType="1"/>
          </p:cNvSpPr>
          <p:nvPr/>
        </p:nvSpPr>
        <p:spPr bwMode="auto">
          <a:xfrm flipV="1">
            <a:off x="0" y="838095"/>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4Doc_打开头文件"/>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06463" y="1069975"/>
            <a:ext cx="7331075" cy="5181600"/>
          </a:xfrm>
          <a:noFill/>
        </p:spPr>
      </p:pic>
      <p:sp>
        <p:nvSpPr>
          <p:cNvPr id="9" name="AutoShape 6"/>
          <p:cNvSpPr>
            <a:spLocks/>
          </p:cNvSpPr>
          <p:nvPr/>
        </p:nvSpPr>
        <p:spPr bwMode="auto">
          <a:xfrm>
            <a:off x="2124075" y="1628775"/>
            <a:ext cx="6859588" cy="431800"/>
          </a:xfrm>
          <a:prstGeom prst="borderCallout2">
            <a:avLst>
              <a:gd name="adj1" fmla="val 24407"/>
              <a:gd name="adj2" fmla="val -1148"/>
              <a:gd name="adj3" fmla="val 24407"/>
              <a:gd name="adj4" fmla="val -11120"/>
              <a:gd name="adj5" fmla="val 414236"/>
              <a:gd name="adj6" fmla="val -15120"/>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单击“</a:t>
            </a:r>
            <a:r>
              <a:rPr lang="en-US" altLang="zh-CN" sz="2400" i="0">
                <a:ea typeface="楷体_GB2312" pitchFamily="49" charset="-122"/>
              </a:rPr>
              <a:t>+”</a:t>
            </a:r>
            <a:r>
              <a:rPr lang="zh-CN" altLang="en-US" sz="2400" i="0">
                <a:ea typeface="楷体_GB2312" pitchFamily="49" charset="-122"/>
              </a:rPr>
              <a:t>符号展开</a:t>
            </a:r>
            <a:r>
              <a:rPr lang="en-US" altLang="zh-CN" sz="2400" i="0">
                <a:ea typeface="楷体_GB2312" pitchFamily="49" charset="-122"/>
              </a:rPr>
              <a:t>CCP_BoundCircle</a:t>
            </a:r>
            <a:r>
              <a:rPr lang="zh-CN" altLang="en-US" sz="2400" i="0">
                <a:ea typeface="楷体_GB2312" pitchFamily="49" charset="-122"/>
              </a:rPr>
              <a:t>项目</a:t>
            </a:r>
          </a:p>
        </p:txBody>
      </p:sp>
      <p:sp>
        <p:nvSpPr>
          <p:cNvPr id="10" name="AutoShape 7"/>
          <p:cNvSpPr>
            <a:spLocks/>
          </p:cNvSpPr>
          <p:nvPr/>
        </p:nvSpPr>
        <p:spPr bwMode="auto">
          <a:xfrm>
            <a:off x="4125913" y="922338"/>
            <a:ext cx="4857750" cy="539750"/>
          </a:xfrm>
          <a:prstGeom prst="borderCallout3">
            <a:avLst>
              <a:gd name="adj1" fmla="val 21176"/>
              <a:gd name="adj2" fmla="val -1569"/>
              <a:gd name="adj3" fmla="val 21176"/>
              <a:gd name="adj4" fmla="val -76796"/>
              <a:gd name="adj5" fmla="val 730588"/>
              <a:gd name="adj6" fmla="val -76796"/>
              <a:gd name="adj7" fmla="val 886176"/>
              <a:gd name="adj8" fmla="val -4094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选中“类视图”</a:t>
            </a:r>
          </a:p>
        </p:txBody>
      </p:sp>
      <p:sp>
        <p:nvSpPr>
          <p:cNvPr id="11" name="AutoShape 8"/>
          <p:cNvSpPr>
            <a:spLocks/>
          </p:cNvSpPr>
          <p:nvPr/>
        </p:nvSpPr>
        <p:spPr bwMode="auto">
          <a:xfrm>
            <a:off x="4086225" y="5661025"/>
            <a:ext cx="4897438" cy="539750"/>
          </a:xfrm>
          <a:prstGeom prst="borderCallout2">
            <a:avLst>
              <a:gd name="adj1" fmla="val 21176"/>
              <a:gd name="adj2" fmla="val -1556"/>
              <a:gd name="adj3" fmla="val 21176"/>
              <a:gd name="adj4" fmla="val -14167"/>
              <a:gd name="adj5" fmla="val -175588"/>
              <a:gd name="adj6" fmla="val -24764"/>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在文档类上方双击鼠标左键</a:t>
            </a:r>
          </a:p>
        </p:txBody>
      </p:sp>
    </p:spTree>
    <p:extLst>
      <p:ext uri="{BB962C8B-B14F-4D97-AF65-F5344CB8AC3E}">
        <p14:creationId xmlns:p14="http://schemas.microsoft.com/office/powerpoint/2010/main" val="41952484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在类</a:t>
            </a:r>
            <a:r>
              <a:rPr lang="en-US" altLang="zh-CN" sz="3200" dirty="0" err="1"/>
              <a:t>CCP_BoundCircleDoc</a:t>
            </a:r>
            <a:r>
              <a:rPr lang="zh-CN" altLang="en-US" sz="3200" dirty="0"/>
              <a:t>头文件中新增的代码</a:t>
            </a:r>
          </a:p>
        </p:txBody>
      </p:sp>
      <p:sp>
        <p:nvSpPr>
          <p:cNvPr id="3" name="内容占位符 2"/>
          <p:cNvSpPr>
            <a:spLocks noGrp="1"/>
          </p:cNvSpPr>
          <p:nvPr>
            <p:ph idx="1"/>
          </p:nvPr>
        </p:nvSpPr>
        <p:spPr/>
        <p:txBody>
          <a:bodyPr>
            <a:normAutofit/>
          </a:bodyPr>
          <a:lstStyle/>
          <a:p>
            <a:pPr marL="342900" lvl="0" indent="-342900" algn="l" fontAlgn="base">
              <a:lnSpc>
                <a:spcPct val="90000"/>
              </a:lnSpc>
              <a:spcBef>
                <a:spcPct val="0"/>
              </a:spcBef>
              <a:spcAft>
                <a:spcPct val="0"/>
              </a:spcAft>
              <a:buNone/>
            </a:pPr>
            <a:r>
              <a:rPr kumimoji="1" lang="en-US" altLang="zh-CN" sz="1800" kern="0" dirty="0">
                <a:solidFill>
                  <a:srgbClr val="3333CC"/>
                </a:solidFill>
                <a:latin typeface="宋体" panose="02010600030101010101" pitchFamily="2" charset="-122"/>
                <a:ea typeface="宋体"/>
                <a:cs typeface="+mn-cs"/>
              </a:rPr>
              <a:t>public</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输入的点集</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a:solidFill>
                  <a:srgbClr val="000000"/>
                </a:solidFill>
                <a:latin typeface="宋体" panose="02010600030101010101" pitchFamily="2" charset="-122"/>
                <a:ea typeface="宋体"/>
                <a:cs typeface="+mn-cs"/>
              </a:rPr>
              <a:t>CP_ArrayPoint2D m_arrayPoint2D;</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点集的包围圆</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a:solidFill>
                  <a:srgbClr val="000000"/>
                </a:solidFill>
                <a:latin typeface="宋体" panose="02010600030101010101" pitchFamily="2" charset="-122"/>
                <a:ea typeface="宋体"/>
                <a:cs typeface="+mn-cs"/>
              </a:rPr>
              <a:t>CP_Circle2D </a:t>
            </a:r>
            <a:r>
              <a:rPr kumimoji="1" lang="en-US" altLang="zh-CN" sz="1800" kern="0" dirty="0" err="1">
                <a:solidFill>
                  <a:srgbClr val="000000"/>
                </a:solidFill>
                <a:latin typeface="宋体" panose="02010600030101010101" pitchFamily="2" charset="-122"/>
                <a:ea typeface="宋体"/>
                <a:cs typeface="+mn-cs"/>
              </a:rPr>
              <a:t>m_circle</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缩放比例</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a:solidFill>
                  <a:srgbClr val="3333CC"/>
                </a:solidFill>
                <a:latin typeface="宋体" panose="02010600030101010101" pitchFamily="2" charset="-122"/>
                <a:ea typeface="宋体"/>
                <a:cs typeface="+mn-cs"/>
              </a:rPr>
              <a:t>double</a:t>
            </a: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m_scale</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坐标平移量</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a:solidFill>
                  <a:srgbClr val="000000"/>
                </a:solidFill>
                <a:latin typeface="宋体" panose="02010600030101010101" pitchFamily="2" charset="-122"/>
                <a:ea typeface="宋体"/>
                <a:cs typeface="+mn-cs"/>
              </a:rPr>
              <a:t>CP_Point2D </a:t>
            </a:r>
            <a:r>
              <a:rPr kumimoji="1" lang="en-US" altLang="zh-CN" sz="1800" kern="0" dirty="0" err="1">
                <a:solidFill>
                  <a:srgbClr val="000000"/>
                </a:solidFill>
                <a:latin typeface="宋体" panose="02010600030101010101" pitchFamily="2" charset="-122"/>
                <a:ea typeface="宋体"/>
                <a:cs typeface="+mn-cs"/>
              </a:rPr>
              <a:t>m_translation</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随机数的最大值</a:t>
            </a:r>
          </a:p>
          <a:p>
            <a:pPr marL="342900" lvl="0" indent="-342900" algn="l" fontAlgn="base">
              <a:lnSpc>
                <a:spcPct val="90000"/>
              </a:lnSpc>
              <a:spcBef>
                <a:spcPct val="0"/>
              </a:spcBef>
              <a:spcAft>
                <a:spcPct val="0"/>
              </a:spcAft>
              <a:buNone/>
            </a:pPr>
            <a:r>
              <a:rPr kumimoji="1" lang="zh-CN" altLang="en-US" sz="1800" kern="0" dirty="0">
                <a:solidFill>
                  <a:srgbClr val="3333CC"/>
                </a:solidFill>
                <a:latin typeface="宋体" panose="02010600030101010101" pitchFamily="2" charset="-122"/>
                <a:ea typeface="宋体"/>
                <a:cs typeface="+mn-cs"/>
              </a:rPr>
              <a:t>    </a:t>
            </a:r>
            <a:r>
              <a:rPr kumimoji="1" lang="en-US" altLang="zh-CN" sz="1800" kern="0" dirty="0">
                <a:solidFill>
                  <a:srgbClr val="3333CC"/>
                </a:solidFill>
                <a:latin typeface="宋体" panose="02010600030101010101" pitchFamily="2" charset="-122"/>
                <a:ea typeface="宋体"/>
                <a:cs typeface="+mn-cs"/>
              </a:rPr>
              <a:t>double</a:t>
            </a: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m_maxRandom</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339933"/>
                </a:solidFill>
                <a:latin typeface="宋体" panose="02010600030101010101" pitchFamily="2" charset="-122"/>
                <a:ea typeface="宋体"/>
                <a:cs typeface="+mn-cs"/>
              </a:rPr>
              <a:t>    // </a:t>
            </a:r>
            <a:r>
              <a:rPr kumimoji="1" lang="zh-CN" altLang="en-US" sz="1800" kern="0" dirty="0">
                <a:solidFill>
                  <a:srgbClr val="339933"/>
                </a:solidFill>
                <a:latin typeface="宋体" panose="02010600030101010101" pitchFamily="2" charset="-122"/>
                <a:ea typeface="宋体"/>
                <a:cs typeface="+mn-cs"/>
              </a:rPr>
              <a:t>标志数</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1</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显示点</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2</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显示圆</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3</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显示点索引号</a:t>
            </a:r>
          </a:p>
          <a:p>
            <a:pPr marL="342900" lvl="0" indent="-342900" algn="l" fontAlgn="base">
              <a:lnSpc>
                <a:spcPct val="90000"/>
              </a:lnSpc>
              <a:spcBef>
                <a:spcPct val="0"/>
              </a:spcBef>
              <a:spcAft>
                <a:spcPct val="0"/>
              </a:spcAft>
              <a:buNone/>
            </a:pPr>
            <a:r>
              <a:rPr kumimoji="1" lang="zh-CN" altLang="en-US" sz="1800" kern="0" dirty="0">
                <a:solidFill>
                  <a:srgbClr val="339933"/>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4</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输入点</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5</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移动点</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低</a:t>
            </a:r>
            <a:r>
              <a:rPr kumimoji="1" lang="en-US" altLang="zh-CN" sz="1800" kern="0" dirty="0">
                <a:solidFill>
                  <a:srgbClr val="339933"/>
                </a:solidFill>
                <a:latin typeface="宋体" panose="02010600030101010101" pitchFamily="2" charset="-122"/>
                <a:ea typeface="宋体"/>
                <a:cs typeface="+mn-cs"/>
              </a:rPr>
              <a:t>6</a:t>
            </a:r>
            <a:r>
              <a:rPr kumimoji="1" lang="zh-CN" altLang="en-US" sz="1800" kern="0" dirty="0">
                <a:solidFill>
                  <a:srgbClr val="339933"/>
                </a:solidFill>
                <a:latin typeface="宋体" panose="02010600030101010101" pitchFamily="2" charset="-122"/>
                <a:ea typeface="宋体"/>
                <a:cs typeface="+mn-cs"/>
              </a:rPr>
              <a:t>位</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平移</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err="1">
                <a:solidFill>
                  <a:srgbClr val="3333CC"/>
                </a:solidFill>
                <a:latin typeface="宋体" panose="02010600030101010101" pitchFamily="2" charset="-122"/>
                <a:ea typeface="宋体"/>
                <a:cs typeface="+mn-cs"/>
              </a:rPr>
              <a:t>int</a:t>
            </a:r>
            <a:r>
              <a:rPr kumimoji="1" lang="en-US" altLang="zh-CN" sz="1800" kern="0" dirty="0">
                <a:solidFill>
                  <a:srgbClr val="3333CC"/>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m_flag</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当前选中的点的索引号</a:t>
            </a:r>
          </a:p>
          <a:p>
            <a:pPr marL="342900" lvl="0" indent="-342900" algn="l" fontAlgn="base">
              <a:lnSpc>
                <a:spcPct val="90000"/>
              </a:lnSpc>
              <a:spcBef>
                <a:spcPct val="0"/>
              </a:spcBef>
              <a:spcAft>
                <a:spcPct val="0"/>
              </a:spcAft>
              <a:buNone/>
            </a:pPr>
            <a:r>
              <a:rPr kumimoji="1" lang="zh-CN" altLang="en-US" sz="1800" kern="0" dirty="0">
                <a:solidFill>
                  <a:srgbClr val="3333CC"/>
                </a:solidFill>
                <a:latin typeface="宋体" panose="02010600030101010101" pitchFamily="2" charset="-122"/>
                <a:ea typeface="宋体"/>
                <a:cs typeface="+mn-cs"/>
              </a:rPr>
              <a:t>    </a:t>
            </a:r>
            <a:r>
              <a:rPr kumimoji="1" lang="en-US" altLang="zh-CN" sz="1800" kern="0" dirty="0" err="1">
                <a:solidFill>
                  <a:srgbClr val="3333CC"/>
                </a:solidFill>
                <a:latin typeface="宋体" panose="02010600030101010101" pitchFamily="2" charset="-122"/>
                <a:ea typeface="宋体"/>
                <a:cs typeface="+mn-cs"/>
              </a:rPr>
              <a:t>int</a:t>
            </a: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m_pointSelect</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当前输入的点的索引号</a:t>
            </a:r>
          </a:p>
          <a:p>
            <a:pPr marL="342900" lvl="0" indent="-342900" algn="l" fontAlgn="base">
              <a:lnSpc>
                <a:spcPct val="90000"/>
              </a:lnSpc>
              <a:spcBef>
                <a:spcPct val="0"/>
              </a:spcBef>
              <a:spcAft>
                <a:spcPct val="0"/>
              </a:spcAft>
              <a:buNone/>
            </a:pPr>
            <a:r>
              <a:rPr kumimoji="1" lang="zh-CN" altLang="en-US" sz="1800" kern="0" dirty="0">
                <a:solidFill>
                  <a:srgbClr val="000000"/>
                </a:solidFill>
                <a:latin typeface="宋体" panose="02010600030101010101" pitchFamily="2" charset="-122"/>
                <a:ea typeface="宋体"/>
                <a:cs typeface="+mn-cs"/>
              </a:rPr>
              <a:t>    </a:t>
            </a:r>
            <a:r>
              <a:rPr kumimoji="1" lang="en-US" altLang="zh-CN" sz="1800" kern="0" dirty="0" err="1">
                <a:solidFill>
                  <a:srgbClr val="3333CC"/>
                </a:solidFill>
                <a:latin typeface="宋体" panose="02010600030101010101" pitchFamily="2" charset="-122"/>
                <a:ea typeface="宋体"/>
                <a:cs typeface="+mn-cs"/>
              </a:rPr>
              <a:t>int</a:t>
            </a:r>
            <a:r>
              <a:rPr kumimoji="1" lang="en-US" altLang="zh-CN" sz="1800" kern="0" dirty="0">
                <a:solidFill>
                  <a:srgbClr val="3333CC"/>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m_pointInput</a:t>
            </a:r>
            <a:r>
              <a:rPr kumimoji="1" lang="en-US" altLang="zh-CN" sz="1800" kern="0" dirty="0">
                <a:solidFill>
                  <a:srgbClr val="000000"/>
                </a:solidFill>
                <a:latin typeface="宋体" panose="02010600030101010101" pitchFamily="2" charset="-122"/>
                <a:ea typeface="宋体"/>
                <a:cs typeface="+mn-cs"/>
              </a:rPr>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5427973" y="2652520"/>
            <a:ext cx="2701925" cy="539750"/>
          </a:xfrm>
          <a:prstGeom prst="borderCallout2">
            <a:avLst>
              <a:gd name="adj1" fmla="val 21176"/>
              <a:gd name="adj2" fmla="val -2819"/>
              <a:gd name="adj3" fmla="val 21176"/>
              <a:gd name="adj4" fmla="val -24384"/>
              <a:gd name="adj5" fmla="val 289116"/>
              <a:gd name="adj6" fmla="val -42537"/>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这些注释是后加的</a:t>
            </a:r>
          </a:p>
        </p:txBody>
      </p:sp>
    </p:spTree>
    <p:extLst>
      <p:ext uri="{BB962C8B-B14F-4D97-AF65-F5344CB8AC3E}">
        <p14:creationId xmlns:p14="http://schemas.microsoft.com/office/powerpoint/2010/main" val="15340640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修改头文件“</a:t>
            </a:r>
            <a:r>
              <a:rPr lang="en-US" altLang="zh-CN" sz="3200" dirty="0" err="1" smtClean="0"/>
              <a:t>CP_BoundCircleDoc.h</a:t>
            </a:r>
            <a:r>
              <a:rPr lang="zh-CN" altLang="en-US" sz="3200" dirty="0" smtClean="0"/>
              <a:t>”</a:t>
            </a:r>
            <a:r>
              <a:rPr lang="en-US" altLang="zh-CN" sz="3200" dirty="0" smtClean="0"/>
              <a:t> </a:t>
            </a:r>
            <a:r>
              <a:rPr lang="zh-CN" altLang="en-US" sz="3200" dirty="0" smtClean="0"/>
              <a:t>的</a:t>
            </a:r>
            <a:r>
              <a:rPr lang="zh-CN" altLang="en-US" sz="3200" dirty="0"/>
              <a:t>代码</a:t>
            </a:r>
          </a:p>
        </p:txBody>
      </p:sp>
      <p:sp>
        <p:nvSpPr>
          <p:cNvPr id="3" name="内容占位符 2"/>
          <p:cNvSpPr>
            <a:spLocks noGrp="1"/>
          </p:cNvSpPr>
          <p:nvPr>
            <p:ph idx="1"/>
          </p:nvPr>
        </p:nvSpPr>
        <p:spPr/>
        <p:txBody>
          <a:bodyPr/>
          <a:lstStyle/>
          <a:p>
            <a:pPr marL="0" indent="0">
              <a:buNone/>
            </a:pPr>
            <a:r>
              <a:rPr lang="en-US" altLang="zh-CN" dirty="0">
                <a:solidFill>
                  <a:srgbClr val="808080"/>
                </a:solidFill>
                <a:latin typeface="新宋体" panose="02010609030101010101" pitchFamily="49" charset="-122"/>
                <a:ea typeface="新宋体" panose="02010609030101010101" pitchFamily="49" charset="-122"/>
              </a:rPr>
              <a:t>#pragma</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once</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808080"/>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"CP_Point2D.h"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808080"/>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"CP_Circle2D.h"</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25"/>
          <p:cNvSpPr>
            <a:spLocks/>
          </p:cNvSpPr>
          <p:nvPr/>
        </p:nvSpPr>
        <p:spPr bwMode="auto">
          <a:xfrm>
            <a:off x="5136220" y="2111415"/>
            <a:ext cx="260970" cy="865961"/>
          </a:xfrm>
          <a:prstGeom prst="rightBrace">
            <a:avLst>
              <a:gd name="adj1" fmla="val 25000"/>
              <a:gd name="adj2" fmla="val 50000"/>
            </a:avLst>
          </a:prstGeom>
          <a:noFill/>
          <a:ln w="57150">
            <a:solidFill>
              <a:srgbClr val="FF33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72000" anchor="ctr" anchorCtr="1"/>
          <a:lstStyle/>
          <a:p>
            <a:pPr fontAlgn="base">
              <a:spcBef>
                <a:spcPct val="0"/>
              </a:spcBef>
              <a:spcAft>
                <a:spcPct val="0"/>
              </a:spcAft>
            </a:pPr>
            <a:endParaRPr kumimoji="1" lang="zh-CN" altLang="en-US" sz="2400" b="1" smtClean="0">
              <a:solidFill>
                <a:srgbClr val="000000"/>
              </a:solidFill>
              <a:latin typeface="Times New Roman" panose="02020603050405020304" pitchFamily="18" charset="0"/>
              <a:ea typeface="楷体_GB2312" pitchFamily="49" charset="-122"/>
            </a:endParaRPr>
          </a:p>
        </p:txBody>
      </p:sp>
      <p:sp>
        <p:nvSpPr>
          <p:cNvPr id="10" name="Text Box 22"/>
          <p:cNvSpPr txBox="1">
            <a:spLocks noChangeArrowheads="1"/>
          </p:cNvSpPr>
          <p:nvPr/>
        </p:nvSpPr>
        <p:spPr bwMode="auto">
          <a:xfrm>
            <a:off x="5492749" y="2328495"/>
            <a:ext cx="3111501" cy="43180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0" anchor="ctr" anchorCtr="0"/>
          <a:lstStyle/>
          <a:p>
            <a:pPr fontAlgn="base">
              <a:spcBef>
                <a:spcPct val="0"/>
              </a:spcBef>
              <a:spcAft>
                <a:spcPct val="0"/>
              </a:spcAft>
            </a:pPr>
            <a:r>
              <a:rPr kumimoji="1" lang="zh-CN" altLang="en-US" sz="2400" b="1" dirty="0" smtClean="0">
                <a:solidFill>
                  <a:srgbClr val="000000"/>
                </a:solidFill>
                <a:latin typeface="Times New Roman" panose="02020603050405020304" pitchFamily="18" charset="0"/>
                <a:ea typeface="楷体_GB2312" pitchFamily="49" charset="-122"/>
              </a:rPr>
              <a:t>新加入的代码。</a:t>
            </a:r>
            <a:endParaRPr kumimoji="1" lang="en-US" altLang="zh-CN" sz="2400" b="1" dirty="0" smtClean="0">
              <a:solidFill>
                <a:srgbClr val="000000"/>
              </a:solidFill>
              <a:latin typeface="Times New Roman" panose="02020603050405020304" pitchFamily="18" charset="0"/>
              <a:ea typeface="楷体_GB2312" pitchFamily="49" charset="-122"/>
            </a:endParaRPr>
          </a:p>
        </p:txBody>
      </p:sp>
      <p:sp>
        <p:nvSpPr>
          <p:cNvPr id="11" name="AutoShape 23"/>
          <p:cNvSpPr>
            <a:spLocks/>
          </p:cNvSpPr>
          <p:nvPr/>
        </p:nvSpPr>
        <p:spPr bwMode="auto">
          <a:xfrm>
            <a:off x="3659188" y="1539874"/>
            <a:ext cx="3205162" cy="431800"/>
          </a:xfrm>
          <a:prstGeom prst="borderCallout1">
            <a:avLst>
              <a:gd name="adj1" fmla="val 49632"/>
              <a:gd name="adj2" fmla="val -709"/>
              <a:gd name="adj3" fmla="val 49632"/>
              <a:gd name="adj4" fmla="val -23087"/>
            </a:avLst>
          </a:prstGeom>
          <a:solidFill>
            <a:srgbClr val="FFFF99"/>
          </a:solidFill>
          <a:ln w="5715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r>
              <a:rPr lang="zh-CN" altLang="en-US" b="1" dirty="0" smtClean="0">
                <a:solidFill>
                  <a:srgbClr val="000000"/>
                </a:solidFill>
                <a:ea typeface="楷体_GB2312" pitchFamily="49" charset="-122"/>
              </a:rPr>
              <a:t>原来的代码。</a:t>
            </a:r>
            <a:endParaRPr lang="zh-CN" altLang="zh-CN" b="1" dirty="0" smtClean="0">
              <a:solidFill>
                <a:srgbClr val="000000"/>
              </a:solidFill>
              <a:ea typeface="楷体_GB2312" pitchFamily="49" charset="-122"/>
            </a:endParaRPr>
          </a:p>
        </p:txBody>
      </p:sp>
      <p:sp>
        <p:nvSpPr>
          <p:cNvPr id="12" name="Text Box 22"/>
          <p:cNvSpPr txBox="1">
            <a:spLocks noChangeArrowheads="1"/>
          </p:cNvSpPr>
          <p:nvPr/>
        </p:nvSpPr>
        <p:spPr bwMode="auto">
          <a:xfrm>
            <a:off x="1768242" y="3687725"/>
            <a:ext cx="3111501" cy="43180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0" bIns="0" anchor="ctr" anchorCtr="0"/>
          <a:lstStyle/>
          <a:p>
            <a:pPr algn="ctr" fontAlgn="base">
              <a:spcBef>
                <a:spcPct val="0"/>
              </a:spcBef>
              <a:spcAft>
                <a:spcPct val="0"/>
              </a:spcAft>
            </a:pPr>
            <a:r>
              <a:rPr kumimoji="1" lang="zh-CN" altLang="en-US" sz="2400" b="1" dirty="0" smtClean="0">
                <a:solidFill>
                  <a:srgbClr val="000000"/>
                </a:solidFill>
                <a:latin typeface="Times New Roman" panose="02020603050405020304" pitchFamily="18" charset="0"/>
                <a:ea typeface="楷体_GB2312" pitchFamily="49" charset="-122"/>
              </a:rPr>
              <a:t>略去其他代码。</a:t>
            </a:r>
            <a:endParaRPr kumimoji="1" lang="en-US" altLang="zh-CN" sz="2400" b="1" dirty="0"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2220040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类</a:t>
            </a:r>
            <a:r>
              <a:rPr lang="en-US" altLang="zh-CN" dirty="0" err="1"/>
              <a:t>CCP_BoundCircleDoc</a:t>
            </a:r>
            <a:r>
              <a:rPr lang="zh-CN" altLang="en-US" dirty="0"/>
              <a:t>构造函数的</a:t>
            </a:r>
            <a:r>
              <a:rPr lang="zh-CN" altLang="en-US" dirty="0" smtClean="0"/>
              <a:t>代码</a:t>
            </a:r>
            <a:r>
              <a:rPr lang="en-US" altLang="zh-CN" dirty="0" smtClean="0"/>
              <a:t/>
            </a:r>
            <a:br>
              <a:rPr lang="en-US" altLang="zh-CN" dirty="0" smtClean="0"/>
            </a:br>
            <a:r>
              <a:rPr lang="en-US" altLang="zh-CN" dirty="0" smtClean="0"/>
              <a:t>(</a:t>
            </a:r>
            <a:r>
              <a:rPr lang="zh-CN" altLang="en-US" dirty="0"/>
              <a:t>修改源文件“</a:t>
            </a:r>
            <a:r>
              <a:rPr lang="en-US" altLang="zh-CN" dirty="0"/>
              <a:t>CP_BoundCircleDoc.cpp</a:t>
            </a:r>
            <a:r>
              <a:rPr lang="zh-CN" altLang="en-US" dirty="0"/>
              <a:t>”</a:t>
            </a:r>
            <a:r>
              <a:rPr lang="en-US" altLang="zh-CN" dirty="0"/>
              <a:t> </a:t>
            </a:r>
            <a:r>
              <a:rPr lang="zh-CN" altLang="en-US" dirty="0"/>
              <a:t>的代码</a:t>
            </a:r>
            <a:r>
              <a:rPr lang="en-US" altLang="zh-CN" dirty="0" smtClean="0"/>
              <a:t>)</a:t>
            </a:r>
            <a:endParaRPr lang="zh-CN" altLang="en-US" dirty="0"/>
          </a:p>
        </p:txBody>
      </p:sp>
      <p:sp>
        <p:nvSpPr>
          <p:cNvPr id="3" name="内容占位符 2"/>
          <p:cNvSpPr>
            <a:spLocks noGrp="1"/>
          </p:cNvSpPr>
          <p:nvPr>
            <p:ph idx="1"/>
          </p:nvPr>
        </p:nvSpPr>
        <p:spPr/>
        <p:txBody>
          <a:bodyPr/>
          <a:lstStyle/>
          <a:p>
            <a:pPr marL="342900" lvl="0" indent="-342900" algn="l" fontAlgn="base">
              <a:spcBef>
                <a:spcPct val="0"/>
              </a:spcBef>
              <a:spcAft>
                <a:spcPct val="0"/>
              </a:spcAft>
              <a:buNone/>
            </a:pPr>
            <a:r>
              <a:rPr kumimoji="1" lang="en-US" altLang="zh-CN" kern="0" dirty="0">
                <a:solidFill>
                  <a:srgbClr val="339933"/>
                </a:solidFill>
                <a:latin typeface="Times New Roman"/>
                <a:ea typeface="宋体"/>
                <a:cs typeface="+mn-cs"/>
              </a:rPr>
              <a:t>// </a:t>
            </a:r>
            <a:r>
              <a:rPr kumimoji="1" lang="en-US" altLang="zh-CN" kern="0" dirty="0" err="1">
                <a:solidFill>
                  <a:srgbClr val="339933"/>
                </a:solidFill>
                <a:latin typeface="Times New Roman"/>
                <a:ea typeface="宋体"/>
                <a:cs typeface="+mn-cs"/>
              </a:rPr>
              <a:t>CCP_BoundCircleDoc</a:t>
            </a:r>
            <a:r>
              <a:rPr kumimoji="1" lang="en-US" altLang="zh-CN" kern="0" dirty="0">
                <a:solidFill>
                  <a:srgbClr val="339933"/>
                </a:solidFill>
                <a:latin typeface="Times New Roman"/>
                <a:ea typeface="宋体"/>
                <a:cs typeface="+mn-cs"/>
              </a:rPr>
              <a:t> </a:t>
            </a:r>
            <a:r>
              <a:rPr kumimoji="1" lang="zh-CN" altLang="en-US" kern="0" dirty="0">
                <a:solidFill>
                  <a:srgbClr val="339933"/>
                </a:solidFill>
                <a:latin typeface="Times New Roman"/>
                <a:ea typeface="宋体"/>
                <a:cs typeface="+mn-cs"/>
              </a:rPr>
              <a:t>构造</a:t>
            </a:r>
            <a:r>
              <a:rPr kumimoji="1" lang="en-US" altLang="zh-CN" kern="0" dirty="0">
                <a:solidFill>
                  <a:srgbClr val="339933"/>
                </a:solidFill>
                <a:latin typeface="Times New Roman"/>
                <a:ea typeface="宋体"/>
                <a:cs typeface="+mn-cs"/>
              </a:rPr>
              <a:t>/</a:t>
            </a:r>
            <a:r>
              <a:rPr kumimoji="1" lang="zh-CN" altLang="en-US" kern="0" dirty="0">
                <a:solidFill>
                  <a:srgbClr val="339933"/>
                </a:solidFill>
                <a:latin typeface="Times New Roman"/>
                <a:ea typeface="宋体"/>
                <a:cs typeface="+mn-cs"/>
              </a:rPr>
              <a:t>析构</a:t>
            </a:r>
          </a:p>
          <a:p>
            <a:pPr marL="342900" lvl="0" indent="-342900" algn="l" fontAlgn="base">
              <a:spcBef>
                <a:spcPct val="0"/>
              </a:spcBef>
              <a:spcAft>
                <a:spcPct val="0"/>
              </a:spcAft>
              <a:buNone/>
            </a:pPr>
            <a:endParaRPr kumimoji="1" lang="zh-CN" altLang="en-US" kern="0" dirty="0">
              <a:solidFill>
                <a:srgbClr val="339933"/>
              </a:solidFill>
              <a:latin typeface="Times New Roman"/>
              <a:ea typeface="宋体"/>
              <a:cs typeface="+mn-cs"/>
            </a:endParaRPr>
          </a:p>
          <a:p>
            <a:pPr marL="342900" lvl="0" indent="-342900" algn="l" fontAlgn="base">
              <a:spcBef>
                <a:spcPct val="0"/>
              </a:spcBef>
              <a:spcAft>
                <a:spcPct val="0"/>
              </a:spcAft>
              <a:buNone/>
            </a:pPr>
            <a:r>
              <a:rPr kumimoji="1" lang="en-US" altLang="zh-CN" kern="0" dirty="0" err="1">
                <a:solidFill>
                  <a:srgbClr val="000000"/>
                </a:solidFill>
                <a:latin typeface="Times New Roman"/>
                <a:ea typeface="宋体"/>
                <a:cs typeface="+mn-cs"/>
              </a:rPr>
              <a:t>CCP_BoundCircleDoc</a:t>
            </a:r>
            <a:r>
              <a:rPr kumimoji="1" lang="en-US" altLang="zh-CN" kern="0" dirty="0">
                <a:solidFill>
                  <a:srgbClr val="000000"/>
                </a:solidFill>
                <a:latin typeface="Times New Roman"/>
                <a:ea typeface="宋体"/>
                <a:cs typeface="+mn-cs"/>
              </a:rPr>
              <a:t>::</a:t>
            </a:r>
            <a:r>
              <a:rPr kumimoji="1" lang="en-US" altLang="zh-CN" kern="0" dirty="0" err="1">
                <a:solidFill>
                  <a:srgbClr val="000000"/>
                </a:solidFill>
                <a:latin typeface="Times New Roman"/>
                <a:ea typeface="宋体"/>
                <a:cs typeface="+mn-cs"/>
              </a:rPr>
              <a:t>CCP_BoundCircleDoc</a:t>
            </a:r>
            <a:r>
              <a:rPr kumimoji="1" lang="en-US" altLang="zh-CN" kern="0" dirty="0">
                <a:solidFill>
                  <a:srgbClr val="000000"/>
                </a:solidFill>
                <a:latin typeface="Times New Roman"/>
                <a:ea typeface="宋体"/>
                <a:cs typeface="+mn-cs"/>
              </a:rPr>
              <a:t>( )</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    : </a:t>
            </a:r>
            <a:r>
              <a:rPr kumimoji="1" lang="en-US" altLang="zh-CN" kern="0" dirty="0" err="1">
                <a:solidFill>
                  <a:srgbClr val="000000"/>
                </a:solidFill>
                <a:latin typeface="Times New Roman"/>
                <a:ea typeface="宋体"/>
                <a:cs typeface="+mn-cs"/>
              </a:rPr>
              <a:t>m_scale</a:t>
            </a:r>
            <a:r>
              <a:rPr kumimoji="1" lang="en-US" altLang="zh-CN" kern="0" dirty="0">
                <a:solidFill>
                  <a:srgbClr val="000000"/>
                </a:solidFill>
                <a:latin typeface="Times New Roman"/>
                <a:ea typeface="宋体"/>
                <a:cs typeface="+mn-cs"/>
              </a:rPr>
              <a:t>(1)</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    , </a:t>
            </a:r>
            <a:r>
              <a:rPr kumimoji="1" lang="en-US" altLang="zh-CN" kern="0" dirty="0" err="1">
                <a:solidFill>
                  <a:srgbClr val="000000"/>
                </a:solidFill>
                <a:latin typeface="Times New Roman"/>
                <a:ea typeface="宋体"/>
                <a:cs typeface="+mn-cs"/>
              </a:rPr>
              <a:t>m_maxRandom</a:t>
            </a:r>
            <a:r>
              <a:rPr kumimoji="1" lang="en-US" altLang="zh-CN" kern="0" dirty="0">
                <a:solidFill>
                  <a:srgbClr val="000000"/>
                </a:solidFill>
                <a:latin typeface="Times New Roman"/>
                <a:ea typeface="宋体"/>
                <a:cs typeface="+mn-cs"/>
              </a:rPr>
              <a:t>(100)</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    , </a:t>
            </a:r>
            <a:r>
              <a:rPr kumimoji="1" lang="en-US" altLang="zh-CN" kern="0" dirty="0" err="1">
                <a:solidFill>
                  <a:srgbClr val="000000"/>
                </a:solidFill>
                <a:latin typeface="Times New Roman"/>
                <a:ea typeface="宋体"/>
                <a:cs typeface="+mn-cs"/>
              </a:rPr>
              <a:t>m_flag</a:t>
            </a:r>
            <a:r>
              <a:rPr kumimoji="1" lang="en-US" altLang="zh-CN" kern="0" dirty="0">
                <a:solidFill>
                  <a:srgbClr val="000000"/>
                </a:solidFill>
                <a:latin typeface="Times New Roman"/>
                <a:ea typeface="宋体"/>
                <a:cs typeface="+mn-cs"/>
              </a:rPr>
              <a:t>(3 | 8) </a:t>
            </a:r>
            <a:r>
              <a:rPr kumimoji="1" lang="en-US" altLang="zh-CN" kern="0" dirty="0">
                <a:solidFill>
                  <a:srgbClr val="339933"/>
                </a:solidFill>
                <a:latin typeface="Times New Roman"/>
                <a:ea typeface="宋体"/>
                <a:cs typeface="+mn-cs"/>
              </a:rPr>
              <a:t>// </a:t>
            </a:r>
            <a:r>
              <a:rPr kumimoji="1" lang="zh-CN" altLang="en-US" kern="0" dirty="0">
                <a:solidFill>
                  <a:srgbClr val="339933"/>
                </a:solidFill>
                <a:latin typeface="Times New Roman"/>
                <a:ea typeface="宋体"/>
                <a:cs typeface="+mn-cs"/>
              </a:rPr>
              <a:t>显示点和圆</a:t>
            </a:r>
            <a:r>
              <a:rPr kumimoji="1" lang="en-US" altLang="zh-CN" kern="0" dirty="0">
                <a:solidFill>
                  <a:srgbClr val="339933"/>
                </a:solidFill>
                <a:latin typeface="Times New Roman"/>
                <a:ea typeface="宋体"/>
                <a:cs typeface="+mn-cs"/>
              </a:rPr>
              <a:t>,</a:t>
            </a:r>
            <a:r>
              <a:rPr kumimoji="1" lang="zh-CN" altLang="en-US" kern="0" dirty="0">
                <a:solidFill>
                  <a:srgbClr val="339933"/>
                </a:solidFill>
                <a:latin typeface="Times New Roman"/>
                <a:ea typeface="宋体"/>
                <a:cs typeface="+mn-cs"/>
              </a:rPr>
              <a:t>并处于输入点状态</a:t>
            </a:r>
          </a:p>
          <a:p>
            <a:pPr marL="342900" lvl="0" indent="-342900" algn="l" fontAlgn="base">
              <a:spcBef>
                <a:spcPct val="0"/>
              </a:spcBef>
              <a:spcAft>
                <a:spcPct val="0"/>
              </a:spcAft>
              <a:buNone/>
            </a:pPr>
            <a:r>
              <a:rPr kumimoji="1" lang="zh-CN" altLang="en-US" kern="0" dirty="0">
                <a:solidFill>
                  <a:srgbClr val="000000"/>
                </a:solidFill>
                <a:latin typeface="Times New Roman"/>
                <a:ea typeface="宋体"/>
                <a:cs typeface="+mn-cs"/>
              </a:rPr>
              <a:t>    </a:t>
            </a:r>
            <a:r>
              <a:rPr kumimoji="1" lang="en-US" altLang="zh-CN" kern="0" dirty="0">
                <a:solidFill>
                  <a:srgbClr val="000000"/>
                </a:solidFill>
                <a:latin typeface="Times New Roman"/>
                <a:ea typeface="宋体"/>
                <a:cs typeface="+mn-cs"/>
              </a:rPr>
              <a:t>, </a:t>
            </a:r>
            <a:r>
              <a:rPr kumimoji="1" lang="en-US" altLang="zh-CN" kern="0" dirty="0" err="1">
                <a:solidFill>
                  <a:srgbClr val="000000"/>
                </a:solidFill>
                <a:latin typeface="Times New Roman"/>
                <a:ea typeface="宋体"/>
                <a:cs typeface="+mn-cs"/>
              </a:rPr>
              <a:t>m_pointSelect</a:t>
            </a:r>
            <a:r>
              <a:rPr kumimoji="1" lang="en-US" altLang="zh-CN" kern="0" dirty="0">
                <a:solidFill>
                  <a:srgbClr val="000000"/>
                </a:solidFill>
                <a:latin typeface="Times New Roman"/>
                <a:ea typeface="宋体"/>
                <a:cs typeface="+mn-cs"/>
              </a:rPr>
              <a:t>(-1)</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    , </a:t>
            </a:r>
            <a:r>
              <a:rPr kumimoji="1" lang="en-US" altLang="zh-CN" kern="0" dirty="0" err="1">
                <a:solidFill>
                  <a:srgbClr val="000000"/>
                </a:solidFill>
                <a:latin typeface="Times New Roman"/>
                <a:ea typeface="宋体"/>
                <a:cs typeface="+mn-cs"/>
              </a:rPr>
              <a:t>m_pointInput</a:t>
            </a:r>
            <a:r>
              <a:rPr kumimoji="1" lang="en-US" altLang="zh-CN" kern="0" dirty="0">
                <a:solidFill>
                  <a:srgbClr val="000000"/>
                </a:solidFill>
                <a:latin typeface="Times New Roman"/>
                <a:ea typeface="宋体"/>
                <a:cs typeface="+mn-cs"/>
              </a:rPr>
              <a:t>(-1)</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	</a:t>
            </a:r>
            <a:r>
              <a:rPr kumimoji="1" lang="en-US" altLang="zh-CN" kern="0" dirty="0">
                <a:solidFill>
                  <a:srgbClr val="339933"/>
                </a:solidFill>
                <a:latin typeface="Times New Roman"/>
                <a:ea typeface="宋体"/>
                <a:cs typeface="+mn-cs"/>
              </a:rPr>
              <a:t>// TODO: </a:t>
            </a:r>
            <a:r>
              <a:rPr kumimoji="1" lang="zh-CN" altLang="en-US" kern="0" dirty="0">
                <a:solidFill>
                  <a:srgbClr val="339933"/>
                </a:solidFill>
                <a:latin typeface="Times New Roman"/>
                <a:ea typeface="宋体"/>
                <a:cs typeface="+mn-cs"/>
              </a:rPr>
              <a:t>在此添加一次性构造代码</a:t>
            </a:r>
          </a:p>
          <a:p>
            <a:pPr marL="342900" lvl="0" indent="-342900" algn="l" fontAlgn="base">
              <a:spcBef>
                <a:spcPct val="0"/>
              </a:spcBef>
              <a:spcAft>
                <a:spcPct val="0"/>
              </a:spcAft>
              <a:buNone/>
            </a:pPr>
            <a:r>
              <a:rPr kumimoji="1" lang="en-US" altLang="zh-CN" kern="0" dirty="0">
                <a:solidFill>
                  <a:srgbClr val="000000"/>
                </a:solidFill>
                <a:latin typeface="Times New Roman"/>
                <a:ea typeface="宋体"/>
                <a:cs typeface="+mn-cs"/>
              </a:rPr>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133686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编程框架</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33" name="Group 56"/>
          <p:cNvGrpSpPr>
            <a:grpSpLocks/>
          </p:cNvGrpSpPr>
          <p:nvPr/>
        </p:nvGrpSpPr>
        <p:grpSpPr bwMode="auto">
          <a:xfrm>
            <a:off x="946150" y="1893310"/>
            <a:ext cx="7253288" cy="3960813"/>
            <a:chOff x="596" y="1298"/>
            <a:chExt cx="4569" cy="2495"/>
          </a:xfrm>
        </p:grpSpPr>
        <p:sp>
          <p:nvSpPr>
            <p:cNvPr id="34" name="Text Box 25"/>
            <p:cNvSpPr txBox="1">
              <a:spLocks noChangeArrowheads="1"/>
            </p:cNvSpPr>
            <p:nvPr/>
          </p:nvSpPr>
          <p:spPr bwMode="auto">
            <a:xfrm>
              <a:off x="596" y="1298"/>
              <a:ext cx="4568"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应用程序</a:t>
              </a:r>
            </a:p>
          </p:txBody>
        </p:sp>
        <p:grpSp>
          <p:nvGrpSpPr>
            <p:cNvPr id="35" name="Group 46"/>
            <p:cNvGrpSpPr>
              <a:grpSpLocks/>
            </p:cNvGrpSpPr>
            <p:nvPr/>
          </p:nvGrpSpPr>
          <p:grpSpPr bwMode="auto">
            <a:xfrm>
              <a:off x="703" y="1547"/>
              <a:ext cx="4355" cy="1961"/>
              <a:chOff x="884" y="1411"/>
              <a:chExt cx="4355" cy="1961"/>
            </a:xfrm>
          </p:grpSpPr>
          <p:sp>
            <p:nvSpPr>
              <p:cNvPr id="55" name="AutoShape 31"/>
              <p:cNvSpPr>
                <a:spLocks noChangeArrowheads="1"/>
              </p:cNvSpPr>
              <p:nvPr/>
            </p:nvSpPr>
            <p:spPr bwMode="auto">
              <a:xfrm>
                <a:off x="884" y="1411"/>
                <a:ext cx="136" cy="1961"/>
              </a:xfrm>
              <a:prstGeom prst="upArrow">
                <a:avLst>
                  <a:gd name="adj1" fmla="val 50000"/>
                  <a:gd name="adj2" fmla="val 360478"/>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56" name="AutoShape 32"/>
              <p:cNvSpPr>
                <a:spLocks noChangeArrowheads="1"/>
              </p:cNvSpPr>
              <p:nvPr/>
            </p:nvSpPr>
            <p:spPr bwMode="auto">
              <a:xfrm>
                <a:off x="5103" y="1411"/>
                <a:ext cx="136" cy="1961"/>
              </a:xfrm>
              <a:prstGeom prst="upArrow">
                <a:avLst>
                  <a:gd name="adj1" fmla="val 50000"/>
                  <a:gd name="adj2" fmla="val 360478"/>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grpSp>
          <p:nvGrpSpPr>
            <p:cNvPr id="36" name="Group 45"/>
            <p:cNvGrpSpPr>
              <a:grpSpLocks/>
            </p:cNvGrpSpPr>
            <p:nvPr/>
          </p:nvGrpSpPr>
          <p:grpSpPr bwMode="auto">
            <a:xfrm>
              <a:off x="596" y="3521"/>
              <a:ext cx="4569" cy="272"/>
              <a:chOff x="715" y="3385"/>
              <a:chExt cx="4569" cy="272"/>
            </a:xfrm>
          </p:grpSpPr>
          <p:sp>
            <p:nvSpPr>
              <p:cNvPr id="53" name="Text Box 22"/>
              <p:cNvSpPr txBox="1">
                <a:spLocks noChangeArrowheads="1"/>
              </p:cNvSpPr>
              <p:nvPr/>
            </p:nvSpPr>
            <p:spPr bwMode="auto">
              <a:xfrm>
                <a:off x="3345" y="3385"/>
                <a:ext cx="1939" cy="2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Windows API</a:t>
                </a: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54" name="Text Box 23"/>
              <p:cNvSpPr txBox="1">
                <a:spLocks noChangeArrowheads="1"/>
              </p:cNvSpPr>
              <p:nvPr/>
            </p:nvSpPr>
            <p:spPr bwMode="auto">
              <a:xfrm>
                <a:off x="715" y="3385"/>
                <a:ext cx="2528" cy="2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a:t>
                </a: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微软语言扩展</a:t>
                </a:r>
              </a:p>
            </p:txBody>
          </p:sp>
        </p:grpSp>
        <p:sp>
          <p:nvSpPr>
            <p:cNvPr id="37" name="Text Box 24"/>
            <p:cNvSpPr txBox="1">
              <a:spLocks noChangeArrowheads="1"/>
            </p:cNvSpPr>
            <p:nvPr/>
          </p:nvSpPr>
          <p:spPr bwMode="auto">
            <a:xfrm>
              <a:off x="1010" y="3049"/>
              <a:ext cx="1700" cy="27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VC</a:t>
              </a: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其他类库</a:t>
              </a:r>
            </a:p>
          </p:txBody>
        </p:sp>
        <p:sp>
          <p:nvSpPr>
            <p:cNvPr id="38" name="AutoShape 28"/>
            <p:cNvSpPr>
              <a:spLocks noChangeArrowheads="1"/>
            </p:cNvSpPr>
            <p:nvPr/>
          </p:nvSpPr>
          <p:spPr bwMode="auto">
            <a:xfrm>
              <a:off x="1792" y="3330"/>
              <a:ext cx="136" cy="182"/>
            </a:xfrm>
            <a:prstGeom prst="upArrow">
              <a:avLst>
                <a:gd name="adj1" fmla="val 50000"/>
                <a:gd name="adj2" fmla="val 33456"/>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9" name="AutoShape 29"/>
            <p:cNvSpPr>
              <a:spLocks noChangeArrowheads="1"/>
            </p:cNvSpPr>
            <p:nvPr/>
          </p:nvSpPr>
          <p:spPr bwMode="auto">
            <a:xfrm>
              <a:off x="2761" y="2885"/>
              <a:ext cx="136" cy="635"/>
            </a:xfrm>
            <a:prstGeom prst="upArrow">
              <a:avLst>
                <a:gd name="adj1" fmla="val 50000"/>
                <a:gd name="adj2" fmla="val 116728"/>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0" name="AutoShape 30"/>
            <p:cNvSpPr>
              <a:spLocks noChangeArrowheads="1"/>
            </p:cNvSpPr>
            <p:nvPr/>
          </p:nvSpPr>
          <p:spPr bwMode="auto">
            <a:xfrm>
              <a:off x="3396" y="2885"/>
              <a:ext cx="136" cy="635"/>
            </a:xfrm>
            <a:prstGeom prst="upArrow">
              <a:avLst>
                <a:gd name="adj1" fmla="val 50000"/>
                <a:gd name="adj2" fmla="val 116728"/>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1" name="AutoShape 34"/>
            <p:cNvSpPr>
              <a:spLocks noChangeArrowheads="1"/>
            </p:cNvSpPr>
            <p:nvPr/>
          </p:nvSpPr>
          <p:spPr bwMode="auto">
            <a:xfrm>
              <a:off x="1128" y="1537"/>
              <a:ext cx="136" cy="1508"/>
            </a:xfrm>
            <a:prstGeom prst="upArrow">
              <a:avLst>
                <a:gd name="adj1" fmla="val 50000"/>
                <a:gd name="adj2" fmla="val 277206"/>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2" name="Rectangle 44"/>
            <p:cNvSpPr>
              <a:spLocks noChangeArrowheads="1"/>
            </p:cNvSpPr>
            <p:nvPr/>
          </p:nvSpPr>
          <p:spPr bwMode="auto">
            <a:xfrm>
              <a:off x="1310" y="1752"/>
              <a:ext cx="3538" cy="1134"/>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3" name="Text Box 5"/>
            <p:cNvSpPr txBox="1">
              <a:spLocks noChangeArrowheads="1"/>
            </p:cNvSpPr>
            <p:nvPr/>
          </p:nvSpPr>
          <p:spPr bwMode="auto">
            <a:xfrm>
              <a:off x="1338" y="2613"/>
              <a:ext cx="3464"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中间件</a:t>
              </a: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 MFC</a:t>
              </a: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编程框架</a:t>
              </a:r>
            </a:p>
          </p:txBody>
        </p:sp>
        <p:sp>
          <p:nvSpPr>
            <p:cNvPr id="44" name="AutoShape 33"/>
            <p:cNvSpPr>
              <a:spLocks noChangeArrowheads="1"/>
            </p:cNvSpPr>
            <p:nvPr/>
          </p:nvSpPr>
          <p:spPr bwMode="auto">
            <a:xfrm>
              <a:off x="2716" y="1525"/>
              <a:ext cx="136" cy="1088"/>
            </a:xfrm>
            <a:prstGeom prst="upArrow">
              <a:avLst>
                <a:gd name="adj1" fmla="val 50000"/>
                <a:gd name="adj2" fmla="val 200000"/>
              </a:avLst>
            </a:prstGeom>
            <a:solidFill>
              <a:srgbClr val="00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5" name="Text Box 8"/>
            <p:cNvSpPr txBox="1">
              <a:spLocks noChangeArrowheads="1"/>
            </p:cNvSpPr>
            <p:nvPr/>
          </p:nvSpPr>
          <p:spPr bwMode="auto">
            <a:xfrm>
              <a:off x="2880" y="1813"/>
              <a:ext cx="1922" cy="22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自动生成应用程序框架</a:t>
              </a:r>
            </a:p>
          </p:txBody>
        </p:sp>
        <p:sp>
          <p:nvSpPr>
            <p:cNvPr id="46" name="Text Box 8"/>
            <p:cNvSpPr txBox="1">
              <a:spLocks noChangeArrowheads="1"/>
            </p:cNvSpPr>
            <p:nvPr/>
          </p:nvSpPr>
          <p:spPr bwMode="auto">
            <a:xfrm>
              <a:off x="2859" y="2217"/>
              <a:ext cx="771" cy="22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代码简化</a:t>
              </a:r>
            </a:p>
          </p:txBody>
        </p:sp>
        <p:sp>
          <p:nvSpPr>
            <p:cNvPr id="47" name="Text Box 8"/>
            <p:cNvSpPr txBox="1">
              <a:spLocks noChangeArrowheads="1"/>
            </p:cNvSpPr>
            <p:nvPr/>
          </p:nvSpPr>
          <p:spPr bwMode="auto">
            <a:xfrm>
              <a:off x="1414" y="1813"/>
              <a:ext cx="1270" cy="453"/>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所见即所得的界面设计</a:t>
              </a:r>
            </a:p>
          </p:txBody>
        </p:sp>
        <p:grpSp>
          <p:nvGrpSpPr>
            <p:cNvPr id="48" name="Group 43"/>
            <p:cNvGrpSpPr>
              <a:grpSpLocks/>
            </p:cNvGrpSpPr>
            <p:nvPr/>
          </p:nvGrpSpPr>
          <p:grpSpPr bwMode="auto">
            <a:xfrm>
              <a:off x="3693" y="2082"/>
              <a:ext cx="1088" cy="497"/>
              <a:chOff x="3812" y="1981"/>
              <a:chExt cx="1088" cy="497"/>
            </a:xfrm>
          </p:grpSpPr>
          <p:sp>
            <p:nvSpPr>
              <p:cNvPr id="51" name="Text Box 8"/>
              <p:cNvSpPr txBox="1">
                <a:spLocks noChangeArrowheads="1"/>
              </p:cNvSpPr>
              <p:nvPr/>
            </p:nvSpPr>
            <p:spPr bwMode="auto">
              <a:xfrm>
                <a:off x="3812" y="2251"/>
                <a:ext cx="1088" cy="22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功能自动完成</a:t>
                </a:r>
              </a:p>
            </p:txBody>
          </p:sp>
          <p:sp>
            <p:nvSpPr>
              <p:cNvPr id="52" name="Text Box 8"/>
              <p:cNvSpPr txBox="1">
                <a:spLocks noChangeArrowheads="1"/>
              </p:cNvSpPr>
              <p:nvPr/>
            </p:nvSpPr>
            <p:spPr bwMode="auto">
              <a:xfrm>
                <a:off x="3812" y="1981"/>
                <a:ext cx="1088" cy="22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模块分解</a:t>
                </a:r>
              </a:p>
            </p:txBody>
          </p:sp>
        </p:grpSp>
        <p:sp>
          <p:nvSpPr>
            <p:cNvPr id="49" name="Text Box 8"/>
            <p:cNvSpPr txBox="1">
              <a:spLocks noChangeArrowheads="1"/>
            </p:cNvSpPr>
            <p:nvPr/>
          </p:nvSpPr>
          <p:spPr bwMode="auto">
            <a:xfrm>
              <a:off x="1414" y="2352"/>
              <a:ext cx="1270" cy="227"/>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sym typeface="Wingdings" panose="05000000000000000000" pitchFamily="2" charset="2"/>
                </a:rPr>
                <a:t>对象封装</a:t>
              </a:r>
            </a:p>
          </p:txBody>
        </p:sp>
        <p:sp>
          <p:nvSpPr>
            <p:cNvPr id="50" name="AutoShape 49"/>
            <p:cNvSpPr>
              <a:spLocks noChangeArrowheads="1"/>
            </p:cNvSpPr>
            <p:nvPr/>
          </p:nvSpPr>
          <p:spPr bwMode="auto">
            <a:xfrm>
              <a:off x="1792" y="2854"/>
              <a:ext cx="136" cy="182"/>
            </a:xfrm>
            <a:prstGeom prst="upArrow">
              <a:avLst>
                <a:gd name="adj1" fmla="val 50000"/>
                <a:gd name="adj2" fmla="val 33456"/>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40193093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8329"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4835777"/>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4386194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菜单界面内容及其</a:t>
            </a:r>
            <a:r>
              <a:rPr lang="en-US" altLang="zh-CN" dirty="0"/>
              <a:t>ID</a:t>
            </a:r>
            <a:endParaRPr lang="zh-CN" altLang="en-US" dirty="0"/>
          </a:p>
        </p:txBody>
      </p:sp>
      <p:sp>
        <p:nvSpPr>
          <p:cNvPr id="3" name="内容占位符 2"/>
          <p:cNvSpPr>
            <a:spLocks noGrp="1"/>
          </p:cNvSpPr>
          <p:nvPr>
            <p:ph idx="1"/>
          </p:nvPr>
        </p:nvSpPr>
        <p:spPr/>
        <p:txBody>
          <a:bodyPr>
            <a:normAutofit/>
          </a:bodyPr>
          <a:lstStyle/>
          <a:p>
            <a:pPr>
              <a:lnSpc>
                <a:spcPct val="80000"/>
              </a:lnSpc>
            </a:pPr>
            <a:r>
              <a:rPr lang="zh-CN" altLang="en-US" dirty="0" smtClean="0"/>
              <a:t>编辑</a:t>
            </a:r>
            <a:r>
              <a:rPr lang="en-US" altLang="zh-CN" dirty="0" smtClean="0"/>
              <a:t>(&amp;E)</a:t>
            </a:r>
            <a:endParaRPr lang="en-US" altLang="zh-CN" dirty="0"/>
          </a:p>
          <a:p>
            <a:pPr lvl="1">
              <a:lnSpc>
                <a:spcPct val="80000"/>
              </a:lnSpc>
            </a:pPr>
            <a:r>
              <a:rPr lang="zh-CN" altLang="en-US" sz="2400" dirty="0"/>
              <a:t>自动生成随机点</a:t>
            </a:r>
            <a:r>
              <a:rPr lang="en-US" altLang="zh-CN" sz="2400" dirty="0"/>
              <a:t>(&amp;R) (</a:t>
            </a:r>
            <a:r>
              <a:rPr lang="en-US" altLang="zh-CN" sz="2400" dirty="0" err="1"/>
              <a:t>ID_Compute_Random</a:t>
            </a:r>
            <a:r>
              <a:rPr lang="en-US" altLang="zh-CN" sz="2400" dirty="0"/>
              <a:t>)</a:t>
            </a:r>
          </a:p>
          <a:p>
            <a:pPr lvl="1">
              <a:lnSpc>
                <a:spcPct val="80000"/>
              </a:lnSpc>
            </a:pPr>
            <a:r>
              <a:rPr lang="zh-CN" altLang="en-US" sz="2400" dirty="0"/>
              <a:t>输入点</a:t>
            </a:r>
            <a:r>
              <a:rPr lang="en-US" altLang="zh-CN" sz="2400" dirty="0"/>
              <a:t>(&amp;T) (</a:t>
            </a:r>
            <a:r>
              <a:rPr lang="en-US" altLang="zh-CN" sz="2400" dirty="0" err="1"/>
              <a:t>ID_Compute_InputPoint</a:t>
            </a:r>
            <a:r>
              <a:rPr lang="en-US" altLang="zh-CN" sz="2400" dirty="0"/>
              <a:t>)</a:t>
            </a:r>
          </a:p>
          <a:p>
            <a:pPr lvl="1">
              <a:lnSpc>
                <a:spcPct val="80000"/>
              </a:lnSpc>
            </a:pPr>
            <a:r>
              <a:rPr lang="zh-CN" altLang="en-US" sz="2400" dirty="0"/>
              <a:t>移动点</a:t>
            </a:r>
            <a:r>
              <a:rPr lang="en-US" altLang="zh-CN" sz="2400" dirty="0"/>
              <a:t>(&amp;M) (</a:t>
            </a:r>
            <a:r>
              <a:rPr lang="en-US" altLang="zh-CN" sz="2400" dirty="0" err="1"/>
              <a:t>ID_Compute_MovePoint</a:t>
            </a:r>
            <a:r>
              <a:rPr lang="en-US" altLang="zh-CN" sz="2400" dirty="0"/>
              <a:t>)</a:t>
            </a:r>
          </a:p>
          <a:p>
            <a:pPr lvl="1">
              <a:lnSpc>
                <a:spcPct val="80000"/>
              </a:lnSpc>
            </a:pPr>
            <a:r>
              <a:rPr lang="zh-CN" altLang="en-US" sz="2400" dirty="0"/>
              <a:t>计算包围圆</a:t>
            </a:r>
            <a:r>
              <a:rPr lang="en-US" altLang="zh-CN" sz="2400" dirty="0"/>
              <a:t>(&amp;B) (</a:t>
            </a:r>
            <a:r>
              <a:rPr lang="en-US" altLang="zh-CN" sz="2400" dirty="0" err="1"/>
              <a:t>ID_Compute_BoudingCircle</a:t>
            </a:r>
            <a:r>
              <a:rPr lang="en-US" altLang="zh-CN" sz="2400" dirty="0"/>
              <a:t>)</a:t>
            </a:r>
          </a:p>
          <a:p>
            <a:pPr lvl="1">
              <a:lnSpc>
                <a:spcPct val="80000"/>
              </a:lnSpc>
            </a:pPr>
            <a:r>
              <a:rPr lang="zh-CN" altLang="en-US" sz="2400" dirty="0"/>
              <a:t>设置</a:t>
            </a:r>
            <a:r>
              <a:rPr lang="en-US" altLang="zh-CN" sz="2400" dirty="0"/>
              <a:t>(&amp;A) (</a:t>
            </a:r>
            <a:r>
              <a:rPr lang="en-US" altLang="zh-CN" sz="2400" dirty="0" err="1"/>
              <a:t>ID_Compute_Option</a:t>
            </a:r>
            <a:r>
              <a:rPr lang="en-US" altLang="zh-CN" sz="2400" dirty="0"/>
              <a:t>)</a:t>
            </a:r>
          </a:p>
          <a:p>
            <a:pPr>
              <a:lnSpc>
                <a:spcPct val="80000"/>
              </a:lnSpc>
            </a:pPr>
            <a:r>
              <a:rPr lang="zh-CN" altLang="en-US" dirty="0"/>
              <a:t>显示</a:t>
            </a:r>
            <a:r>
              <a:rPr lang="en-US" altLang="zh-CN" dirty="0"/>
              <a:t>(&amp;V)</a:t>
            </a:r>
          </a:p>
          <a:p>
            <a:pPr lvl="1">
              <a:lnSpc>
                <a:spcPct val="80000"/>
              </a:lnSpc>
            </a:pPr>
            <a:r>
              <a:rPr lang="zh-CN" altLang="en-US" sz="2400" dirty="0"/>
              <a:t>平移</a:t>
            </a:r>
            <a:r>
              <a:rPr lang="en-US" altLang="zh-CN" sz="2400" dirty="0"/>
              <a:t>(&amp;E) (</a:t>
            </a:r>
            <a:r>
              <a:rPr lang="en-US" altLang="zh-CN" sz="2400" dirty="0" err="1"/>
              <a:t>ID_Display_Translation</a:t>
            </a:r>
            <a:r>
              <a:rPr lang="en-US" altLang="zh-CN" sz="2400" dirty="0"/>
              <a:t>)</a:t>
            </a:r>
          </a:p>
          <a:p>
            <a:pPr lvl="1">
              <a:lnSpc>
                <a:spcPct val="80000"/>
              </a:lnSpc>
            </a:pPr>
            <a:r>
              <a:rPr lang="zh-CN" altLang="en-US" sz="2400" dirty="0"/>
              <a:t>显示点</a:t>
            </a:r>
            <a:r>
              <a:rPr lang="en-US" altLang="zh-CN" sz="2400" dirty="0"/>
              <a:t>(&amp;G) (</a:t>
            </a:r>
            <a:r>
              <a:rPr lang="en-US" altLang="zh-CN" sz="2400" dirty="0" err="1"/>
              <a:t>ID_Display_Point</a:t>
            </a:r>
            <a:r>
              <a:rPr lang="en-US" altLang="zh-CN" sz="2400" dirty="0"/>
              <a:t>)</a:t>
            </a:r>
          </a:p>
          <a:p>
            <a:pPr lvl="1">
              <a:lnSpc>
                <a:spcPct val="80000"/>
              </a:lnSpc>
            </a:pPr>
            <a:r>
              <a:rPr lang="zh-CN" altLang="en-US" sz="2400" dirty="0"/>
              <a:t>显示圆</a:t>
            </a:r>
            <a:r>
              <a:rPr lang="en-US" altLang="zh-CN" sz="2400" dirty="0"/>
              <a:t>(&amp;C) (</a:t>
            </a:r>
            <a:r>
              <a:rPr lang="en-US" altLang="zh-CN" sz="2400" dirty="0" err="1"/>
              <a:t>ID_Display_Circle</a:t>
            </a:r>
            <a:r>
              <a:rPr lang="en-US" altLang="zh-CN" sz="2400" dirty="0"/>
              <a:t>)</a:t>
            </a:r>
          </a:p>
          <a:p>
            <a:pPr lvl="1">
              <a:lnSpc>
                <a:spcPct val="80000"/>
              </a:lnSpc>
            </a:pPr>
            <a:r>
              <a:rPr lang="zh-CN" altLang="en-US" sz="2400" dirty="0"/>
              <a:t>显示点索引号</a:t>
            </a:r>
            <a:r>
              <a:rPr lang="en-US" altLang="zh-CN" sz="2400" dirty="0"/>
              <a:t>(&amp;D) (</a:t>
            </a:r>
            <a:r>
              <a:rPr lang="en-US" altLang="zh-CN" sz="2400" dirty="0" err="1"/>
              <a:t>ID_Display_Index</a:t>
            </a:r>
            <a:r>
              <a:rPr lang="en-US" altLang="zh-CN" sz="2400" dirty="0"/>
              <a:t>)</a:t>
            </a:r>
          </a:p>
          <a:p>
            <a:pPr lvl="1">
              <a:lnSpc>
                <a:spcPct val="80000"/>
              </a:lnSpc>
            </a:pPr>
            <a:r>
              <a:rPr lang="zh-CN" altLang="en-US" sz="2400" dirty="0"/>
              <a:t>自适应显示</a:t>
            </a:r>
            <a:r>
              <a:rPr lang="en-US" altLang="zh-CN" sz="2400" dirty="0"/>
              <a:t>(&amp;F) (</a:t>
            </a:r>
            <a:r>
              <a:rPr lang="en-US" altLang="zh-CN" sz="2400" dirty="0" err="1"/>
              <a:t>ID_Display_Fit</a:t>
            </a:r>
            <a:r>
              <a:rPr lang="en-US" altLang="zh-CN" sz="2400"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656185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823912"/>
          </a:xfrm>
        </p:spPr>
        <p:txBody>
          <a:bodyPr/>
          <a:lstStyle/>
          <a:p>
            <a:r>
              <a:rPr lang="zh-CN" altLang="en-US" dirty="0"/>
              <a:t>准备修改菜单</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122</a:t>
            </a:fld>
            <a:endParaRPr lang="zh-CN" altLang="en-US"/>
          </a:p>
        </p:txBody>
      </p:sp>
      <p:sp>
        <p:nvSpPr>
          <p:cNvPr id="6" name="Line 4"/>
          <p:cNvSpPr>
            <a:spLocks noChangeShapeType="1"/>
          </p:cNvSpPr>
          <p:nvPr/>
        </p:nvSpPr>
        <p:spPr bwMode="auto">
          <a:xfrm flipV="1">
            <a:off x="0" y="815792"/>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5修改菜单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052513"/>
            <a:ext cx="7499350"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p:cNvSpPr>
          <p:nvPr/>
        </p:nvSpPr>
        <p:spPr bwMode="auto">
          <a:xfrm>
            <a:off x="4125913" y="922338"/>
            <a:ext cx="4857750" cy="539750"/>
          </a:xfrm>
          <a:prstGeom prst="borderCallout3">
            <a:avLst>
              <a:gd name="adj1" fmla="val 21176"/>
              <a:gd name="adj2" fmla="val -1569"/>
              <a:gd name="adj3" fmla="val 21176"/>
              <a:gd name="adj4" fmla="val -79968"/>
              <a:gd name="adj5" fmla="val 765000"/>
              <a:gd name="adj6" fmla="val -79968"/>
              <a:gd name="adj7" fmla="val 884116"/>
              <a:gd name="adj8" fmla="val -33560"/>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选中“资源视图”</a:t>
            </a:r>
          </a:p>
        </p:txBody>
      </p:sp>
      <p:sp>
        <p:nvSpPr>
          <p:cNvPr id="10" name="AutoShape 6"/>
          <p:cNvSpPr>
            <a:spLocks/>
          </p:cNvSpPr>
          <p:nvPr/>
        </p:nvSpPr>
        <p:spPr bwMode="auto">
          <a:xfrm>
            <a:off x="4067175" y="4437063"/>
            <a:ext cx="4897438" cy="539750"/>
          </a:xfrm>
          <a:prstGeom prst="borderCallout2">
            <a:avLst>
              <a:gd name="adj1" fmla="val 21176"/>
              <a:gd name="adj2" fmla="val -1556"/>
              <a:gd name="adj3" fmla="val 21176"/>
              <a:gd name="adj4" fmla="val -9042"/>
              <a:gd name="adj5" fmla="val -154412"/>
              <a:gd name="adj6" fmla="val -15301"/>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双击此菜单条目</a:t>
            </a:r>
          </a:p>
        </p:txBody>
      </p:sp>
      <p:sp>
        <p:nvSpPr>
          <p:cNvPr id="11" name="Text Box 8"/>
          <p:cNvSpPr txBox="1">
            <a:spLocks noChangeArrowheads="1"/>
          </p:cNvSpPr>
          <p:nvPr/>
        </p:nvSpPr>
        <p:spPr bwMode="auto">
          <a:xfrm>
            <a:off x="5219700" y="5084763"/>
            <a:ext cx="3600450" cy="1152525"/>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“资源视图”</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可以打开“资源视图”</a:t>
            </a:r>
          </a:p>
        </p:txBody>
      </p:sp>
      <p:sp>
        <p:nvSpPr>
          <p:cNvPr id="12" name="AutoShape 10"/>
          <p:cNvSpPr>
            <a:spLocks/>
          </p:cNvSpPr>
          <p:nvPr/>
        </p:nvSpPr>
        <p:spPr bwMode="auto">
          <a:xfrm>
            <a:off x="2520176" y="1557338"/>
            <a:ext cx="6444437" cy="468312"/>
          </a:xfrm>
          <a:prstGeom prst="borderCallout2">
            <a:avLst>
              <a:gd name="adj1" fmla="val 24407"/>
              <a:gd name="adj2" fmla="val -1273"/>
              <a:gd name="adj3" fmla="val 29169"/>
              <a:gd name="adj4" fmla="val -15424"/>
              <a:gd name="adj5" fmla="val 197984"/>
              <a:gd name="adj6" fmla="val -2303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dirty="0">
                <a:ea typeface="楷体_GB2312" pitchFamily="49" charset="-122"/>
              </a:rPr>
              <a:t>步骤</a:t>
            </a:r>
            <a:r>
              <a:rPr lang="en-US" altLang="zh-CN" sz="2400" i="0" dirty="0">
                <a:ea typeface="楷体_GB2312" pitchFamily="49" charset="-122"/>
              </a:rPr>
              <a:t>2: </a:t>
            </a:r>
            <a:r>
              <a:rPr lang="zh-CN" altLang="en-US" sz="2400" i="0" dirty="0">
                <a:ea typeface="楷体_GB2312" pitchFamily="49" charset="-122"/>
              </a:rPr>
              <a:t>依次单击“</a:t>
            </a:r>
            <a:r>
              <a:rPr lang="en-US" altLang="zh-CN" sz="2400" i="0" dirty="0">
                <a:ea typeface="楷体_GB2312" pitchFamily="49" charset="-122"/>
              </a:rPr>
              <a:t>+”</a:t>
            </a:r>
            <a:r>
              <a:rPr lang="zh-CN" altLang="en-US" sz="2400" i="0" dirty="0">
                <a:ea typeface="楷体_GB2312" pitchFamily="49" charset="-122"/>
              </a:rPr>
              <a:t>符号，展开各个相关项</a:t>
            </a:r>
          </a:p>
        </p:txBody>
      </p:sp>
      <p:sp>
        <p:nvSpPr>
          <p:cNvPr id="13" name="Line 11"/>
          <p:cNvSpPr>
            <a:spLocks noChangeShapeType="1"/>
          </p:cNvSpPr>
          <p:nvPr/>
        </p:nvSpPr>
        <p:spPr bwMode="auto">
          <a:xfrm flipH="1" flipV="1">
            <a:off x="827088" y="2708275"/>
            <a:ext cx="288925"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2"/>
          <p:cNvSpPr>
            <a:spLocks noChangeShapeType="1"/>
          </p:cNvSpPr>
          <p:nvPr/>
        </p:nvSpPr>
        <p:spPr bwMode="auto">
          <a:xfrm flipH="1" flipV="1">
            <a:off x="827088" y="3284538"/>
            <a:ext cx="431800"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5" name="Text Box 13"/>
          <p:cNvSpPr txBox="1">
            <a:spLocks noChangeArrowheads="1"/>
          </p:cNvSpPr>
          <p:nvPr/>
        </p:nvSpPr>
        <p:spPr bwMode="auto">
          <a:xfrm>
            <a:off x="395288" y="2593975"/>
            <a:ext cx="360362" cy="935038"/>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展</a:t>
            </a:r>
          </a:p>
          <a:p>
            <a:pPr eaLnBrk="1" hangingPunct="1">
              <a:spcBef>
                <a:spcPct val="0"/>
              </a:spcBef>
              <a:buFontTx/>
              <a:buNone/>
            </a:pPr>
            <a:r>
              <a:rPr lang="zh-CN" altLang="en-US" sz="2400" i="0">
                <a:ea typeface="楷体_GB2312" pitchFamily="49" charset="-122"/>
              </a:rPr>
              <a:t>开</a:t>
            </a:r>
            <a:endParaRPr lang="zh-CN" altLang="en-US" sz="2400" i="0">
              <a:ea typeface="楷体_GB2312" pitchFamily="49" charset="-122"/>
              <a:sym typeface="Wingdings" panose="05000000000000000000" pitchFamily="2" charset="2"/>
            </a:endParaRPr>
          </a:p>
        </p:txBody>
      </p:sp>
    </p:spTree>
    <p:extLst>
      <p:ext uri="{BB962C8B-B14F-4D97-AF65-F5344CB8AC3E}">
        <p14:creationId xmlns:p14="http://schemas.microsoft.com/office/powerpoint/2010/main" val="256877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右键菜单</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123</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11" name="Picture 4" descr="第08章_MFC包围圆_05右键菜单"/>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057275"/>
            <a:ext cx="7985125"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5"/>
          <p:cNvSpPr>
            <a:spLocks/>
          </p:cNvSpPr>
          <p:nvPr/>
        </p:nvSpPr>
        <p:spPr bwMode="auto">
          <a:xfrm>
            <a:off x="323850" y="4076700"/>
            <a:ext cx="5184775" cy="539750"/>
          </a:xfrm>
          <a:prstGeom prst="borderCallout2">
            <a:avLst>
              <a:gd name="adj1" fmla="val 21176"/>
              <a:gd name="adj2" fmla="val 101468"/>
              <a:gd name="adj3" fmla="val 21176"/>
              <a:gd name="adj4" fmla="val 104898"/>
              <a:gd name="adj5" fmla="val -160000"/>
              <a:gd name="adj6" fmla="val 107778"/>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在此处单击鼠标右键，弹出右键菜单</a:t>
            </a:r>
          </a:p>
        </p:txBody>
      </p:sp>
      <p:sp>
        <p:nvSpPr>
          <p:cNvPr id="13" name="AutoShape 6"/>
          <p:cNvSpPr>
            <a:spLocks/>
          </p:cNvSpPr>
          <p:nvPr/>
        </p:nvSpPr>
        <p:spPr bwMode="auto">
          <a:xfrm>
            <a:off x="107950" y="4760913"/>
            <a:ext cx="5400675" cy="539750"/>
          </a:xfrm>
          <a:prstGeom prst="borderCallout2">
            <a:avLst>
              <a:gd name="adj1" fmla="val 21176"/>
              <a:gd name="adj2" fmla="val 101468"/>
              <a:gd name="adj3" fmla="val 21176"/>
              <a:gd name="adj4" fmla="val 106704"/>
              <a:gd name="adj5" fmla="val -9704"/>
              <a:gd name="adj6" fmla="val 113750"/>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可以通过这里“新插入”菜单或菜单项</a:t>
            </a:r>
          </a:p>
        </p:txBody>
      </p:sp>
      <p:sp>
        <p:nvSpPr>
          <p:cNvPr id="14" name="AutoShape 7"/>
          <p:cNvSpPr>
            <a:spLocks/>
          </p:cNvSpPr>
          <p:nvPr/>
        </p:nvSpPr>
        <p:spPr bwMode="auto">
          <a:xfrm>
            <a:off x="323850" y="5445125"/>
            <a:ext cx="5184775" cy="539750"/>
          </a:xfrm>
          <a:prstGeom prst="borderCallout2">
            <a:avLst>
              <a:gd name="adj1" fmla="val 21176"/>
              <a:gd name="adj2" fmla="val 101468"/>
              <a:gd name="adj3" fmla="val 21176"/>
              <a:gd name="adj4" fmla="val 105727"/>
              <a:gd name="adj5" fmla="val -97060"/>
              <a:gd name="adj6" fmla="val 11347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可以通过这里“插入分隔符”</a:t>
            </a:r>
          </a:p>
        </p:txBody>
      </p:sp>
    </p:spTree>
    <p:extLst>
      <p:ext uri="{BB962C8B-B14F-4D97-AF65-F5344CB8AC3E}">
        <p14:creationId xmlns:p14="http://schemas.microsoft.com/office/powerpoint/2010/main" val="9732609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en-US" altLang="zh-CN" dirty="0"/>
              <a:t>“</a:t>
            </a:r>
            <a:r>
              <a:rPr lang="zh-CN" altLang="en-US" dirty="0"/>
              <a:t>编辑”菜单</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124</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052513"/>
            <a:ext cx="836295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p:cNvSpPr>
          <p:nvPr/>
        </p:nvSpPr>
        <p:spPr bwMode="auto">
          <a:xfrm>
            <a:off x="6948488" y="1052513"/>
            <a:ext cx="2016125" cy="539750"/>
          </a:xfrm>
          <a:prstGeom prst="borderCallout2">
            <a:avLst>
              <a:gd name="adj1" fmla="val 21176"/>
              <a:gd name="adj2" fmla="val -4231"/>
              <a:gd name="adj3" fmla="val 21176"/>
              <a:gd name="adj4" fmla="val -21162"/>
              <a:gd name="adj5" fmla="val 165000"/>
              <a:gd name="adj6" fmla="val -30236"/>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0">
                <a:ea typeface="楷体_GB2312" pitchFamily="49" charset="-122"/>
              </a:rPr>
              <a:t>“</a:t>
            </a:r>
            <a:r>
              <a:rPr lang="zh-CN" altLang="en-US" sz="2400" i="0">
                <a:ea typeface="楷体_GB2312" pitchFamily="49" charset="-122"/>
              </a:rPr>
              <a:t>属性”窗口</a:t>
            </a:r>
          </a:p>
        </p:txBody>
      </p:sp>
      <p:sp>
        <p:nvSpPr>
          <p:cNvPr id="10" name="AutoShape 6"/>
          <p:cNvSpPr>
            <a:spLocks/>
          </p:cNvSpPr>
          <p:nvPr/>
        </p:nvSpPr>
        <p:spPr bwMode="auto">
          <a:xfrm>
            <a:off x="1547813" y="4292600"/>
            <a:ext cx="4105275" cy="539750"/>
          </a:xfrm>
          <a:prstGeom prst="borderCallout2">
            <a:avLst>
              <a:gd name="adj1" fmla="val 21176"/>
              <a:gd name="adj2" fmla="val 101856"/>
              <a:gd name="adj3" fmla="val 21176"/>
              <a:gd name="adj4" fmla="val 108005"/>
              <a:gd name="adj5" fmla="val -149704"/>
              <a:gd name="adj6" fmla="val 116278"/>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可以在这里输入菜单项标题</a:t>
            </a:r>
          </a:p>
        </p:txBody>
      </p:sp>
      <p:sp>
        <p:nvSpPr>
          <p:cNvPr id="11" name="AutoShape 7"/>
          <p:cNvSpPr>
            <a:spLocks/>
          </p:cNvSpPr>
          <p:nvPr/>
        </p:nvSpPr>
        <p:spPr bwMode="auto">
          <a:xfrm>
            <a:off x="1547813" y="5013325"/>
            <a:ext cx="4105275" cy="539750"/>
          </a:xfrm>
          <a:prstGeom prst="borderCallout2">
            <a:avLst>
              <a:gd name="adj1" fmla="val 21176"/>
              <a:gd name="adj2" fmla="val 101856"/>
              <a:gd name="adj3" fmla="val 21176"/>
              <a:gd name="adj4" fmla="val 107579"/>
              <a:gd name="adj5" fmla="val -26176"/>
              <a:gd name="adj6" fmla="val 115273"/>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可以在这里输入菜单项</a:t>
            </a:r>
            <a:r>
              <a:rPr lang="en-US" altLang="zh-CN" sz="2400" i="0">
                <a:ea typeface="楷体_GB2312" pitchFamily="49" charset="-122"/>
              </a:rPr>
              <a:t>ID</a:t>
            </a:r>
          </a:p>
        </p:txBody>
      </p:sp>
    </p:spTree>
    <p:extLst>
      <p:ext uri="{BB962C8B-B14F-4D97-AF65-F5344CB8AC3E}">
        <p14:creationId xmlns:p14="http://schemas.microsoft.com/office/powerpoint/2010/main" val="26901648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en-US" altLang="zh-CN" dirty="0"/>
              <a:t>“</a:t>
            </a:r>
            <a:r>
              <a:rPr lang="zh-CN" altLang="en-US" dirty="0"/>
              <a:t>视图”菜单</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125</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52513"/>
            <a:ext cx="836295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546672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9340"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5237217"/>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8927794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normAutofit fontScale="85000" lnSpcReduction="20000"/>
          </a:bodyPr>
          <a:lstStyle/>
          <a:p>
            <a:pPr marL="803275" indent="-803275">
              <a:spcBef>
                <a:spcPct val="10000"/>
              </a:spcBef>
              <a:buFontTx/>
              <a:buNone/>
            </a:pPr>
            <a:r>
              <a:rPr lang="en-US" altLang="zh-CN" dirty="0" smtClean="0"/>
              <a:t>7.1 </a:t>
            </a:r>
            <a:r>
              <a:rPr lang="en-US" altLang="zh-CN" dirty="0" err="1"/>
              <a:t>判断正误</a:t>
            </a:r>
            <a:r>
              <a:rPr lang="en-US" altLang="zh-CN" dirty="0"/>
              <a:t>。</a:t>
            </a:r>
          </a:p>
          <a:p>
            <a:pPr marL="803275" indent="-803275">
              <a:spcBef>
                <a:spcPct val="10000"/>
              </a:spcBef>
              <a:buFontTx/>
              <a:buNone/>
            </a:pPr>
            <a:r>
              <a:rPr lang="en-US" altLang="zh-CN" dirty="0"/>
              <a:t>(1)	</a:t>
            </a:r>
            <a:r>
              <a:rPr lang="en-US" altLang="zh-CN" dirty="0" err="1"/>
              <a:t>MFC实在是多此一举，MFC</a:t>
            </a:r>
            <a:r>
              <a:rPr lang="en-US" altLang="zh-CN" dirty="0" err="1" smtClean="0"/>
              <a:t>从</a:t>
            </a:r>
            <a:r>
              <a:rPr lang="zh-CN" altLang="en-US" dirty="0" smtClean="0"/>
              <a:t>来</a:t>
            </a:r>
            <a:r>
              <a:rPr lang="en-US" altLang="zh-CN" dirty="0" err="1" smtClean="0"/>
              <a:t>就没有存在的价值</a:t>
            </a:r>
            <a:r>
              <a:rPr lang="en-US" altLang="zh-CN" dirty="0"/>
              <a:t>。</a:t>
            </a:r>
          </a:p>
          <a:p>
            <a:pPr marL="803275" indent="-803275">
              <a:spcBef>
                <a:spcPct val="10000"/>
              </a:spcBef>
              <a:buFontTx/>
              <a:buNone/>
            </a:pPr>
            <a:r>
              <a:rPr lang="en-US" altLang="zh-CN" dirty="0"/>
              <a:t>(2)	</a:t>
            </a:r>
            <a:r>
              <a:rPr lang="en-US" altLang="zh-CN" dirty="0" err="1"/>
              <a:t>MFC编程与直接基于Windows的API编程在程序上无法兼容</a:t>
            </a:r>
            <a:r>
              <a:rPr lang="en-US" altLang="zh-CN" dirty="0"/>
              <a:t>。</a:t>
            </a:r>
          </a:p>
          <a:p>
            <a:pPr marL="803275" indent="-803275">
              <a:spcBef>
                <a:spcPct val="10000"/>
              </a:spcBef>
              <a:buFontTx/>
              <a:buNone/>
            </a:pPr>
            <a:r>
              <a:rPr lang="en-US" altLang="zh-CN" dirty="0"/>
              <a:t>(3)	</a:t>
            </a:r>
            <a:r>
              <a:rPr lang="en-US" altLang="zh-CN" dirty="0" err="1"/>
              <a:t>在MFC中，每个文档对象可以拥有多个视图</a:t>
            </a:r>
            <a:r>
              <a:rPr lang="en-US" altLang="zh-CN" dirty="0"/>
              <a:t>。</a:t>
            </a:r>
          </a:p>
          <a:p>
            <a:pPr marL="803275" indent="-803275">
              <a:spcBef>
                <a:spcPct val="10000"/>
              </a:spcBef>
              <a:buFontTx/>
              <a:buNone/>
            </a:pPr>
            <a:r>
              <a:rPr lang="en-US" altLang="zh-CN" dirty="0" smtClean="0"/>
              <a:t>7.2 </a:t>
            </a:r>
            <a:r>
              <a:rPr lang="en-US" altLang="zh-CN" dirty="0" err="1"/>
              <a:t>MFC的中英文全称分别是什么</a:t>
            </a:r>
            <a:r>
              <a:rPr lang="en-US" altLang="zh-CN" dirty="0"/>
              <a:t>?</a:t>
            </a:r>
          </a:p>
          <a:p>
            <a:pPr marL="803275" indent="-803275">
              <a:spcBef>
                <a:spcPct val="10000"/>
              </a:spcBef>
              <a:buFontTx/>
              <a:buNone/>
            </a:pPr>
            <a:r>
              <a:rPr lang="en-US" altLang="zh-CN" dirty="0" smtClean="0"/>
              <a:t>7.3 </a:t>
            </a:r>
            <a:r>
              <a:rPr lang="en-US" altLang="zh-CN" dirty="0" err="1"/>
              <a:t>MFC是什么</a:t>
            </a:r>
            <a:r>
              <a:rPr lang="en-US" altLang="zh-CN" dirty="0"/>
              <a:t>? </a:t>
            </a:r>
            <a:r>
              <a:rPr lang="en-US" altLang="zh-CN" dirty="0" err="1"/>
              <a:t>MFC包含哪些功能</a:t>
            </a:r>
            <a:r>
              <a:rPr lang="en-US" altLang="zh-CN" dirty="0"/>
              <a:t>?</a:t>
            </a:r>
          </a:p>
          <a:p>
            <a:pPr marL="803275" indent="-803275">
              <a:spcBef>
                <a:spcPct val="10000"/>
              </a:spcBef>
              <a:buFontTx/>
              <a:buNone/>
            </a:pPr>
            <a:r>
              <a:rPr lang="en-US" altLang="zh-CN" dirty="0" smtClean="0"/>
              <a:t>7.4 </a:t>
            </a:r>
            <a:r>
              <a:rPr lang="en-US" altLang="zh-CN" dirty="0" err="1"/>
              <a:t>MFC有什么特点?采用MFC编程可以具备哪些优势</a:t>
            </a:r>
            <a:r>
              <a:rPr lang="en-US" altLang="zh-CN" dirty="0"/>
              <a:t>?</a:t>
            </a:r>
          </a:p>
          <a:p>
            <a:pPr marL="803275" indent="-803275">
              <a:spcBef>
                <a:spcPct val="10000"/>
              </a:spcBef>
              <a:buFontTx/>
              <a:buNone/>
            </a:pPr>
            <a:r>
              <a:rPr lang="en-US" altLang="zh-CN" dirty="0" smtClean="0"/>
              <a:t>7.5 </a:t>
            </a:r>
            <a:r>
              <a:rPr lang="en-US" altLang="zh-CN" dirty="0" err="1"/>
              <a:t>MFC预编译头文件的含义</a:t>
            </a:r>
            <a:r>
              <a:rPr lang="en-US" altLang="zh-CN" dirty="0"/>
              <a:t>/</a:t>
            </a:r>
            <a:r>
              <a:rPr lang="en-US" altLang="zh-CN" dirty="0" err="1"/>
              <a:t>功能是什么，对应的头文件名是什么</a:t>
            </a:r>
            <a:r>
              <a:rPr lang="en-US" altLang="zh-CN" dirty="0"/>
              <a:t>?</a:t>
            </a:r>
          </a:p>
          <a:p>
            <a:pPr marL="803275" indent="-803275">
              <a:spcBef>
                <a:spcPct val="10000"/>
              </a:spcBef>
              <a:buFontTx/>
              <a:buNone/>
            </a:pPr>
            <a:r>
              <a:rPr lang="en-US" altLang="zh-CN" dirty="0" smtClean="0"/>
              <a:t>7.6 </a:t>
            </a:r>
            <a:r>
              <a:rPr lang="en-US" altLang="zh-CN" dirty="0" err="1"/>
              <a:t>请写出MFC多文档基本程序的编写步骤</a:t>
            </a:r>
            <a:r>
              <a:rPr lang="en-US" altLang="zh-CN" dirty="0"/>
              <a:t>。</a:t>
            </a:r>
          </a:p>
          <a:p>
            <a:pPr marL="803275" indent="-803275">
              <a:spcBef>
                <a:spcPct val="10000"/>
              </a:spcBef>
              <a:buFontTx/>
              <a:buNone/>
            </a:pPr>
            <a:r>
              <a:rPr lang="en-US" altLang="zh-CN" dirty="0" smtClean="0"/>
              <a:t>7.7 </a:t>
            </a:r>
            <a:r>
              <a:rPr lang="en-US" altLang="zh-CN" dirty="0" err="1"/>
              <a:t>在MFC中，文档对象的主要作用通常是什么</a:t>
            </a:r>
            <a:r>
              <a:rPr lang="en-US" altLang="zh-CN" dirty="0"/>
              <a:t>?</a:t>
            </a:r>
          </a:p>
          <a:p>
            <a:pPr marL="803275" indent="-803275">
              <a:spcBef>
                <a:spcPct val="10000"/>
              </a:spcBef>
              <a:buFontTx/>
              <a:buNone/>
            </a:pPr>
            <a:r>
              <a:rPr lang="en-US" altLang="zh-CN" dirty="0" smtClean="0"/>
              <a:t>7.8 </a:t>
            </a:r>
            <a:r>
              <a:rPr lang="en-US" altLang="zh-CN" dirty="0" err="1"/>
              <a:t>在MFC中，视图对象的主要作用通常是什么</a:t>
            </a:r>
            <a:r>
              <a:rPr lang="en-US" altLang="zh-CN" dirty="0"/>
              <a:t>?</a:t>
            </a:r>
          </a:p>
          <a:p>
            <a:pPr marL="803275" indent="-803275">
              <a:spcBef>
                <a:spcPct val="10000"/>
              </a:spcBef>
              <a:buFontTx/>
              <a:buNone/>
            </a:pPr>
            <a:r>
              <a:rPr lang="en-US" altLang="zh-CN" dirty="0" smtClean="0"/>
              <a:t>7.9</a:t>
            </a:r>
            <a:r>
              <a:rPr lang="en-US" altLang="zh-CN" dirty="0"/>
              <a:t>在MFC中，宏定义_T(x)</a:t>
            </a:r>
            <a:r>
              <a:rPr lang="en-US" altLang="zh-CN" dirty="0" err="1"/>
              <a:t>的功能是什么</a:t>
            </a:r>
            <a:r>
              <a:rPr lang="en-US" altLang="zh-CN"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470649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normAutofit lnSpcReduction="10000"/>
          </a:bodyPr>
          <a:lstStyle/>
          <a:p>
            <a:pPr marL="803275" indent="-803275">
              <a:lnSpc>
                <a:spcPct val="110000"/>
              </a:lnSpc>
              <a:spcBef>
                <a:spcPts val="0"/>
              </a:spcBef>
              <a:buFontTx/>
              <a:buNone/>
            </a:pPr>
            <a:r>
              <a:rPr lang="en-US" altLang="zh-CN" sz="2000" dirty="0" smtClean="0"/>
              <a:t>7.10 </a:t>
            </a:r>
            <a:r>
              <a:rPr lang="en-US" altLang="zh-CN" sz="2000" dirty="0" err="1"/>
              <a:t>在Windows编程的API中，表达颜色</a:t>
            </a:r>
            <a:r>
              <a:rPr lang="en-US" altLang="zh-CN" sz="2000" dirty="0"/>
              <a:t>(COLORREF)的3个分量分别是什么? 这3个分量的取值范围分别是多少? 请编写程序，实现1个函数将COLORREF类型的颜色值(</a:t>
            </a:r>
            <a:r>
              <a:rPr lang="en-US" altLang="zh-CN" sz="2000" dirty="0" err="1"/>
              <a:t>通过函数参数传入</a:t>
            </a:r>
            <a:r>
              <a:rPr lang="en-US" altLang="zh-CN" sz="2000" dirty="0"/>
              <a:t>)分解成为它所对应的三个分量，并用int类型的变量分别记录这个三个分量的值，要求可以通过函数参数传递回这3个整数(</a:t>
            </a:r>
            <a:r>
              <a:rPr lang="en-US" altLang="zh-CN" sz="2000" dirty="0" err="1"/>
              <a:t>int类型</a:t>
            </a:r>
            <a:r>
              <a:rPr lang="en-US" altLang="zh-CN" sz="2000" dirty="0"/>
              <a:t>)值；反过来，实现1个函数将3个int类型的变量(</a:t>
            </a:r>
            <a:r>
              <a:rPr lang="en-US" altLang="zh-CN" sz="2000" dirty="0" err="1"/>
              <a:t>函数参数</a:t>
            </a:r>
            <a:r>
              <a:rPr lang="en-US" altLang="zh-CN" sz="2000" dirty="0"/>
              <a:t>)记录的3个分量的值组合成为1个COLORREF类型的颜色值(</a:t>
            </a:r>
            <a:r>
              <a:rPr lang="en-US" altLang="zh-CN" sz="2000" dirty="0" err="1"/>
              <a:t>通过函数参数传回</a:t>
            </a:r>
            <a:r>
              <a:rPr lang="en-US" altLang="zh-CN" sz="2000" dirty="0"/>
              <a:t>)。</a:t>
            </a:r>
          </a:p>
          <a:p>
            <a:pPr marL="803275" indent="-803275">
              <a:lnSpc>
                <a:spcPct val="110000"/>
              </a:lnSpc>
              <a:spcBef>
                <a:spcPts val="0"/>
              </a:spcBef>
              <a:buFontTx/>
              <a:buNone/>
            </a:pPr>
            <a:r>
              <a:rPr lang="en-US" altLang="zh-CN" sz="2000" dirty="0" smtClean="0"/>
              <a:t>7.11 </a:t>
            </a:r>
            <a:r>
              <a:rPr lang="en-US" altLang="zh-CN" sz="2000" dirty="0" err="1"/>
              <a:t>请总结画笔与画刷的区别</a:t>
            </a:r>
            <a:r>
              <a:rPr lang="en-US" altLang="zh-CN" sz="2000" dirty="0"/>
              <a:t>(</a:t>
            </a:r>
            <a:r>
              <a:rPr lang="en-US" altLang="zh-CN" sz="2000" dirty="0" err="1"/>
              <a:t>相同点与不同点</a:t>
            </a:r>
            <a:r>
              <a:rPr lang="en-US" altLang="zh-CN" sz="2000" dirty="0"/>
              <a:t>)。</a:t>
            </a:r>
          </a:p>
          <a:p>
            <a:pPr marL="803275" indent="-803275">
              <a:lnSpc>
                <a:spcPct val="110000"/>
              </a:lnSpc>
              <a:spcBef>
                <a:spcPts val="0"/>
              </a:spcBef>
              <a:buFontTx/>
              <a:buNone/>
            </a:pPr>
            <a:r>
              <a:rPr lang="en-US" altLang="zh-CN" sz="2000" dirty="0" smtClean="0"/>
              <a:t>7.12 </a:t>
            </a:r>
            <a:r>
              <a:rPr lang="en-US" altLang="zh-CN" sz="2000" dirty="0" err="1"/>
              <a:t>请简述CDC实例对象的主要功能</a:t>
            </a:r>
            <a:r>
              <a:rPr lang="en-US" altLang="zh-CN" sz="2000" dirty="0"/>
              <a:t>。</a:t>
            </a:r>
          </a:p>
          <a:p>
            <a:pPr marL="803275" indent="-803275">
              <a:lnSpc>
                <a:spcPct val="110000"/>
              </a:lnSpc>
              <a:spcBef>
                <a:spcPts val="0"/>
              </a:spcBef>
              <a:buFontTx/>
              <a:buNone/>
            </a:pPr>
            <a:r>
              <a:rPr lang="en-US" altLang="zh-CN" sz="2000" dirty="0" smtClean="0"/>
              <a:t>7.13 </a:t>
            </a:r>
            <a:r>
              <a:rPr lang="en-US" altLang="zh-CN" sz="2000" dirty="0" err="1"/>
              <a:t>CDC类的直接父类是什么</a:t>
            </a:r>
            <a:r>
              <a:rPr lang="en-US" altLang="zh-CN" sz="2000" dirty="0"/>
              <a:t>?</a:t>
            </a:r>
          </a:p>
          <a:p>
            <a:pPr marL="803275" indent="-803275">
              <a:lnSpc>
                <a:spcPct val="110000"/>
              </a:lnSpc>
              <a:spcBef>
                <a:spcPts val="0"/>
              </a:spcBef>
              <a:buFontTx/>
              <a:buNone/>
            </a:pPr>
            <a:r>
              <a:rPr lang="en-US" altLang="zh-CN" sz="2000" dirty="0" smtClean="0"/>
              <a:t>7.14 </a:t>
            </a:r>
            <a:r>
              <a:rPr lang="en-US" altLang="zh-CN" sz="2000" dirty="0" err="1"/>
              <a:t>请给出Windows屏幕坐标系的定义</a:t>
            </a:r>
            <a:r>
              <a:rPr lang="en-US" altLang="zh-CN" sz="2000" dirty="0"/>
              <a:t>。</a:t>
            </a:r>
          </a:p>
          <a:p>
            <a:pPr marL="803275" indent="-803275">
              <a:lnSpc>
                <a:spcPct val="110000"/>
              </a:lnSpc>
              <a:spcBef>
                <a:spcPts val="0"/>
              </a:spcBef>
              <a:buFontTx/>
              <a:buNone/>
            </a:pPr>
            <a:r>
              <a:rPr lang="en-US" altLang="zh-CN" sz="2000" dirty="0" smtClean="0"/>
              <a:t>7.15 </a:t>
            </a:r>
            <a:r>
              <a:rPr lang="en-US" altLang="zh-CN" sz="2000" dirty="0" err="1"/>
              <a:t>请画出Windows屏幕坐标系，并画出语句“pDC</a:t>
            </a:r>
            <a:r>
              <a:rPr lang="en-US" altLang="zh-CN" sz="2000" dirty="0"/>
              <a:t>-&gt;</a:t>
            </a:r>
            <a:r>
              <a:rPr lang="en-US" altLang="zh-CN" sz="2000" dirty="0" err="1"/>
              <a:t>MoveTo</a:t>
            </a:r>
            <a:r>
              <a:rPr lang="en-US" altLang="zh-CN" sz="2000" dirty="0"/>
              <a:t>(0, 0); </a:t>
            </a:r>
            <a:r>
              <a:rPr lang="en-US" altLang="zh-CN" sz="2000" dirty="0" err="1"/>
              <a:t>pDC</a:t>
            </a:r>
            <a:r>
              <a:rPr lang="en-US" altLang="zh-CN" sz="2000" dirty="0"/>
              <a:t>-&gt;</a:t>
            </a:r>
            <a:r>
              <a:rPr lang="en-US" altLang="zh-CN" sz="2000" dirty="0" err="1"/>
              <a:t>LineTo</a:t>
            </a:r>
            <a:r>
              <a:rPr lang="en-US" altLang="zh-CN" sz="2000" dirty="0"/>
              <a:t>(100, 100);”</a:t>
            </a:r>
            <a:r>
              <a:rPr lang="en-US" altLang="zh-CN" sz="2000" dirty="0" err="1"/>
              <a:t>所绘制的图形，然后在图上标出坐标原点、坐标轴和图形的各个端点坐标</a:t>
            </a:r>
            <a:r>
              <a:rPr lang="en-US" altLang="zh-CN" sz="2000" dirty="0"/>
              <a:t>。</a:t>
            </a:r>
            <a:endParaRPr lang="zh-CN" altLang="en-US" sz="20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50749856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normAutofit fontScale="77500" lnSpcReduction="20000"/>
          </a:bodyPr>
          <a:lstStyle/>
          <a:p>
            <a:pPr marL="803275" indent="-803275">
              <a:lnSpc>
                <a:spcPct val="120000"/>
              </a:lnSpc>
              <a:spcBef>
                <a:spcPts val="300"/>
              </a:spcBef>
              <a:buFontTx/>
              <a:buNone/>
            </a:pPr>
            <a:r>
              <a:rPr lang="en-US" altLang="zh-CN" dirty="0" smtClean="0"/>
              <a:t>7.16 </a:t>
            </a:r>
            <a:r>
              <a:rPr lang="zh-CN" altLang="en-US" dirty="0"/>
              <a:t>在</a:t>
            </a:r>
            <a:r>
              <a:rPr lang="en-US" altLang="zh-CN" dirty="0"/>
              <a:t>CDC</a:t>
            </a:r>
            <a:r>
              <a:rPr lang="zh-CN" altLang="en-US" dirty="0"/>
              <a:t>类的成员函数“</a:t>
            </a:r>
            <a:r>
              <a:rPr lang="en-US" altLang="zh-CN" dirty="0"/>
              <a:t>BOOL </a:t>
            </a:r>
            <a:r>
              <a:rPr lang="en-US" altLang="zh-CN" dirty="0" err="1"/>
              <a:t>TextOut</a:t>
            </a:r>
            <a:r>
              <a:rPr lang="en-US" altLang="zh-CN" dirty="0"/>
              <a:t>(</a:t>
            </a:r>
            <a:r>
              <a:rPr lang="en-US" altLang="zh-CN" dirty="0" err="1"/>
              <a:t>int</a:t>
            </a:r>
            <a:r>
              <a:rPr lang="en-US" altLang="zh-CN" dirty="0"/>
              <a:t> x, </a:t>
            </a:r>
            <a:r>
              <a:rPr lang="en-US" altLang="zh-CN" dirty="0" err="1"/>
              <a:t>int</a:t>
            </a:r>
            <a:r>
              <a:rPr lang="en-US" altLang="zh-CN" dirty="0"/>
              <a:t> y, </a:t>
            </a:r>
            <a:r>
              <a:rPr lang="en-US" altLang="zh-CN" dirty="0" err="1"/>
              <a:t>const</a:t>
            </a:r>
            <a:r>
              <a:rPr lang="en-US" altLang="zh-CN" dirty="0"/>
              <a:t> </a:t>
            </a:r>
            <a:r>
              <a:rPr lang="en-US" altLang="zh-CN" dirty="0" err="1"/>
              <a:t>CString</a:t>
            </a:r>
            <a:r>
              <a:rPr lang="en-US" altLang="zh-CN" dirty="0"/>
              <a:t>&amp; </a:t>
            </a:r>
            <a:r>
              <a:rPr lang="en-US" altLang="zh-CN" dirty="0" err="1"/>
              <a:t>str</a:t>
            </a:r>
            <a:r>
              <a:rPr lang="en-US" altLang="zh-CN" dirty="0"/>
              <a:t>)”</a:t>
            </a:r>
            <a:r>
              <a:rPr lang="zh-CN" altLang="en-US" dirty="0"/>
              <a:t>中，</a:t>
            </a:r>
            <a:r>
              <a:rPr lang="en-US" altLang="zh-CN" dirty="0"/>
              <a:t>x</a:t>
            </a:r>
            <a:r>
              <a:rPr lang="zh-CN" altLang="en-US" dirty="0"/>
              <a:t>和</a:t>
            </a:r>
            <a:r>
              <a:rPr lang="en-US" altLang="zh-CN" dirty="0"/>
              <a:t>y</a:t>
            </a:r>
            <a:r>
              <a:rPr lang="zh-CN" altLang="en-US" dirty="0"/>
              <a:t>指定的是什么位置坐标</a:t>
            </a:r>
            <a:r>
              <a:rPr lang="en-US" altLang="zh-CN" dirty="0"/>
              <a:t>?</a:t>
            </a:r>
          </a:p>
          <a:p>
            <a:pPr marL="803275" indent="-803275">
              <a:lnSpc>
                <a:spcPct val="120000"/>
              </a:lnSpc>
              <a:spcBef>
                <a:spcPts val="300"/>
              </a:spcBef>
              <a:buFontTx/>
              <a:buNone/>
            </a:pPr>
            <a:r>
              <a:rPr lang="en-US" altLang="zh-CN" dirty="0" smtClean="0"/>
              <a:t>7.17 </a:t>
            </a:r>
            <a:r>
              <a:rPr lang="zh-CN" altLang="en-US" dirty="0"/>
              <a:t>请简述如何指定</a:t>
            </a:r>
            <a:r>
              <a:rPr lang="en-US" altLang="zh-CN" dirty="0"/>
              <a:t>CDC</a:t>
            </a:r>
            <a:r>
              <a:rPr lang="zh-CN" altLang="en-US" dirty="0"/>
              <a:t>类成员函数</a:t>
            </a:r>
            <a:r>
              <a:rPr lang="en-US" altLang="zh-CN" dirty="0" err="1"/>
              <a:t>TextOut</a:t>
            </a:r>
            <a:r>
              <a:rPr lang="zh-CN" altLang="en-US" dirty="0"/>
              <a:t>绘制的颜色。</a:t>
            </a:r>
          </a:p>
          <a:p>
            <a:pPr marL="803275" indent="-803275">
              <a:lnSpc>
                <a:spcPct val="120000"/>
              </a:lnSpc>
              <a:spcBef>
                <a:spcPts val="300"/>
              </a:spcBef>
              <a:buFontTx/>
              <a:buNone/>
            </a:pPr>
            <a:r>
              <a:rPr lang="en-US" altLang="zh-CN" dirty="0" smtClean="0"/>
              <a:t>7.18 </a:t>
            </a:r>
            <a:r>
              <a:rPr lang="zh-CN" altLang="en-US" dirty="0"/>
              <a:t>如何给图形绘制设置画笔的颜色</a:t>
            </a:r>
            <a:r>
              <a:rPr lang="en-US" altLang="zh-CN" dirty="0"/>
              <a:t>? </a:t>
            </a:r>
            <a:r>
              <a:rPr lang="zh-CN" altLang="en-US" dirty="0"/>
              <a:t>其注意事项是什么</a:t>
            </a:r>
            <a:r>
              <a:rPr lang="en-US" altLang="zh-CN" dirty="0"/>
              <a:t>?</a:t>
            </a:r>
          </a:p>
          <a:p>
            <a:pPr marL="803275" indent="-803275">
              <a:lnSpc>
                <a:spcPct val="120000"/>
              </a:lnSpc>
              <a:spcBef>
                <a:spcPts val="300"/>
              </a:spcBef>
              <a:buFontTx/>
              <a:buNone/>
            </a:pPr>
            <a:r>
              <a:rPr lang="en-US" altLang="zh-CN" dirty="0" smtClean="0"/>
              <a:t>7.19 </a:t>
            </a:r>
            <a:r>
              <a:rPr lang="zh-CN" altLang="en-US" dirty="0"/>
              <a:t>如何给图形绘制设置画刷的颜色</a:t>
            </a:r>
            <a:r>
              <a:rPr lang="en-US" altLang="zh-CN" dirty="0"/>
              <a:t>? </a:t>
            </a:r>
            <a:r>
              <a:rPr lang="zh-CN" altLang="en-US" dirty="0"/>
              <a:t>其注意事项是什么</a:t>
            </a:r>
            <a:r>
              <a:rPr lang="en-US" altLang="zh-CN" dirty="0"/>
              <a:t>?</a:t>
            </a:r>
          </a:p>
          <a:p>
            <a:pPr marL="803275" indent="-803275">
              <a:lnSpc>
                <a:spcPct val="120000"/>
              </a:lnSpc>
              <a:spcBef>
                <a:spcPts val="300"/>
              </a:spcBef>
              <a:buFontTx/>
              <a:buNone/>
            </a:pPr>
            <a:r>
              <a:rPr lang="en-US" altLang="zh-CN" dirty="0" smtClean="0"/>
              <a:t>7.20 </a:t>
            </a:r>
            <a:r>
              <a:rPr lang="zh-CN" altLang="en-US" dirty="0"/>
              <a:t>如何直接在屏幕上绘制像素</a:t>
            </a:r>
            <a:r>
              <a:rPr lang="en-US" altLang="zh-CN" dirty="0"/>
              <a:t>?</a:t>
            </a:r>
          </a:p>
          <a:p>
            <a:pPr marL="803275" indent="-803275">
              <a:lnSpc>
                <a:spcPct val="120000"/>
              </a:lnSpc>
              <a:spcBef>
                <a:spcPts val="300"/>
              </a:spcBef>
              <a:buFontTx/>
              <a:buNone/>
            </a:pPr>
            <a:r>
              <a:rPr lang="en-US" altLang="zh-CN" dirty="0" smtClean="0"/>
              <a:t>7.21 </a:t>
            </a:r>
            <a:r>
              <a:rPr lang="zh-CN" altLang="en-US" dirty="0"/>
              <a:t>在视图类的成员函数</a:t>
            </a:r>
            <a:r>
              <a:rPr lang="en-US" altLang="zh-CN" dirty="0" err="1"/>
              <a:t>OnDraw</a:t>
            </a:r>
            <a:r>
              <a:rPr lang="zh-CN" altLang="en-US" dirty="0"/>
              <a:t>中，如何判断是否处于打印模式</a:t>
            </a:r>
            <a:r>
              <a:rPr lang="en-US" altLang="zh-CN" dirty="0"/>
              <a:t>?</a:t>
            </a:r>
          </a:p>
          <a:p>
            <a:pPr marL="803275" indent="-803275">
              <a:lnSpc>
                <a:spcPct val="120000"/>
              </a:lnSpc>
              <a:spcBef>
                <a:spcPts val="300"/>
              </a:spcBef>
              <a:buFontTx/>
              <a:buNone/>
            </a:pPr>
            <a:r>
              <a:rPr lang="en-US" altLang="zh-CN" dirty="0" smtClean="0"/>
              <a:t>7.22 </a:t>
            </a:r>
            <a:r>
              <a:rPr lang="zh-CN" altLang="en-US" dirty="0"/>
              <a:t>请给出平面世界坐标系</a:t>
            </a:r>
            <a:r>
              <a:rPr lang="en-US" altLang="zh-CN" dirty="0"/>
              <a:t>(</a:t>
            </a:r>
            <a:r>
              <a:rPr lang="zh-CN" altLang="en-US" dirty="0"/>
              <a:t>右手坐标系</a:t>
            </a:r>
            <a:r>
              <a:rPr lang="en-US" altLang="zh-CN" dirty="0"/>
              <a:t>)</a:t>
            </a:r>
            <a:r>
              <a:rPr lang="zh-CN" altLang="en-US" dirty="0"/>
              <a:t>与屏幕坐标系</a:t>
            </a:r>
            <a:r>
              <a:rPr lang="en-US" altLang="zh-CN" dirty="0"/>
              <a:t>(</a:t>
            </a:r>
            <a:r>
              <a:rPr lang="zh-CN" altLang="en-US" dirty="0"/>
              <a:t>左手坐标系</a:t>
            </a:r>
            <a:r>
              <a:rPr lang="en-US" altLang="zh-CN" dirty="0"/>
              <a:t>)</a:t>
            </a:r>
            <a:r>
              <a:rPr lang="zh-CN" altLang="en-US" dirty="0"/>
              <a:t>之间的转换公式。设屏幕大小已知，且通过坐标映射平面世界坐标系的坐标原点对应位于屏幕中心。</a:t>
            </a:r>
          </a:p>
          <a:p>
            <a:pPr marL="803275" indent="-803275">
              <a:lnSpc>
                <a:spcPct val="120000"/>
              </a:lnSpc>
              <a:spcBef>
                <a:spcPts val="300"/>
              </a:spcBef>
              <a:buFontTx/>
              <a:buNone/>
            </a:pPr>
            <a:r>
              <a:rPr lang="en-US" altLang="zh-CN" dirty="0" smtClean="0"/>
              <a:t>7.23 </a:t>
            </a:r>
            <a:r>
              <a:rPr lang="zh-CN" altLang="en-US" dirty="0"/>
              <a:t>请简述给文档类增加成员变量的程序编写步骤。</a:t>
            </a:r>
          </a:p>
          <a:p>
            <a:pPr marL="803275" indent="-803275">
              <a:lnSpc>
                <a:spcPct val="120000"/>
              </a:lnSpc>
              <a:spcBef>
                <a:spcPts val="300"/>
              </a:spcBef>
              <a:buFontTx/>
              <a:buNone/>
            </a:pPr>
            <a:r>
              <a:rPr lang="en-US" altLang="zh-CN" dirty="0" smtClean="0"/>
              <a:t>7.24 </a:t>
            </a:r>
            <a:r>
              <a:rPr lang="zh-CN" altLang="en-US" dirty="0"/>
              <a:t>请简述修改</a:t>
            </a:r>
            <a:r>
              <a:rPr lang="en-US" altLang="zh-CN" dirty="0"/>
              <a:t>MFC</a:t>
            </a:r>
            <a:r>
              <a:rPr lang="zh-CN" altLang="en-US" dirty="0"/>
              <a:t>图形界面菜单的程序编写步骤。</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165778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命名规则</a:t>
            </a:r>
          </a:p>
        </p:txBody>
      </p:sp>
      <p:sp>
        <p:nvSpPr>
          <p:cNvPr id="3" name="内容占位符 2"/>
          <p:cNvSpPr>
            <a:spLocks noGrp="1"/>
          </p:cNvSpPr>
          <p:nvPr>
            <p:ph idx="1"/>
          </p:nvPr>
        </p:nvSpPr>
        <p:spPr/>
        <p:txBody>
          <a:bodyPr/>
          <a:lstStyle/>
          <a:p>
            <a:r>
              <a:rPr lang="zh-CN" altLang="en-US" dirty="0"/>
              <a:t>以匈牙利命名法为基础，但没有严格的规则。</a:t>
            </a:r>
          </a:p>
          <a:p>
            <a:r>
              <a:rPr lang="en-US" altLang="zh-CN" dirty="0"/>
              <a:t>MFC</a:t>
            </a:r>
            <a:r>
              <a:rPr lang="zh-CN" altLang="en-US" dirty="0"/>
              <a:t>的类名通常以字母</a:t>
            </a:r>
            <a:r>
              <a:rPr lang="en-US" altLang="zh-CN" dirty="0"/>
              <a:t>C</a:t>
            </a:r>
            <a:r>
              <a:rPr lang="zh-CN" altLang="en-US" dirty="0"/>
              <a:t>开头。</a:t>
            </a:r>
          </a:p>
          <a:p>
            <a:r>
              <a:rPr lang="en-US" altLang="zh-CN" dirty="0"/>
              <a:t>MFC</a:t>
            </a:r>
            <a:r>
              <a:rPr lang="zh-CN" altLang="en-US" dirty="0"/>
              <a:t>的全局函数通常以</a:t>
            </a:r>
            <a:r>
              <a:rPr lang="en-US" altLang="zh-CN" dirty="0" err="1"/>
              <a:t>Afx</a:t>
            </a:r>
            <a:r>
              <a:rPr lang="zh-CN" altLang="en-US" dirty="0"/>
              <a:t>开头</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56140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lstStyle/>
          <a:p>
            <a:pPr marL="893763" indent="-893763">
              <a:buFontTx/>
              <a:buNone/>
            </a:pPr>
            <a:r>
              <a:rPr lang="en-US" altLang="zh-CN" dirty="0" smtClean="0"/>
              <a:t>7.25 </a:t>
            </a:r>
            <a:r>
              <a:rPr lang="en-US" altLang="zh-CN" dirty="0" err="1"/>
              <a:t>请思考MFC的历史所带来的启发</a:t>
            </a:r>
            <a:r>
              <a:rPr lang="en-US" altLang="zh-CN" dirty="0"/>
              <a:t>。</a:t>
            </a:r>
          </a:p>
          <a:p>
            <a:pPr marL="893763" indent="-893763">
              <a:buFontTx/>
              <a:buNone/>
            </a:pPr>
            <a:r>
              <a:rPr lang="en-US" altLang="zh-CN" dirty="0" smtClean="0"/>
              <a:t>7.26 </a:t>
            </a:r>
            <a:r>
              <a:rPr lang="en-US" altLang="zh-CN" dirty="0" err="1"/>
              <a:t>请总结MFC多文档基本程序自动生成的基本步骤和内部实现思路</a:t>
            </a:r>
            <a:r>
              <a:rPr lang="en-US" altLang="zh-CN" dirty="0"/>
              <a:t>。</a:t>
            </a:r>
          </a:p>
          <a:p>
            <a:pPr marL="893763" indent="-893763">
              <a:buFontTx/>
              <a:buNone/>
            </a:pPr>
            <a:r>
              <a:rPr lang="en-US" altLang="zh-CN" dirty="0" smtClean="0"/>
              <a:t>7.27 </a:t>
            </a:r>
            <a:r>
              <a:rPr lang="en-US" altLang="zh-CN" dirty="0" err="1"/>
              <a:t>请思考如何自动编写程序</a:t>
            </a:r>
            <a:r>
              <a:rPr lang="en-US" altLang="zh-CN" dirty="0"/>
              <a:t>。</a:t>
            </a:r>
          </a:p>
          <a:p>
            <a:pPr marL="893763" indent="-893763">
              <a:buFontTx/>
              <a:buNone/>
            </a:pPr>
            <a:r>
              <a:rPr lang="en-US" altLang="zh-CN" dirty="0" smtClean="0"/>
              <a:t>7.28 </a:t>
            </a:r>
            <a:r>
              <a:rPr lang="en-US" altLang="zh-CN" dirty="0" err="1"/>
              <a:t>请思考如何自动生成测试程序</a:t>
            </a:r>
            <a:r>
              <a:rPr lang="en-US" altLang="zh-CN"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17806558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10354"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5694415"/>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9305119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作业</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问题部分</a:t>
            </a:r>
            <a:endParaRPr lang="en-US" altLang="zh-CN" dirty="0"/>
          </a:p>
          <a:p>
            <a:pPr lvl="1">
              <a:lnSpc>
                <a:spcPct val="90000"/>
              </a:lnSpc>
            </a:pPr>
            <a:r>
              <a:rPr lang="zh-CN" altLang="en-US" sz="2800" dirty="0"/>
              <a:t>请编写</a:t>
            </a:r>
            <a:r>
              <a:rPr lang="en-US" altLang="zh-CN" sz="2800" dirty="0"/>
              <a:t>MFC</a:t>
            </a:r>
            <a:r>
              <a:rPr lang="zh-CN" altLang="en-US" sz="2800" dirty="0"/>
              <a:t>程序，在图形界面上绘制一个漂亮的图案。</a:t>
            </a:r>
          </a:p>
          <a:p>
            <a:pPr lvl="2">
              <a:lnSpc>
                <a:spcPct val="90000"/>
              </a:lnSpc>
            </a:pPr>
            <a:r>
              <a:rPr lang="zh-CN" altLang="en-US" sz="2700" dirty="0"/>
              <a:t>该图案至少包含</a:t>
            </a:r>
            <a:r>
              <a:rPr lang="en-US" altLang="zh-CN" sz="2700" dirty="0"/>
              <a:t>3</a:t>
            </a:r>
            <a:r>
              <a:rPr lang="zh-CN" altLang="en-US" sz="2700" dirty="0"/>
              <a:t>种自定义的图形类（具体的图形形状和类功能由自己定义并实现）</a:t>
            </a:r>
            <a:endParaRPr lang="en-US" altLang="zh-CN" sz="2700" dirty="0"/>
          </a:p>
          <a:p>
            <a:pPr lvl="2">
              <a:lnSpc>
                <a:spcPct val="90000"/>
              </a:lnSpc>
            </a:pPr>
            <a:r>
              <a:rPr lang="zh-CN" altLang="en-US" sz="2700" dirty="0"/>
              <a:t>该图案至少包含</a:t>
            </a:r>
            <a:r>
              <a:rPr lang="en-US" altLang="zh-CN" sz="2700" dirty="0"/>
              <a:t>3</a:t>
            </a:r>
            <a:r>
              <a:rPr lang="zh-CN" altLang="en-US" sz="2700" dirty="0"/>
              <a:t>种不同的颜色。</a:t>
            </a:r>
          </a:p>
          <a:p>
            <a:r>
              <a:rPr lang="zh-CN" altLang="en-US" dirty="0"/>
              <a:t>代码部分</a:t>
            </a:r>
          </a:p>
          <a:p>
            <a:pPr lvl="1"/>
            <a:r>
              <a:rPr lang="zh-CN" altLang="en-US" sz="2800" dirty="0"/>
              <a:t>采用面向对象的技术实现以上功能。</a:t>
            </a:r>
          </a:p>
          <a:p>
            <a:pPr lvl="1"/>
            <a:r>
              <a:rPr lang="zh-CN" altLang="en-US" sz="2800" dirty="0">
                <a:solidFill>
                  <a:schemeClr val="accent6">
                    <a:lumMod val="75000"/>
                  </a:schemeClr>
                </a:solidFill>
              </a:rPr>
              <a:t>提高要求</a:t>
            </a:r>
            <a:r>
              <a:rPr lang="en-US" altLang="zh-CN" sz="2800" dirty="0">
                <a:solidFill>
                  <a:schemeClr val="accent6">
                    <a:lumMod val="75000"/>
                  </a:schemeClr>
                </a:solidFill>
              </a:rPr>
              <a:t>(</a:t>
            </a:r>
            <a:r>
              <a:rPr lang="zh-CN" altLang="en-US" sz="2800" dirty="0">
                <a:solidFill>
                  <a:schemeClr val="accent6">
                    <a:lumMod val="75000"/>
                  </a:schemeClr>
                </a:solidFill>
              </a:rPr>
              <a:t>可以不做</a:t>
            </a:r>
            <a:r>
              <a:rPr lang="en-US" altLang="zh-CN" sz="2800" dirty="0" smtClean="0">
                <a:solidFill>
                  <a:schemeClr val="accent6">
                    <a:lumMod val="75000"/>
                  </a:schemeClr>
                </a:solidFill>
              </a:rPr>
              <a:t>): </a:t>
            </a:r>
            <a:r>
              <a:rPr lang="zh-CN" altLang="en-US" sz="2800" dirty="0" smtClean="0">
                <a:solidFill>
                  <a:schemeClr val="accent6">
                    <a:lumMod val="75000"/>
                  </a:schemeClr>
                </a:solidFill>
              </a:rPr>
              <a:t>实现</a:t>
            </a:r>
            <a:r>
              <a:rPr lang="zh-CN" altLang="en-US" sz="2800" dirty="0">
                <a:solidFill>
                  <a:schemeClr val="accent6">
                    <a:lumMod val="75000"/>
                  </a:schemeClr>
                </a:solidFill>
              </a:rPr>
              <a:t>三维点集的包围球计算</a:t>
            </a:r>
            <a:r>
              <a:rPr lang="en-US" altLang="zh-CN" sz="2800" dirty="0">
                <a:solidFill>
                  <a:schemeClr val="accent6">
                    <a:lumMod val="75000"/>
                  </a:schemeClr>
                </a:solidFill>
              </a:rPr>
              <a:t>MFC</a:t>
            </a:r>
            <a:r>
              <a:rPr lang="zh-CN" altLang="en-US" sz="2800" dirty="0">
                <a:solidFill>
                  <a:schemeClr val="accent6">
                    <a:lumMod val="75000"/>
                  </a:schemeClr>
                </a:solidFill>
              </a:rPr>
              <a:t>程序。</a:t>
            </a:r>
          </a:p>
          <a:p>
            <a:r>
              <a:rPr lang="zh-CN" altLang="en-US" dirty="0">
                <a:solidFill>
                  <a:srgbClr val="FF0000"/>
                </a:solidFill>
              </a:rPr>
              <a:t>文档部分</a:t>
            </a:r>
            <a:r>
              <a:rPr lang="en-US" altLang="zh-CN" dirty="0">
                <a:solidFill>
                  <a:srgbClr val="FF0000"/>
                </a:solidFill>
              </a:rPr>
              <a:t>(</a:t>
            </a:r>
            <a:r>
              <a:rPr lang="zh-CN" altLang="en-US" dirty="0">
                <a:solidFill>
                  <a:srgbClr val="FF0000"/>
                </a:solidFill>
              </a:rPr>
              <a:t>请同时提交</a:t>
            </a:r>
            <a:r>
              <a:rPr lang="en-US" altLang="zh-CN" dirty="0">
                <a:solidFill>
                  <a:srgbClr val="0000FF"/>
                </a:solidFill>
              </a:rPr>
              <a:t>word</a:t>
            </a:r>
            <a:r>
              <a:rPr lang="zh-CN" altLang="en-US" dirty="0">
                <a:solidFill>
                  <a:srgbClr val="FF0000"/>
                </a:solidFill>
              </a:rPr>
              <a:t>和</a:t>
            </a:r>
            <a:r>
              <a:rPr lang="en-US" altLang="zh-CN" dirty="0">
                <a:solidFill>
                  <a:srgbClr val="0000FF"/>
                </a:solidFill>
              </a:rPr>
              <a:t>pdf</a:t>
            </a:r>
            <a:r>
              <a:rPr lang="zh-CN" altLang="en-US" dirty="0">
                <a:solidFill>
                  <a:srgbClr val="FF0000"/>
                </a:solidFill>
              </a:rPr>
              <a:t>版本的文件</a:t>
            </a:r>
            <a:r>
              <a:rPr lang="en-US" altLang="zh-CN" dirty="0">
                <a:solidFill>
                  <a:srgbClr val="FF0000"/>
                </a:solidFill>
              </a:rPr>
              <a:t>)</a:t>
            </a:r>
          </a:p>
          <a:p>
            <a:pPr lvl="1"/>
            <a:r>
              <a:rPr lang="zh-CN" altLang="en-US" sz="2800" dirty="0">
                <a:solidFill>
                  <a:srgbClr val="FF0000"/>
                </a:solidFill>
              </a:rPr>
              <a:t>验证部分</a:t>
            </a:r>
            <a:r>
              <a:rPr lang="en-US" altLang="zh-CN" sz="2800" dirty="0">
                <a:solidFill>
                  <a:srgbClr val="FF0000"/>
                </a:solidFill>
              </a:rPr>
              <a:t>: </a:t>
            </a:r>
            <a:r>
              <a:rPr lang="zh-CN" altLang="en-US" sz="2800" dirty="0" smtClean="0">
                <a:solidFill>
                  <a:srgbClr val="FF0000"/>
                </a:solidFill>
              </a:rPr>
              <a:t>描述各个自定义图形类的功能，并插入自定义图形和程序结果图案的图片。</a:t>
            </a:r>
            <a:endParaRPr lang="zh-CN" altLang="en-US" sz="2800" dirty="0">
              <a:solidFill>
                <a:srgbClr val="FF0000"/>
              </a:solidFill>
            </a:endParaRPr>
          </a:p>
          <a:p>
            <a:pPr lvl="1"/>
            <a:r>
              <a:rPr lang="zh-CN" altLang="en-US" sz="2800" dirty="0">
                <a:solidFill>
                  <a:schemeClr val="accent6">
                    <a:lumMod val="75000"/>
                  </a:schemeClr>
                </a:solidFill>
              </a:rPr>
              <a:t>提高部分</a:t>
            </a:r>
            <a:r>
              <a:rPr lang="en-US" altLang="zh-CN" sz="2800" dirty="0">
                <a:solidFill>
                  <a:schemeClr val="accent6">
                    <a:lumMod val="75000"/>
                  </a:schemeClr>
                </a:solidFill>
              </a:rPr>
              <a:t>(</a:t>
            </a:r>
            <a:r>
              <a:rPr lang="zh-CN" altLang="en-US" sz="2800" dirty="0">
                <a:solidFill>
                  <a:schemeClr val="accent6">
                    <a:lumMod val="75000"/>
                  </a:schemeClr>
                </a:solidFill>
              </a:rPr>
              <a:t>可以不做</a:t>
            </a:r>
            <a:r>
              <a:rPr lang="en-US" altLang="zh-CN" sz="2800" dirty="0" smtClean="0">
                <a:solidFill>
                  <a:schemeClr val="accent6">
                    <a:lumMod val="75000"/>
                  </a:schemeClr>
                </a:solidFill>
              </a:rPr>
              <a:t>): </a:t>
            </a:r>
            <a:r>
              <a:rPr lang="zh-CN" altLang="en-US" sz="2800" dirty="0" smtClean="0">
                <a:solidFill>
                  <a:schemeClr val="accent6">
                    <a:lumMod val="75000"/>
                  </a:schemeClr>
                </a:solidFill>
              </a:rPr>
              <a:t>说明各种图形的可能潜在实际应用。</a:t>
            </a:r>
            <a:endParaRPr lang="zh-CN" altLang="en-US" sz="2800" dirty="0">
              <a:solidFill>
                <a:schemeClr val="accent6">
                  <a:lumMod val="75000"/>
                </a:schemeClr>
              </a:solidFill>
            </a:endParaRPr>
          </a:p>
          <a:p>
            <a:endParaRPr lang="zh-CN" altLang="en-US" sz="2800" dirty="0">
              <a:solidFill>
                <a:schemeClr val="accent6">
                  <a:lumMod val="75000"/>
                </a:schemeClr>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8451649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作业要求补充</a:t>
            </a:r>
          </a:p>
        </p:txBody>
      </p:sp>
      <p:sp>
        <p:nvSpPr>
          <p:cNvPr id="3" name="内容占位符 2"/>
          <p:cNvSpPr>
            <a:spLocks noGrp="1"/>
          </p:cNvSpPr>
          <p:nvPr>
            <p:ph idx="1"/>
          </p:nvPr>
        </p:nvSpPr>
        <p:spPr/>
        <p:txBody>
          <a:bodyPr>
            <a:normAutofit fontScale="92500" lnSpcReduction="20000"/>
          </a:bodyPr>
          <a:lstStyle/>
          <a:p>
            <a:r>
              <a:rPr lang="zh-CN" altLang="en-US" dirty="0">
                <a:ea typeface="楷体_GB2312" pitchFamily="49" charset="-122"/>
              </a:rPr>
              <a:t>源程序、工程文件和相关文档等请压缩成为一个文件</a:t>
            </a:r>
            <a:r>
              <a:rPr lang="en-US" altLang="zh-CN" dirty="0" smtClean="0">
                <a:ea typeface="楷体_GB2312" pitchFamily="49" charset="-122"/>
              </a:rPr>
              <a:t>:</a:t>
            </a:r>
            <a:r>
              <a:rPr lang="zh-CN" altLang="en-US" dirty="0">
                <a:ea typeface="楷体_GB2312" pitchFamily="49" charset="-122"/>
              </a:rPr>
              <a:t>学号</a:t>
            </a:r>
            <a:r>
              <a:rPr lang="en-US" altLang="zh-CN" dirty="0">
                <a:ea typeface="楷体_GB2312" pitchFamily="49" charset="-122"/>
              </a:rPr>
              <a:t>_</a:t>
            </a:r>
            <a:r>
              <a:rPr lang="zh-CN" altLang="en-US" i="1" dirty="0">
                <a:solidFill>
                  <a:srgbClr val="0000FF"/>
                </a:solidFill>
                <a:ea typeface="楷体_GB2312" pitchFamily="49" charset="-122"/>
              </a:rPr>
              <a:t>姓名</a:t>
            </a:r>
            <a:r>
              <a:rPr lang="en-US" altLang="zh-CN" dirty="0">
                <a:ea typeface="楷体_GB2312" pitchFamily="49" charset="-122"/>
              </a:rPr>
              <a:t>.</a:t>
            </a:r>
            <a:r>
              <a:rPr lang="en-US" altLang="zh-CN" dirty="0" err="1">
                <a:ea typeface="楷体_GB2312" pitchFamily="49" charset="-122"/>
              </a:rPr>
              <a:t>rar</a:t>
            </a:r>
            <a:r>
              <a:rPr lang="zh-CN" altLang="en-US" dirty="0">
                <a:ea typeface="楷体_GB2312" pitchFamily="49" charset="-122"/>
              </a:rPr>
              <a:t>或学号</a:t>
            </a:r>
            <a:r>
              <a:rPr lang="en-US" altLang="zh-CN" dirty="0">
                <a:ea typeface="楷体_GB2312" pitchFamily="49" charset="-122"/>
              </a:rPr>
              <a:t>_</a:t>
            </a:r>
            <a:r>
              <a:rPr lang="zh-CN" altLang="en-US" i="1" dirty="0">
                <a:solidFill>
                  <a:srgbClr val="0000FF"/>
                </a:solidFill>
                <a:ea typeface="楷体_GB2312" pitchFamily="49" charset="-122"/>
              </a:rPr>
              <a:t>姓名</a:t>
            </a:r>
            <a:r>
              <a:rPr lang="en-US" altLang="zh-CN" dirty="0">
                <a:ea typeface="楷体_GB2312" pitchFamily="49" charset="-122"/>
              </a:rPr>
              <a:t>.zip</a:t>
            </a:r>
          </a:p>
          <a:p>
            <a:pPr lvl="1"/>
            <a:r>
              <a:rPr lang="zh-CN" altLang="en-US" dirty="0"/>
              <a:t>在</a:t>
            </a:r>
            <a:r>
              <a:rPr lang="en-US" altLang="zh-CN" dirty="0"/>
              <a:t>VS</a:t>
            </a:r>
            <a:r>
              <a:rPr lang="zh-CN" altLang="en-US" dirty="0"/>
              <a:t>平台上，运行菜单“生成”</a:t>
            </a:r>
            <a:r>
              <a:rPr lang="en-US" altLang="zh-CN" dirty="0">
                <a:sym typeface="Wingdings" panose="05000000000000000000" pitchFamily="2" charset="2"/>
              </a:rPr>
              <a:t></a:t>
            </a:r>
            <a:r>
              <a:rPr lang="zh-CN" altLang="en-US" dirty="0">
                <a:sym typeface="Wingdings" panose="05000000000000000000" pitchFamily="2" charset="2"/>
              </a:rPr>
              <a:t>“清理解决方案”。然后关闭</a:t>
            </a:r>
            <a:r>
              <a:rPr lang="en-US" altLang="zh-CN" dirty="0">
                <a:sym typeface="Wingdings" panose="05000000000000000000" pitchFamily="2" charset="2"/>
              </a:rPr>
              <a:t>VS</a:t>
            </a:r>
            <a:r>
              <a:rPr lang="zh-CN" altLang="en-US" dirty="0">
                <a:sym typeface="Wingdings" panose="05000000000000000000" pitchFamily="2" charset="2"/>
              </a:rPr>
              <a:t>平台。</a:t>
            </a:r>
            <a:endParaRPr lang="en-US" altLang="zh-CN" dirty="0"/>
          </a:p>
          <a:p>
            <a:pPr lvl="1"/>
            <a:r>
              <a:rPr lang="zh-CN" altLang="en-US" dirty="0"/>
              <a:t>下面程序文件请务必删除</a:t>
            </a:r>
          </a:p>
          <a:p>
            <a:pPr lvl="2"/>
            <a:r>
              <a:rPr lang="zh-CN" altLang="en-US" dirty="0"/>
              <a:t>*</a:t>
            </a:r>
            <a:r>
              <a:rPr lang="en-US" altLang="zh-CN" dirty="0"/>
              <a:t>.</a:t>
            </a:r>
            <a:r>
              <a:rPr lang="en-US" altLang="zh-CN" dirty="0" err="1"/>
              <a:t>sdf</a:t>
            </a:r>
            <a:r>
              <a:rPr lang="en-US" altLang="zh-CN" dirty="0"/>
              <a:t>, *.</a:t>
            </a:r>
            <a:r>
              <a:rPr lang="en-US" altLang="zh-CN" dirty="0" err="1"/>
              <a:t>pdb</a:t>
            </a:r>
            <a:r>
              <a:rPr lang="en-US" altLang="zh-CN" dirty="0"/>
              <a:t>, *.</a:t>
            </a:r>
            <a:r>
              <a:rPr lang="en-US" altLang="zh-CN" dirty="0" err="1"/>
              <a:t>pch</a:t>
            </a:r>
            <a:r>
              <a:rPr lang="en-US" altLang="zh-CN" dirty="0"/>
              <a:t>, *.</a:t>
            </a:r>
            <a:r>
              <a:rPr lang="en-US" altLang="zh-CN" dirty="0" err="1"/>
              <a:t>idb</a:t>
            </a:r>
            <a:r>
              <a:rPr lang="en-US" altLang="zh-CN" dirty="0"/>
              <a:t>, *.ilk, *.</a:t>
            </a:r>
            <a:r>
              <a:rPr lang="en-US" altLang="zh-CN" dirty="0" err="1"/>
              <a:t>obj</a:t>
            </a:r>
            <a:r>
              <a:rPr lang="en-US" altLang="zh-CN" dirty="0"/>
              <a:t>, *.</a:t>
            </a:r>
            <a:r>
              <a:rPr lang="en-US" altLang="zh-CN" dirty="0" err="1"/>
              <a:t>tlog</a:t>
            </a:r>
            <a:r>
              <a:rPr lang="en-US" altLang="zh-CN" dirty="0"/>
              <a:t>, *.exe</a:t>
            </a:r>
          </a:p>
          <a:p>
            <a:pPr lvl="2"/>
            <a:r>
              <a:rPr lang="en-US" altLang="zh-CN" dirty="0"/>
              <a:t>Debug/Release</a:t>
            </a:r>
            <a:r>
              <a:rPr lang="zh-CN" altLang="en-US" dirty="0"/>
              <a:t>目录下的所有文件</a:t>
            </a:r>
            <a:endParaRPr lang="en-US" altLang="zh-CN" dirty="0"/>
          </a:p>
          <a:p>
            <a:pPr lvl="2"/>
            <a:r>
              <a:rPr lang="zh-CN" altLang="en-US" dirty="0"/>
              <a:t>删除目录</a:t>
            </a:r>
            <a:r>
              <a:rPr lang="en-US" altLang="zh-CN" dirty="0"/>
              <a:t>: </a:t>
            </a:r>
            <a:r>
              <a:rPr lang="zh-CN" altLang="en-US" dirty="0"/>
              <a:t>“</a:t>
            </a:r>
            <a:r>
              <a:rPr lang="en-US" altLang="zh-CN" dirty="0"/>
              <a:t>.vs</a:t>
            </a:r>
            <a:r>
              <a:rPr lang="zh-CN" altLang="en-US" dirty="0"/>
              <a:t>”和“</a:t>
            </a:r>
            <a:r>
              <a:rPr lang="en-US" altLang="zh-CN" dirty="0" err="1"/>
              <a:t>ipch</a:t>
            </a:r>
            <a:r>
              <a:rPr lang="zh-CN" altLang="en-US" dirty="0"/>
              <a:t>”。</a:t>
            </a:r>
          </a:p>
          <a:p>
            <a:r>
              <a:rPr lang="zh-CN" altLang="en-US" dirty="0"/>
              <a:t>交作业最后期限</a:t>
            </a:r>
            <a:endParaRPr lang="en-US" altLang="zh-CN" dirty="0"/>
          </a:p>
          <a:p>
            <a:pPr lvl="1"/>
            <a:r>
              <a:rPr lang="en-US" altLang="zh-CN" dirty="0" smtClean="0">
                <a:solidFill>
                  <a:srgbClr val="FF0000"/>
                </a:solidFill>
              </a:rPr>
              <a:t>2021</a:t>
            </a:r>
            <a:r>
              <a:rPr lang="zh-CN" altLang="en-US" dirty="0" smtClean="0">
                <a:solidFill>
                  <a:srgbClr val="FF0000"/>
                </a:solidFill>
              </a:rPr>
              <a:t>年</a:t>
            </a:r>
            <a:r>
              <a:rPr lang="en-US" altLang="zh-CN" dirty="0">
                <a:solidFill>
                  <a:srgbClr val="FF0000"/>
                </a:solidFill>
              </a:rPr>
              <a:t>4</a:t>
            </a:r>
            <a:r>
              <a:rPr lang="zh-CN" altLang="en-US" dirty="0" smtClean="0">
                <a:solidFill>
                  <a:srgbClr val="FF0000"/>
                </a:solidFill>
              </a:rPr>
              <a:t>月</a:t>
            </a:r>
            <a:r>
              <a:rPr lang="en-US" altLang="zh-CN" dirty="0" smtClean="0">
                <a:solidFill>
                  <a:srgbClr val="FF0000"/>
                </a:solidFill>
              </a:rPr>
              <a:t>14</a:t>
            </a:r>
            <a:r>
              <a:rPr lang="zh-CN" altLang="en-US" dirty="0" smtClean="0">
                <a:solidFill>
                  <a:srgbClr val="FF0000"/>
                </a:solidFill>
              </a:rPr>
              <a:t>日</a:t>
            </a:r>
            <a:r>
              <a:rPr lang="zh-CN" altLang="en-US" dirty="0">
                <a:solidFill>
                  <a:srgbClr val="FF0000"/>
                </a:solidFill>
              </a:rPr>
              <a:t>星期三</a:t>
            </a:r>
          </a:p>
          <a:p>
            <a:r>
              <a:rPr lang="zh-CN" altLang="en-US" dirty="0"/>
              <a:t>请通过网络学堂</a:t>
            </a:r>
            <a:r>
              <a:rPr lang="en-US" altLang="zh-CN" dirty="0"/>
              <a:t>(http://learn.tsinghua.edu.cn/)</a:t>
            </a:r>
            <a:r>
              <a:rPr lang="zh-CN" altLang="en-US" dirty="0"/>
              <a:t>提交。</a:t>
            </a:r>
            <a:endParaRPr lang="en-US" altLang="zh-CN" dirty="0"/>
          </a:p>
          <a:p>
            <a:r>
              <a:rPr lang="zh-CN" altLang="en-US" dirty="0"/>
              <a:t>提示</a:t>
            </a:r>
            <a:endParaRPr lang="en-US" altLang="zh-CN" dirty="0"/>
          </a:p>
          <a:p>
            <a:pPr lvl="1"/>
            <a:r>
              <a:rPr lang="zh-CN" altLang="en-US" dirty="0"/>
              <a:t>作业的各项要求，可以参加本课件</a:t>
            </a:r>
            <a:r>
              <a:rPr lang="en-US" altLang="zh-CN" dirty="0"/>
              <a:t>PPT</a:t>
            </a:r>
            <a:r>
              <a:rPr lang="zh-CN" altLang="en-US" dirty="0"/>
              <a:t>内容。</a:t>
            </a:r>
            <a:endParaRPr lang="en-US" altLang="zh-CN"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75087589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内容占位符 2"/>
          <p:cNvSpPr>
            <a:spLocks noGrp="1"/>
          </p:cNvSpPr>
          <p:nvPr>
            <p:ph idx="1"/>
          </p:nvPr>
        </p:nvSpPr>
        <p:spPr/>
        <p:txBody>
          <a:bodyPr/>
          <a:lstStyle/>
          <a:p>
            <a:r>
              <a:rPr lang="en-US" altLang="zh-CN" dirty="0"/>
              <a:t>Because of you and me,</a:t>
            </a:r>
          </a:p>
          <a:p>
            <a:pPr marL="0" indent="0">
              <a:buNone/>
            </a:pPr>
            <a:r>
              <a:rPr lang="en-US" altLang="zh-CN" dirty="0" smtClean="0"/>
              <a:t>    this </a:t>
            </a:r>
            <a:r>
              <a:rPr lang="en-US" altLang="zh-CN" dirty="0"/>
              <a:t>world becomes so wonderful.</a:t>
            </a:r>
          </a:p>
          <a:p>
            <a:pPr marL="0" indent="0">
              <a:buNone/>
            </a:pPr>
            <a:endParaRPr lang="en-US" altLang="zh-CN" dirty="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a:p>
          <a:p>
            <a:pPr marL="0" indent="0" algn="ctr">
              <a:buNone/>
            </a:pPr>
            <a:r>
              <a:rPr lang="en-US" altLang="zh-CN" sz="4400" dirty="0"/>
              <a:t>Have a good day</a:t>
            </a:r>
            <a:r>
              <a:rPr lang="en-US" altLang="zh-CN" sz="4400" dirty="0" smtClean="0"/>
              <a:t>.</a:t>
            </a:r>
            <a:endParaRPr lang="en-US" altLang="zh-CN" sz="4400" dirty="0"/>
          </a:p>
        </p:txBody>
      </p:sp>
      <p:sp>
        <p:nvSpPr>
          <p:cNvPr id="4" name="日期占位符 3"/>
          <p:cNvSpPr>
            <a:spLocks noGrp="1"/>
          </p:cNvSpPr>
          <p:nvPr>
            <p:ph type="dt" sz="half" idx="10"/>
          </p:nvPr>
        </p:nvSpPr>
        <p:spPr/>
        <p:txBody>
          <a:bodyPr/>
          <a:lstStyle/>
          <a:p>
            <a:fld id="{413AF91A-EEB7-44A1-B9B3-CEF7B7AA136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580557075"/>
      </p:ext>
    </p:extLst>
  </p:cSld>
  <p:clrMapOvr>
    <a:masterClrMapping/>
  </p:clrMapOvr>
  <mc:AlternateContent xmlns:mc="http://schemas.openxmlformats.org/markup-compatibility/2006" xmlns:p14="http://schemas.microsoft.com/office/powerpoint/2010/main">
    <mc:Choice Requires="p14">
      <p:transition spd="slow" p14:dur="999" advTm="3795"/>
    </mc:Choice>
    <mc:Fallback xmlns="">
      <p:transition spd="slow" advTm="3795"/>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面向对象程序设计基础</a:t>
            </a:r>
            <a:r>
              <a:rPr lang="en-US" altLang="zh-CN" dirty="0"/>
              <a:t/>
            </a:r>
            <a:br>
              <a:rPr lang="en-US" altLang="zh-CN" dirty="0"/>
            </a:br>
            <a:r>
              <a:rPr lang="en-US" altLang="zh-CN" sz="3200" dirty="0">
                <a:solidFill>
                  <a:schemeClr val="accent6">
                    <a:lumMod val="75000"/>
                  </a:schemeClr>
                </a:solidFill>
              </a:rPr>
              <a:t>(Fundamentals of Object-Oriented Programming)</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fontScale="85000" lnSpcReduction="20000"/>
          </a:bodyPr>
          <a:lstStyle/>
          <a:p>
            <a:pPr>
              <a:lnSpc>
                <a:spcPct val="120000"/>
              </a:lnSpc>
            </a:pPr>
            <a:r>
              <a:rPr lang="zh-CN" altLang="en-US" sz="5200" dirty="0">
                <a:ea typeface="隶书" panose="02010509060101010101" pitchFamily="49" charset="-122"/>
              </a:rPr>
              <a:t>雍俊海</a:t>
            </a:r>
            <a:endParaRPr lang="en-US" altLang="zh-CN" sz="5200" dirty="0">
              <a:ea typeface="隶书" panose="02010509060101010101" pitchFamily="49" charset="-122"/>
            </a:endParaRPr>
          </a:p>
          <a:p>
            <a:pPr>
              <a:lnSpc>
                <a:spcPct val="120000"/>
              </a:lnSpc>
            </a:pPr>
            <a:r>
              <a:rPr lang="zh-CN" altLang="en-US" dirty="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a:p>
            <a:pPr>
              <a:lnSpc>
                <a:spcPct val="120000"/>
              </a:lnSpc>
            </a:pPr>
            <a:r>
              <a:rPr lang="en-US" altLang="zh-CN" dirty="0"/>
              <a:t>yongjunhai@tsinghua.org.cn</a:t>
            </a:r>
            <a:endParaRPr lang="zh-CN" altLang="en-US" dirty="0">
              <a:ea typeface="隶书" panose="02010509060101010101" pitchFamily="49" charset="-122"/>
            </a:endParaRPr>
          </a:p>
        </p:txBody>
      </p:sp>
      <p:sp>
        <p:nvSpPr>
          <p:cNvPr id="5" name="日期占位符 4"/>
          <p:cNvSpPr>
            <a:spLocks noGrp="1"/>
          </p:cNvSpPr>
          <p:nvPr>
            <p:ph type="dt" sz="half" idx="10"/>
          </p:nvPr>
        </p:nvSpPr>
        <p:spPr/>
        <p:txBody>
          <a:bodyPr/>
          <a:lstStyle/>
          <a:p>
            <a:fld id="{6B034EC7-A483-44A8-8D9D-E5CF8445A484}" type="datetime2">
              <a:rPr lang="zh-CN" altLang="en-US" smtClean="0"/>
              <a:t>2021年4月4日</a:t>
            </a:fld>
            <a:endParaRPr lang="zh-CN" altLang="en-US" dirty="0"/>
          </a:p>
        </p:txBody>
      </p:sp>
      <p:sp>
        <p:nvSpPr>
          <p:cNvPr id="6" name="页脚占位符 5"/>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Tree>
    <p:extLst>
      <p:ext uri="{BB962C8B-B14F-4D97-AF65-F5344CB8AC3E}">
        <p14:creationId xmlns:p14="http://schemas.microsoft.com/office/powerpoint/2010/main" val="191615648"/>
      </p:ext>
    </p:extLst>
  </p:cSld>
  <p:clrMapOvr>
    <a:masterClrMapping/>
  </p:clrMapOvr>
  <mc:AlternateContent xmlns:mc="http://schemas.openxmlformats.org/markup-compatibility/2006" xmlns:p14="http://schemas.microsoft.com/office/powerpoint/2010/main">
    <mc:Choice Requires="p14">
      <p:transition spd="slow" p14:dur="999" advTm="4115"/>
    </mc:Choice>
    <mc:Fallback xmlns="">
      <p:transition spd="slow" advTm="4115"/>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助教</a:t>
            </a:r>
          </a:p>
        </p:txBody>
      </p:sp>
      <p:sp>
        <p:nvSpPr>
          <p:cNvPr id="3" name="内容占位符 2"/>
          <p:cNvSpPr>
            <a:spLocks noGrp="1"/>
          </p:cNvSpPr>
          <p:nvPr>
            <p:ph idx="1"/>
          </p:nvPr>
        </p:nvSpPr>
        <p:spPr/>
        <p:txBody>
          <a:bodyPr/>
          <a:lstStyle/>
          <a:p>
            <a:r>
              <a:rPr lang="zh-CN" altLang="en-US" dirty="0"/>
              <a:t>唐瑞杰</a:t>
            </a:r>
          </a:p>
          <a:p>
            <a:pPr lvl="1"/>
            <a:r>
              <a:rPr lang="en-US" altLang="zh-CN" dirty="0"/>
              <a:t>Tel: 13521813891</a:t>
            </a:r>
          </a:p>
          <a:p>
            <a:pPr lvl="1"/>
            <a:r>
              <a:rPr lang="en-US" altLang="zh-CN" dirty="0"/>
              <a:t>Email: thss15_tangrj@163.com</a:t>
            </a:r>
          </a:p>
          <a:p>
            <a:pPr lvl="1"/>
            <a:r>
              <a:rPr lang="zh-CN" altLang="en-US" dirty="0"/>
              <a:t>微信号</a:t>
            </a:r>
            <a:r>
              <a:rPr lang="en-US" altLang="zh-CN" dirty="0"/>
              <a:t>: trj13619002195</a:t>
            </a:r>
          </a:p>
          <a:p>
            <a:r>
              <a:rPr lang="zh-CN" altLang="en-US" dirty="0"/>
              <a:t>郑成伟</a:t>
            </a:r>
          </a:p>
          <a:p>
            <a:pPr lvl="1"/>
            <a:r>
              <a:rPr lang="en-US" altLang="zh-CN" dirty="0"/>
              <a:t>Tel: 18401653040</a:t>
            </a:r>
          </a:p>
          <a:p>
            <a:pPr lvl="1"/>
            <a:r>
              <a:rPr lang="en-US" altLang="zh-CN" dirty="0"/>
              <a:t>Email: zhengcw18@mails.tsinghua.edu.cn</a:t>
            </a:r>
          </a:p>
          <a:p>
            <a:pPr lvl="1"/>
            <a:r>
              <a:rPr lang="zh-CN" altLang="en-US" dirty="0"/>
              <a:t>微信号</a:t>
            </a:r>
            <a:r>
              <a:rPr lang="en-US" altLang="zh-CN" dirty="0"/>
              <a:t>: </a:t>
            </a:r>
            <a:r>
              <a:rPr lang="zh-CN" altLang="en-US"/>
              <a:t>可以通过手机号加入</a:t>
            </a: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dirty="0"/>
              <a:t>: </a:t>
            </a:r>
            <a:r>
              <a:rPr lang="zh-CN" altLang="en-US"/>
              <a:t>面向对象程序设计基础</a:t>
            </a:r>
          </a:p>
        </p:txBody>
      </p:sp>
    </p:spTree>
    <p:extLst>
      <p:ext uri="{BB962C8B-B14F-4D97-AF65-F5344CB8AC3E}">
        <p14:creationId xmlns:p14="http://schemas.microsoft.com/office/powerpoint/2010/main" val="2830284247"/>
      </p:ext>
    </p:extLst>
  </p:cSld>
  <p:clrMapOvr>
    <a:masterClrMapping/>
  </p:clrMapOvr>
  <mc:AlternateContent xmlns:mc="http://schemas.openxmlformats.org/markup-compatibility/2006" xmlns:p14="http://schemas.microsoft.com/office/powerpoint/2010/main">
    <mc:Choice Requires="p14">
      <p:transition spd="slow" p14:dur="2000" advTm="5490"/>
    </mc:Choice>
    <mc:Fallback xmlns="">
      <p:transition spd="slow" advTm="549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第</a:t>
            </a:r>
            <a:r>
              <a:rPr lang="en-US" altLang="zh-CN" dirty="0" smtClean="0"/>
              <a:t>5</a:t>
            </a:r>
            <a:r>
              <a:rPr lang="zh-CN" altLang="en-US" dirty="0" smtClean="0"/>
              <a:t>次</a:t>
            </a:r>
            <a:r>
              <a:rPr lang="zh-CN" altLang="en-US" dirty="0"/>
              <a:t>作业讲评</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a:bodyPr>
          <a:lstStyle/>
          <a:p>
            <a:pPr>
              <a:lnSpc>
                <a:spcPct val="120000"/>
              </a:lnSpc>
            </a:pPr>
            <a:r>
              <a:rPr lang="zh-CN" altLang="en-US" sz="5200" dirty="0">
                <a:ea typeface="隶书" panose="02010509060101010101" pitchFamily="49" charset="-122"/>
              </a:rPr>
              <a:t>雍俊海</a:t>
            </a:r>
            <a:r>
              <a:rPr lang="en-US" altLang="zh-CN" sz="4400" dirty="0">
                <a:ea typeface="隶书" panose="02010509060101010101" pitchFamily="49" charset="-122"/>
              </a:rPr>
              <a:t>(Jun-Hai Yong)</a:t>
            </a:r>
            <a:endParaRPr lang="en-US" altLang="zh-CN" sz="5200" dirty="0">
              <a:ea typeface="隶书" panose="02010509060101010101" pitchFamily="49" charset="-122"/>
            </a:endParaRPr>
          </a:p>
          <a:p>
            <a:pPr>
              <a:lnSpc>
                <a:spcPct val="120000"/>
              </a:lnSpc>
            </a:pPr>
            <a:r>
              <a:rPr lang="zh-CN" altLang="en-US" dirty="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p:txBody>
      </p:sp>
      <p:sp>
        <p:nvSpPr>
          <p:cNvPr id="5" name="日期占位符 4"/>
          <p:cNvSpPr>
            <a:spLocks noGrp="1"/>
          </p:cNvSpPr>
          <p:nvPr>
            <p:ph type="dt" sz="half" idx="10"/>
          </p:nvPr>
        </p:nvSpPr>
        <p:spPr/>
        <p:txBody>
          <a:bodyPr/>
          <a:lstStyle/>
          <a:p>
            <a:fld id="{70359388-81BB-4A74-B681-E7E20837CEC4}" type="datetime2">
              <a:rPr lang="zh-CN" altLang="en-US" smtClean="0"/>
              <a:t>2021年4月4日</a:t>
            </a:fld>
            <a:endParaRPr lang="zh-CN" altLang="en-US" dirty="0"/>
          </a:p>
        </p:txBody>
      </p:sp>
      <p:sp>
        <p:nvSpPr>
          <p:cNvPr id="6" name="页脚占位符 5"/>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
        <p:nvSpPr>
          <p:cNvPr id="7" name="灯片编号占位符 6"/>
          <p:cNvSpPr>
            <a:spLocks noGrp="1"/>
          </p:cNvSpPr>
          <p:nvPr>
            <p:ph type="sldNum" sz="quarter" idx="12"/>
          </p:nvPr>
        </p:nvSpPr>
        <p:spPr/>
        <p:txBody>
          <a:bodyPr/>
          <a:lstStyle/>
          <a:p>
            <a:fld id="{AB393D56-620A-4FA6-AFE0-8A286AD08B3F}" type="slidenum">
              <a:rPr lang="zh-CN" altLang="en-US" smtClean="0"/>
              <a:t>137</a:t>
            </a:fld>
            <a:endParaRPr lang="zh-CN" altLang="en-US"/>
          </a:p>
        </p:txBody>
      </p:sp>
    </p:spTree>
    <p:extLst>
      <p:ext uri="{BB962C8B-B14F-4D97-AF65-F5344CB8AC3E}">
        <p14:creationId xmlns:p14="http://schemas.microsoft.com/office/powerpoint/2010/main" val="2236898462"/>
      </p:ext>
    </p:extLst>
  </p:cSld>
  <p:clrMapOvr>
    <a:masterClrMapping/>
  </p:clrMapOvr>
  <mc:AlternateContent xmlns:mc="http://schemas.openxmlformats.org/markup-compatibility/2006" xmlns:p14="http://schemas.microsoft.com/office/powerpoint/2010/main">
    <mc:Choice Requires="p14">
      <p:transition spd="slow" p14:dur="2000" advTm="3749"/>
    </mc:Choice>
    <mc:Fallback xmlns="">
      <p:transition spd="slow" advTm="3749"/>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400" dirty="0" smtClean="0"/>
              <a:t>第</a:t>
            </a:r>
            <a:r>
              <a:rPr lang="en-US" altLang="zh-CN" sz="4400" dirty="0" smtClean="0"/>
              <a:t>5</a:t>
            </a:r>
            <a:r>
              <a:rPr lang="zh-CN" altLang="zh-CN" sz="4400" dirty="0" smtClean="0"/>
              <a:t>次</a:t>
            </a:r>
            <a:r>
              <a:rPr lang="zh-CN" altLang="zh-CN" sz="4400" dirty="0"/>
              <a:t>作业</a:t>
            </a:r>
            <a:r>
              <a:rPr lang="en-US" altLang="zh-CN" sz="4400" dirty="0"/>
              <a:t>(</a:t>
            </a:r>
            <a:r>
              <a:rPr lang="zh-CN" altLang="en-US" dirty="0"/>
              <a:t>采用</a:t>
            </a:r>
            <a:r>
              <a:rPr lang="en-US" altLang="zh-CN" dirty="0"/>
              <a:t>VC </a:t>
            </a:r>
            <a:r>
              <a:rPr lang="en-US" altLang="zh-CN" dirty="0" smtClean="0"/>
              <a:t>2017</a:t>
            </a:r>
            <a:r>
              <a:rPr lang="zh-CN" altLang="en-US" dirty="0" smtClean="0"/>
              <a:t>编写</a:t>
            </a:r>
            <a:r>
              <a:rPr lang="zh-CN" altLang="en-US" dirty="0"/>
              <a:t>程序</a:t>
            </a:r>
            <a:r>
              <a:rPr lang="en-US" altLang="zh-CN" sz="4400" dirty="0"/>
              <a:t>)</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问题部分</a:t>
            </a:r>
          </a:p>
          <a:p>
            <a:pPr lvl="1"/>
            <a:r>
              <a:rPr lang="zh-CN" altLang="en-US" dirty="0"/>
              <a:t>请编写复数类，实现复数的加法、减法、乘法、除法、前置“</a:t>
            </a:r>
            <a:r>
              <a:rPr lang="en-US" altLang="zh-CN" dirty="0"/>
              <a:t>++”</a:t>
            </a:r>
            <a:r>
              <a:rPr lang="zh-CN" altLang="en-US" dirty="0"/>
              <a:t>、后置“</a:t>
            </a:r>
            <a:r>
              <a:rPr lang="en-US" altLang="zh-CN" dirty="0"/>
              <a:t>++”</a:t>
            </a:r>
            <a:r>
              <a:rPr lang="zh-CN" altLang="en-US" dirty="0"/>
              <a:t>、前置“</a:t>
            </a:r>
            <a:r>
              <a:rPr lang="en-US" altLang="zh-CN" dirty="0"/>
              <a:t>--”</a:t>
            </a:r>
            <a:r>
              <a:rPr lang="zh-CN" altLang="en-US" dirty="0"/>
              <a:t>、后置“</a:t>
            </a:r>
            <a:r>
              <a:rPr lang="en-US" altLang="zh-CN" dirty="0"/>
              <a:t>--”</a:t>
            </a:r>
            <a:r>
              <a:rPr lang="zh-CN" altLang="en-US" dirty="0"/>
              <a:t>等运算符重载。</a:t>
            </a:r>
          </a:p>
          <a:p>
            <a:r>
              <a:rPr lang="zh-CN" altLang="en-US" dirty="0"/>
              <a:t>代码部分</a:t>
            </a:r>
          </a:p>
          <a:p>
            <a:pPr lvl="1"/>
            <a:r>
              <a:rPr lang="zh-CN" altLang="en-US" dirty="0"/>
              <a:t>采用面向对象的技术实现以上功能，</a:t>
            </a:r>
            <a:r>
              <a:rPr lang="zh-CN" altLang="en-US" dirty="0" smtClean="0"/>
              <a:t>并对每个运算符重载函数至少设计</a:t>
            </a:r>
            <a:r>
              <a:rPr lang="en-US" altLang="zh-CN" dirty="0" smtClean="0"/>
              <a:t>5</a:t>
            </a:r>
            <a:r>
              <a:rPr lang="zh-CN" altLang="en-US" dirty="0" smtClean="0"/>
              <a:t>个</a:t>
            </a:r>
            <a:r>
              <a:rPr lang="zh-CN" altLang="en-US" dirty="0"/>
              <a:t>测试</a:t>
            </a:r>
            <a:r>
              <a:rPr lang="zh-CN" altLang="en-US" dirty="0" smtClean="0"/>
              <a:t>案例，要求这</a:t>
            </a:r>
            <a:r>
              <a:rPr lang="en-US" altLang="zh-CN" dirty="0" smtClean="0"/>
              <a:t>5</a:t>
            </a:r>
            <a:r>
              <a:rPr lang="zh-CN" altLang="en-US" dirty="0" smtClean="0"/>
              <a:t>个案例分别代表</a:t>
            </a:r>
            <a:r>
              <a:rPr lang="en-US" altLang="zh-CN" dirty="0" smtClean="0"/>
              <a:t>5</a:t>
            </a:r>
            <a:r>
              <a:rPr lang="zh-CN" altLang="en-US" dirty="0" smtClean="0"/>
              <a:t>种不同的情况</a:t>
            </a:r>
            <a:r>
              <a:rPr lang="en-US" altLang="zh-CN" dirty="0" smtClean="0"/>
              <a:t>(</a:t>
            </a:r>
            <a:r>
              <a:rPr lang="zh-CN" altLang="en-US" dirty="0" smtClean="0"/>
              <a:t>例如</a:t>
            </a:r>
            <a:r>
              <a:rPr lang="en-US" altLang="zh-CN" dirty="0" smtClean="0"/>
              <a:t>: </a:t>
            </a:r>
            <a:r>
              <a:rPr lang="zh-CN" altLang="en-US" dirty="0" smtClean="0"/>
              <a:t>纯虚数等</a:t>
            </a:r>
            <a:r>
              <a:rPr lang="en-US" altLang="zh-CN" dirty="0" smtClean="0"/>
              <a:t>)</a:t>
            </a:r>
            <a:r>
              <a:rPr lang="zh-CN" altLang="en-US" dirty="0" smtClean="0"/>
              <a:t>。</a:t>
            </a:r>
            <a:endParaRPr lang="en-US" altLang="zh-CN" dirty="0" smtClean="0"/>
          </a:p>
          <a:p>
            <a:pPr lvl="1"/>
            <a:r>
              <a:rPr lang="zh-CN" altLang="en-US" dirty="0" smtClean="0">
                <a:solidFill>
                  <a:schemeClr val="accent6">
                    <a:lumMod val="75000"/>
                  </a:schemeClr>
                </a:solidFill>
              </a:rPr>
              <a:t>提高</a:t>
            </a:r>
            <a:r>
              <a:rPr lang="zh-CN" altLang="en-US" dirty="0">
                <a:solidFill>
                  <a:schemeClr val="accent6">
                    <a:lumMod val="75000"/>
                  </a:schemeClr>
                </a:solidFill>
              </a:rPr>
              <a:t>要求</a:t>
            </a:r>
            <a:r>
              <a:rPr lang="en-US" altLang="zh-CN" dirty="0">
                <a:solidFill>
                  <a:schemeClr val="accent6">
                    <a:lumMod val="75000"/>
                  </a:schemeClr>
                </a:solidFill>
              </a:rPr>
              <a:t>(</a:t>
            </a:r>
            <a:r>
              <a:rPr lang="zh-CN" altLang="en-US" dirty="0">
                <a:solidFill>
                  <a:schemeClr val="accent6">
                    <a:lumMod val="75000"/>
                  </a:schemeClr>
                </a:solidFill>
              </a:rPr>
              <a:t>可以不做</a:t>
            </a:r>
            <a:r>
              <a:rPr lang="en-US" altLang="zh-CN" dirty="0">
                <a:solidFill>
                  <a:schemeClr val="accent6">
                    <a:lumMod val="75000"/>
                  </a:schemeClr>
                </a:solidFill>
              </a:rPr>
              <a:t>): </a:t>
            </a:r>
            <a:r>
              <a:rPr lang="en-US" altLang="zh-CN" dirty="0" smtClean="0">
                <a:solidFill>
                  <a:schemeClr val="accent6">
                    <a:lumMod val="75000"/>
                  </a:schemeClr>
                </a:solidFill>
              </a:rPr>
              <a:t>(1) </a:t>
            </a:r>
            <a:r>
              <a:rPr lang="zh-CN" altLang="en-US" dirty="0" smtClean="0">
                <a:solidFill>
                  <a:schemeClr val="accent6">
                    <a:lumMod val="75000"/>
                  </a:schemeClr>
                </a:solidFill>
              </a:rPr>
              <a:t>进行等价类划分，提供相对完备的测试；</a:t>
            </a:r>
            <a:r>
              <a:rPr lang="en-US" altLang="zh-CN" dirty="0" smtClean="0">
                <a:solidFill>
                  <a:schemeClr val="accent6">
                    <a:lumMod val="75000"/>
                  </a:schemeClr>
                </a:solidFill>
              </a:rPr>
              <a:t>(2) </a:t>
            </a:r>
            <a:r>
              <a:rPr lang="zh-CN" altLang="en-US" dirty="0" smtClean="0">
                <a:solidFill>
                  <a:schemeClr val="accent6">
                    <a:lumMod val="75000"/>
                  </a:schemeClr>
                </a:solidFill>
              </a:rPr>
              <a:t>编写</a:t>
            </a:r>
            <a:r>
              <a:rPr lang="zh-CN" altLang="en-US" dirty="0">
                <a:solidFill>
                  <a:schemeClr val="accent6">
                    <a:lumMod val="75000"/>
                  </a:schemeClr>
                </a:solidFill>
              </a:rPr>
              <a:t>程序进行自动验证。</a:t>
            </a:r>
          </a:p>
          <a:p>
            <a:r>
              <a:rPr lang="zh-CN" altLang="en-US" dirty="0">
                <a:solidFill>
                  <a:srgbClr val="FF0000"/>
                </a:solidFill>
              </a:rPr>
              <a:t>文档部分</a:t>
            </a:r>
            <a:r>
              <a:rPr lang="en-US" altLang="zh-CN" dirty="0">
                <a:solidFill>
                  <a:srgbClr val="FF0000"/>
                </a:solidFill>
              </a:rPr>
              <a:t>(</a:t>
            </a:r>
            <a:r>
              <a:rPr lang="zh-CN" altLang="en-US" dirty="0">
                <a:solidFill>
                  <a:srgbClr val="FF0000"/>
                </a:solidFill>
              </a:rPr>
              <a:t>请同时提交</a:t>
            </a:r>
            <a:r>
              <a:rPr lang="en-US" altLang="zh-CN" dirty="0">
                <a:solidFill>
                  <a:srgbClr val="0000FF"/>
                </a:solidFill>
              </a:rPr>
              <a:t>word</a:t>
            </a:r>
            <a:r>
              <a:rPr lang="zh-CN" altLang="en-US" dirty="0">
                <a:solidFill>
                  <a:srgbClr val="FF0000"/>
                </a:solidFill>
              </a:rPr>
              <a:t>和</a:t>
            </a:r>
            <a:r>
              <a:rPr lang="en-US" altLang="zh-CN" dirty="0">
                <a:solidFill>
                  <a:srgbClr val="0000FF"/>
                </a:solidFill>
              </a:rPr>
              <a:t>pdf</a:t>
            </a:r>
            <a:r>
              <a:rPr lang="zh-CN" altLang="en-US" dirty="0">
                <a:solidFill>
                  <a:srgbClr val="FF0000"/>
                </a:solidFill>
              </a:rPr>
              <a:t>版本的文件</a:t>
            </a:r>
            <a:r>
              <a:rPr lang="en-US" altLang="zh-CN" dirty="0">
                <a:solidFill>
                  <a:srgbClr val="FF0000"/>
                </a:solidFill>
              </a:rPr>
              <a:t>)</a:t>
            </a:r>
          </a:p>
          <a:p>
            <a:pPr lvl="1"/>
            <a:r>
              <a:rPr lang="zh-CN" altLang="en-US" dirty="0">
                <a:solidFill>
                  <a:srgbClr val="FF0000"/>
                </a:solidFill>
              </a:rPr>
              <a:t>模型部分</a:t>
            </a:r>
            <a:r>
              <a:rPr lang="en-US" altLang="zh-CN" dirty="0">
                <a:solidFill>
                  <a:srgbClr val="FF0000"/>
                </a:solidFill>
              </a:rPr>
              <a:t>: </a:t>
            </a:r>
            <a:r>
              <a:rPr lang="zh-CN" altLang="en-US" dirty="0">
                <a:solidFill>
                  <a:srgbClr val="FF0000"/>
                </a:solidFill>
              </a:rPr>
              <a:t>给出计算公式或计算方法。</a:t>
            </a:r>
          </a:p>
          <a:p>
            <a:pPr lvl="1"/>
            <a:r>
              <a:rPr lang="zh-CN" altLang="en-US" dirty="0">
                <a:solidFill>
                  <a:srgbClr val="FF0000"/>
                </a:solidFill>
              </a:rPr>
              <a:t>验证部分</a:t>
            </a:r>
            <a:r>
              <a:rPr lang="en-US" altLang="zh-CN" dirty="0">
                <a:solidFill>
                  <a:srgbClr val="FF0000"/>
                </a:solidFill>
              </a:rPr>
              <a:t>: </a:t>
            </a:r>
            <a:r>
              <a:rPr lang="zh-CN" altLang="en-US" dirty="0">
                <a:solidFill>
                  <a:srgbClr val="FF0000"/>
                </a:solidFill>
              </a:rPr>
              <a:t>说明测试</a:t>
            </a:r>
            <a:r>
              <a:rPr lang="zh-CN" altLang="en-US" dirty="0" smtClean="0">
                <a:solidFill>
                  <a:srgbClr val="FF0000"/>
                </a:solidFill>
              </a:rPr>
              <a:t>案例的设计思路及各个案例所代表的情况，</a:t>
            </a:r>
            <a:r>
              <a:rPr lang="zh-CN" altLang="en-US" dirty="0">
                <a:solidFill>
                  <a:srgbClr val="FF0000"/>
                </a:solidFill>
              </a:rPr>
              <a:t>并给出</a:t>
            </a:r>
            <a:r>
              <a:rPr lang="zh-CN" altLang="en-US" dirty="0" smtClean="0">
                <a:solidFill>
                  <a:srgbClr val="FF0000"/>
                </a:solidFill>
              </a:rPr>
              <a:t>验证结果。</a:t>
            </a:r>
            <a:endParaRPr lang="zh-CN" altLang="en-US" dirty="0">
              <a:solidFill>
                <a:srgbClr val="FF0000"/>
              </a:solidFill>
            </a:endParaRPr>
          </a:p>
          <a:p>
            <a:pPr lvl="1"/>
            <a:r>
              <a:rPr lang="zh-CN" altLang="en-US" dirty="0">
                <a:solidFill>
                  <a:schemeClr val="accent6">
                    <a:lumMod val="75000"/>
                  </a:schemeClr>
                </a:solidFill>
              </a:rPr>
              <a:t>提高部分</a:t>
            </a:r>
            <a:r>
              <a:rPr lang="en-US" altLang="zh-CN" dirty="0">
                <a:solidFill>
                  <a:schemeClr val="accent6">
                    <a:lumMod val="75000"/>
                  </a:schemeClr>
                </a:solidFill>
              </a:rPr>
              <a:t>(</a:t>
            </a:r>
            <a:r>
              <a:rPr lang="zh-CN" altLang="en-US" dirty="0">
                <a:solidFill>
                  <a:schemeClr val="accent6">
                    <a:lumMod val="75000"/>
                  </a:schemeClr>
                </a:solidFill>
              </a:rPr>
              <a:t>可以不做</a:t>
            </a:r>
            <a:r>
              <a:rPr lang="en-US" altLang="zh-CN" dirty="0">
                <a:solidFill>
                  <a:schemeClr val="accent6">
                    <a:lumMod val="75000"/>
                  </a:schemeClr>
                </a:solidFill>
              </a:rPr>
              <a:t>): </a:t>
            </a:r>
            <a:r>
              <a:rPr lang="zh-CN" altLang="en-US" dirty="0" smtClean="0">
                <a:solidFill>
                  <a:schemeClr val="accent6">
                    <a:lumMod val="75000"/>
                  </a:schemeClr>
                </a:solidFill>
              </a:rPr>
              <a:t>给出相对完备的测试方案。</a:t>
            </a:r>
            <a:endParaRPr lang="zh-CN" altLang="en-US" dirty="0">
              <a:solidFill>
                <a:schemeClr val="accent6">
                  <a:lumMod val="75000"/>
                </a:schemeClr>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5345947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存在的问题</a:t>
            </a:r>
          </a:p>
        </p:txBody>
      </p:sp>
      <p:sp>
        <p:nvSpPr>
          <p:cNvPr id="3" name="内容占位符 2"/>
          <p:cNvSpPr>
            <a:spLocks noGrp="1"/>
          </p:cNvSpPr>
          <p:nvPr>
            <p:ph idx="1"/>
          </p:nvPr>
        </p:nvSpPr>
        <p:spPr>
          <a:xfrm>
            <a:off x="461963" y="1380205"/>
            <a:ext cx="8220075" cy="5097705"/>
          </a:xfrm>
        </p:spPr>
        <p:txBody>
          <a:bodyPr>
            <a:normAutofit/>
          </a:bodyPr>
          <a:lstStyle/>
          <a:p>
            <a:pPr>
              <a:lnSpc>
                <a:spcPct val="120000"/>
              </a:lnSpc>
            </a:pPr>
            <a:r>
              <a:rPr lang="zh-CN" altLang="en-US" dirty="0" smtClean="0"/>
              <a:t>测试不够完整</a:t>
            </a:r>
            <a:endParaRPr lang="en-US" altLang="zh-CN" dirty="0" smtClean="0"/>
          </a:p>
          <a:p>
            <a:pPr lvl="1">
              <a:lnSpc>
                <a:spcPct val="120000"/>
              </a:lnSpc>
            </a:pPr>
            <a:r>
              <a:rPr lang="zh-CN" altLang="en-US" sz="2400" dirty="0" smtClean="0"/>
              <a:t>测试数量不满足题目要求</a:t>
            </a:r>
            <a:endParaRPr lang="en-US" altLang="zh-CN" sz="2400" dirty="0" smtClean="0"/>
          </a:p>
          <a:p>
            <a:pPr lvl="1">
              <a:lnSpc>
                <a:spcPct val="120000"/>
              </a:lnSpc>
            </a:pPr>
            <a:r>
              <a:rPr lang="zh-CN" altLang="en-US" sz="2400" dirty="0" smtClean="0"/>
              <a:t>对前置后置自加自减的测试不够全面</a:t>
            </a:r>
            <a:endParaRPr lang="en-US" altLang="zh-CN" sz="2400" dirty="0" smtClean="0"/>
          </a:p>
          <a:p>
            <a:pPr lvl="1">
              <a:lnSpc>
                <a:spcPct val="120000"/>
              </a:lnSpc>
            </a:pPr>
            <a:endParaRPr lang="en-US" altLang="zh-CN" sz="2200" dirty="0"/>
          </a:p>
          <a:p>
            <a:pPr lvl="1">
              <a:lnSpc>
                <a:spcPct val="120000"/>
              </a:lnSpc>
            </a:pPr>
            <a:endParaRPr lang="en-US" altLang="zh-CN" sz="2200" dirty="0" smtClean="0"/>
          </a:p>
          <a:p>
            <a:pPr lvl="1">
              <a:lnSpc>
                <a:spcPct val="120000"/>
              </a:lnSpc>
            </a:pPr>
            <a:endParaRPr lang="en-US" altLang="zh-CN" sz="2200" dirty="0"/>
          </a:p>
          <a:p>
            <a:pPr marL="270000" lvl="1" indent="0">
              <a:lnSpc>
                <a:spcPct val="120000"/>
              </a:lnSpc>
              <a:buNone/>
            </a:pPr>
            <a:r>
              <a:rPr lang="en-US" altLang="zh-CN" sz="2200" dirty="0" smtClean="0"/>
              <a:t>	</a:t>
            </a:r>
            <a:r>
              <a:rPr lang="zh-CN" altLang="en-US" sz="2200" dirty="0" smtClean="0"/>
              <a:t>不仅要</a:t>
            </a:r>
            <a:r>
              <a:rPr lang="zh-CN" altLang="en-US" sz="2200" dirty="0"/>
              <a:t>判断</a:t>
            </a:r>
            <a:r>
              <a:rPr lang="en-US" altLang="zh-CN" sz="2200" dirty="0"/>
              <a:t>a</a:t>
            </a:r>
            <a:r>
              <a:rPr lang="zh-CN" altLang="en-US" sz="2200" dirty="0"/>
              <a:t>的结果，也要判断</a:t>
            </a:r>
            <a:r>
              <a:rPr lang="en-US" altLang="zh-CN" sz="2200" dirty="0"/>
              <a:t>b</a:t>
            </a:r>
            <a:r>
              <a:rPr lang="zh-CN" altLang="en-US" sz="2200" dirty="0"/>
              <a:t>的结果</a:t>
            </a:r>
            <a:endParaRPr lang="en-US" altLang="zh-CN" sz="2200" dirty="0"/>
          </a:p>
          <a:p>
            <a:pPr lvl="1">
              <a:lnSpc>
                <a:spcPct val="120000"/>
              </a:lnSpc>
            </a:pP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15" name="图片 14"/>
          <p:cNvPicPr>
            <a:picLocks noChangeAspect="1"/>
          </p:cNvPicPr>
          <p:nvPr/>
        </p:nvPicPr>
        <p:blipFill>
          <a:blip r:embed="rId3"/>
          <a:stretch>
            <a:fillRect/>
          </a:stretch>
        </p:blipFill>
        <p:spPr>
          <a:xfrm>
            <a:off x="2154382" y="3583712"/>
            <a:ext cx="1066800" cy="514350"/>
          </a:xfrm>
          <a:prstGeom prst="rect">
            <a:avLst/>
          </a:prstGeom>
        </p:spPr>
      </p:pic>
      <p:pic>
        <p:nvPicPr>
          <p:cNvPr id="16" name="图片 15"/>
          <p:cNvPicPr>
            <a:picLocks noChangeAspect="1"/>
          </p:cNvPicPr>
          <p:nvPr/>
        </p:nvPicPr>
        <p:blipFill>
          <a:blip r:embed="rId4"/>
          <a:stretch>
            <a:fillRect/>
          </a:stretch>
        </p:blipFill>
        <p:spPr>
          <a:xfrm>
            <a:off x="4567236" y="3574187"/>
            <a:ext cx="1076325" cy="523875"/>
          </a:xfrm>
          <a:prstGeom prst="rect">
            <a:avLst/>
          </a:prstGeom>
        </p:spPr>
      </p:pic>
    </p:spTree>
    <p:extLst>
      <p:ext uri="{BB962C8B-B14F-4D97-AF65-F5344CB8AC3E}">
        <p14:creationId xmlns:p14="http://schemas.microsoft.com/office/powerpoint/2010/main" val="1711215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en-US" dirty="0"/>
              <a:t>数据类型的常用缩写</a:t>
            </a:r>
          </a:p>
        </p:txBody>
      </p:sp>
      <p:sp>
        <p:nvSpPr>
          <p:cNvPr id="3" name="内容占位符 2"/>
          <p:cNvSpPr>
            <a:spLocks noGrp="1"/>
          </p:cNvSpPr>
          <p:nvPr>
            <p:ph idx="1"/>
          </p:nvPr>
        </p:nvSpPr>
        <p:spPr/>
        <p:txBody>
          <a:bodyPr/>
          <a:lstStyle/>
          <a:p>
            <a:pPr marL="357188" indent="-357188">
              <a:lnSpc>
                <a:spcPct val="90000"/>
              </a:lnSpc>
              <a:buFontTx/>
              <a:buNone/>
            </a:pPr>
            <a:r>
              <a:rPr lang="en-US" altLang="zh-CN" dirty="0"/>
              <a:t>1.	H</a:t>
            </a:r>
            <a:r>
              <a:rPr lang="zh-CN" altLang="en-US" dirty="0"/>
              <a:t>，句柄</a:t>
            </a:r>
            <a:r>
              <a:rPr lang="en-US" altLang="zh-CN" dirty="0"/>
              <a:t>(HANDLE, </a:t>
            </a:r>
            <a:r>
              <a:rPr lang="en-US" altLang="zh-CN" dirty="0" err="1"/>
              <a:t>typedef</a:t>
            </a:r>
            <a:r>
              <a:rPr lang="en-US" altLang="zh-CN" dirty="0"/>
              <a:t> void *HANDLE)</a:t>
            </a:r>
            <a:r>
              <a:rPr lang="zh-CN" altLang="en-US" dirty="0"/>
              <a:t>，示例</a:t>
            </a:r>
            <a:r>
              <a:rPr lang="en-US" altLang="zh-CN" dirty="0"/>
              <a:t>: HBRUSH</a:t>
            </a:r>
            <a:r>
              <a:rPr lang="zh-CN" altLang="en-US" dirty="0"/>
              <a:t>、</a:t>
            </a:r>
            <a:r>
              <a:rPr lang="en-US" altLang="zh-CN" dirty="0"/>
              <a:t>HDC</a:t>
            </a:r>
            <a:r>
              <a:rPr lang="zh-CN" altLang="en-US" dirty="0"/>
              <a:t>。</a:t>
            </a:r>
          </a:p>
          <a:p>
            <a:pPr marL="357188" indent="-357188">
              <a:lnSpc>
                <a:spcPct val="90000"/>
              </a:lnSpc>
              <a:buFontTx/>
              <a:buNone/>
            </a:pPr>
            <a:r>
              <a:rPr lang="en-US" altLang="zh-CN" dirty="0"/>
              <a:t>2.	L</a:t>
            </a:r>
            <a:r>
              <a:rPr lang="zh-CN" altLang="en-US" dirty="0"/>
              <a:t>，长整数</a:t>
            </a:r>
            <a:r>
              <a:rPr lang="en-US" altLang="zh-CN" dirty="0"/>
              <a:t>(long)</a:t>
            </a:r>
            <a:r>
              <a:rPr lang="zh-CN" altLang="en-US" dirty="0"/>
              <a:t>，示例</a:t>
            </a:r>
            <a:r>
              <a:rPr lang="en-US" altLang="zh-CN" dirty="0"/>
              <a:t>: LPARAM</a:t>
            </a:r>
            <a:r>
              <a:rPr lang="zh-CN" altLang="en-US" dirty="0"/>
              <a:t>。在字符串类型</a:t>
            </a:r>
            <a:r>
              <a:rPr lang="en-US" altLang="zh-CN" dirty="0"/>
              <a:t>LPCSTR</a:t>
            </a:r>
            <a:r>
              <a:rPr lang="zh-CN" altLang="en-US" dirty="0"/>
              <a:t>中，</a:t>
            </a:r>
            <a:r>
              <a:rPr lang="en-US" altLang="zh-CN" dirty="0"/>
              <a:t>L</a:t>
            </a:r>
            <a:r>
              <a:rPr lang="zh-CN" altLang="en-US" dirty="0"/>
              <a:t>表示</a:t>
            </a:r>
            <a:r>
              <a:rPr lang="en-US" altLang="zh-CN" dirty="0"/>
              <a:t>long</a:t>
            </a:r>
            <a:r>
              <a:rPr lang="zh-CN" altLang="en-US" dirty="0"/>
              <a:t>，</a:t>
            </a:r>
            <a:r>
              <a:rPr lang="en-US" altLang="zh-CN" dirty="0"/>
              <a:t>P</a:t>
            </a:r>
            <a:r>
              <a:rPr lang="zh-CN" altLang="en-US" dirty="0"/>
              <a:t>表示指针，</a:t>
            </a:r>
            <a:r>
              <a:rPr lang="en-US" altLang="zh-CN" dirty="0"/>
              <a:t>C</a:t>
            </a:r>
            <a:r>
              <a:rPr lang="zh-CN" altLang="en-US" dirty="0"/>
              <a:t>表示</a:t>
            </a:r>
            <a:r>
              <a:rPr lang="en-US" altLang="zh-CN" dirty="0" err="1"/>
              <a:t>const</a:t>
            </a:r>
            <a:r>
              <a:rPr lang="zh-CN" altLang="en-US" dirty="0"/>
              <a:t>，</a:t>
            </a:r>
            <a:r>
              <a:rPr lang="en-US" altLang="zh-CN" dirty="0"/>
              <a:t>STR</a:t>
            </a:r>
            <a:r>
              <a:rPr lang="zh-CN" altLang="en-US" dirty="0"/>
              <a:t>表示字符串</a:t>
            </a:r>
            <a:r>
              <a:rPr lang="en-US" altLang="zh-CN" dirty="0"/>
              <a:t>(string)</a:t>
            </a:r>
            <a:r>
              <a:rPr lang="zh-CN" altLang="en-US" dirty="0"/>
              <a:t>。</a:t>
            </a:r>
          </a:p>
          <a:p>
            <a:pPr marL="357188" indent="-357188">
              <a:lnSpc>
                <a:spcPct val="90000"/>
              </a:lnSpc>
              <a:buFontTx/>
              <a:buNone/>
            </a:pPr>
            <a:r>
              <a:rPr lang="en-US" altLang="zh-CN" dirty="0"/>
              <a:t>3.	P</a:t>
            </a:r>
            <a:r>
              <a:rPr lang="zh-CN" altLang="en-US" dirty="0"/>
              <a:t>，指针，示例</a:t>
            </a:r>
            <a:r>
              <a:rPr lang="en-US" altLang="zh-CN" dirty="0"/>
              <a:t>: PBOOL</a:t>
            </a:r>
            <a:r>
              <a:rPr lang="zh-CN" altLang="en-US" dirty="0"/>
              <a:t>、</a:t>
            </a:r>
            <a:r>
              <a:rPr lang="en-US" altLang="zh-CN" dirty="0"/>
              <a:t>PCHAR</a:t>
            </a:r>
            <a:r>
              <a:rPr lang="zh-CN" altLang="en-US" dirty="0"/>
              <a:t>。</a:t>
            </a:r>
          </a:p>
          <a:p>
            <a:pPr marL="357188" indent="-357188">
              <a:lnSpc>
                <a:spcPct val="90000"/>
              </a:lnSpc>
              <a:buFontTx/>
              <a:buNone/>
            </a:pPr>
            <a:r>
              <a:rPr lang="en-US" altLang="zh-CN" dirty="0"/>
              <a:t>4.	U</a:t>
            </a:r>
            <a:r>
              <a:rPr lang="zh-CN" altLang="en-US" dirty="0"/>
              <a:t>，无符号</a:t>
            </a:r>
            <a:r>
              <a:rPr lang="en-US" altLang="zh-CN" dirty="0"/>
              <a:t>(unsigned)</a:t>
            </a:r>
            <a:r>
              <a:rPr lang="zh-CN" altLang="en-US" dirty="0"/>
              <a:t>，示例</a:t>
            </a:r>
            <a:r>
              <a:rPr lang="en-US" altLang="zh-CN" dirty="0"/>
              <a:t>: UCHAR</a:t>
            </a:r>
            <a:r>
              <a:rPr lang="zh-CN" altLang="en-US" dirty="0"/>
              <a:t>、</a:t>
            </a:r>
            <a:r>
              <a:rPr lang="en-US" altLang="zh-CN" dirty="0"/>
              <a:t>UINT</a:t>
            </a:r>
            <a:r>
              <a:rPr lang="zh-CN" altLang="en-US" dirty="0"/>
              <a:t>、</a:t>
            </a:r>
            <a:r>
              <a:rPr lang="en-US" altLang="zh-CN" dirty="0"/>
              <a:t>ULONG</a:t>
            </a:r>
            <a:r>
              <a:rPr lang="zh-CN" altLang="en-US" dirty="0"/>
              <a:t>。</a:t>
            </a:r>
          </a:p>
          <a:p>
            <a:pPr marL="357188" indent="-357188">
              <a:lnSpc>
                <a:spcPct val="90000"/>
              </a:lnSpc>
              <a:buFontTx/>
              <a:buNone/>
            </a:pPr>
            <a:r>
              <a:rPr lang="en-US" altLang="zh-CN" dirty="0"/>
              <a:t>5.	W</a:t>
            </a:r>
            <a:r>
              <a:rPr lang="zh-CN" altLang="en-US" dirty="0"/>
              <a:t>，无符号整数</a:t>
            </a:r>
            <a:r>
              <a:rPr lang="en-US" altLang="zh-CN" dirty="0"/>
              <a:t>(unsigned </a:t>
            </a:r>
            <a:r>
              <a:rPr lang="en-US" altLang="zh-CN" dirty="0" err="1"/>
              <a:t>int</a:t>
            </a:r>
            <a:r>
              <a:rPr lang="en-US" altLang="zh-CN" dirty="0"/>
              <a:t>)</a:t>
            </a:r>
            <a:r>
              <a:rPr lang="zh-CN" altLang="en-US" dirty="0"/>
              <a:t>，示例</a:t>
            </a:r>
            <a:r>
              <a:rPr lang="en-US" altLang="zh-CN" dirty="0"/>
              <a:t>: WPARAM</a:t>
            </a:r>
            <a:r>
              <a:rPr lang="zh-CN" altLang="en-US" dirty="0"/>
              <a:t>。这里需要注意</a:t>
            </a:r>
            <a:r>
              <a:rPr lang="en-US" altLang="zh-CN" dirty="0"/>
              <a:t>: </a:t>
            </a:r>
            <a:r>
              <a:rPr lang="zh-CN" altLang="en-US" dirty="0"/>
              <a:t>类型</a:t>
            </a:r>
            <a:r>
              <a:rPr lang="en-US" altLang="zh-CN" dirty="0"/>
              <a:t>WORD</a:t>
            </a:r>
            <a:r>
              <a:rPr lang="zh-CN" altLang="en-US" dirty="0"/>
              <a:t>是</a:t>
            </a:r>
            <a:r>
              <a:rPr lang="en-US" altLang="zh-CN" dirty="0"/>
              <a:t>unsigned short</a:t>
            </a:r>
            <a:r>
              <a:rPr lang="zh-CN" altLang="en-US"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805849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p:txBody>
          <a:bodyPr>
            <a:normAutofit/>
          </a:bodyPr>
          <a:lstStyle/>
          <a:p>
            <a:r>
              <a:rPr lang="zh-CN" altLang="en-US" dirty="0" smtClean="0"/>
              <a:t>实现多种运算符重载</a:t>
            </a:r>
            <a:endParaRPr lang="en-US" altLang="zh-CN" dirty="0" smtClean="0"/>
          </a:p>
          <a:p>
            <a:pPr lvl="1">
              <a:lnSpc>
                <a:spcPct val="120000"/>
              </a:lnSpc>
            </a:pPr>
            <a:r>
              <a:rPr lang="en-US" altLang="zh-CN" sz="2400" dirty="0" smtClean="0"/>
              <a:t>+=</a:t>
            </a:r>
            <a:r>
              <a:rPr lang="zh-CN" altLang="en-US" sz="2400" dirty="0" smtClean="0"/>
              <a:t>、</a:t>
            </a:r>
            <a:r>
              <a:rPr lang="en-US" altLang="zh-CN" sz="2400" dirty="0" smtClean="0"/>
              <a:t>-=</a:t>
            </a:r>
            <a:r>
              <a:rPr lang="zh-CN" altLang="en-US" sz="2400" dirty="0" smtClean="0"/>
              <a:t>、</a:t>
            </a:r>
            <a:r>
              <a:rPr lang="en-US" altLang="zh-CN" sz="2400" dirty="0" smtClean="0"/>
              <a:t>*=</a:t>
            </a:r>
            <a:r>
              <a:rPr lang="zh-CN" altLang="en-US" sz="2400" dirty="0" smtClean="0"/>
              <a:t>、</a:t>
            </a:r>
            <a:r>
              <a:rPr lang="en-US" altLang="zh-CN" sz="2400" dirty="0" smtClean="0"/>
              <a:t>/=</a:t>
            </a:r>
          </a:p>
          <a:p>
            <a:pPr lvl="1">
              <a:lnSpc>
                <a:spcPct val="120000"/>
              </a:lnSpc>
            </a:pPr>
            <a:r>
              <a:rPr lang="zh-CN" altLang="en-US" sz="2400" dirty="0" smtClean="0"/>
              <a:t>流运算符</a:t>
            </a:r>
            <a:r>
              <a:rPr lang="en-US" altLang="zh-CN" sz="2400" dirty="0" smtClean="0"/>
              <a:t>&lt;&lt;</a:t>
            </a:r>
            <a:r>
              <a:rPr lang="zh-CN" altLang="en-US" sz="2400" dirty="0" smtClean="0"/>
              <a:t>、</a:t>
            </a:r>
            <a:r>
              <a:rPr lang="en-US" altLang="zh-CN" sz="2400" dirty="0" smtClean="0"/>
              <a:t>&gt;&gt;</a:t>
            </a:r>
          </a:p>
          <a:p>
            <a:pPr lvl="1">
              <a:lnSpc>
                <a:spcPct val="120000"/>
              </a:lnSpc>
            </a:pPr>
            <a:r>
              <a:rPr lang="zh-CN" altLang="en-US" sz="2400" dirty="0" smtClean="0"/>
              <a:t>赋值运算符</a:t>
            </a:r>
            <a:r>
              <a:rPr lang="en-US" altLang="zh-CN" sz="2400" dirty="0" smtClean="0"/>
              <a:t>=</a:t>
            </a:r>
          </a:p>
          <a:p>
            <a:pPr lvl="1">
              <a:lnSpc>
                <a:spcPct val="120000"/>
              </a:lnSpc>
            </a:pPr>
            <a:r>
              <a:rPr lang="zh-CN" altLang="en-US" sz="2400" dirty="0" smtClean="0"/>
              <a:t>比较运算符</a:t>
            </a:r>
            <a:r>
              <a:rPr lang="en-US" altLang="zh-CN" sz="2400" dirty="0" smtClean="0"/>
              <a:t>==</a:t>
            </a:r>
          </a:p>
          <a:p>
            <a:pPr lvl="1">
              <a:lnSpc>
                <a:spcPct val="120000"/>
              </a:lnSpc>
            </a:pPr>
            <a:r>
              <a:rPr lang="zh-CN" altLang="en-US" sz="2400" dirty="0" smtClean="0"/>
              <a:t>乘方</a:t>
            </a:r>
            <a:r>
              <a:rPr lang="en-US" altLang="zh-CN" sz="2400" dirty="0" smtClean="0"/>
              <a:t>^</a:t>
            </a:r>
            <a:r>
              <a:rPr lang="zh-CN" altLang="en-US" sz="2400" dirty="0" smtClean="0"/>
              <a:t>、</a:t>
            </a:r>
            <a:r>
              <a:rPr lang="en-US" altLang="zh-CN" sz="2400" dirty="0" smtClean="0"/>
              <a:t>^=</a:t>
            </a:r>
          </a:p>
          <a:p>
            <a:pPr lvl="1">
              <a:lnSpc>
                <a:spcPct val="120000"/>
              </a:lnSpc>
            </a:pPr>
            <a:endParaRPr lang="en-US" altLang="zh-CN" sz="2400" dirty="0" smtClean="0"/>
          </a:p>
          <a:p>
            <a:endParaRPr lang="en-US" altLang="zh-CN" sz="2400" dirty="0"/>
          </a:p>
          <a:p>
            <a:endParaRPr lang="en-US" altLang="zh-CN" sz="22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Tree>
    <p:extLst>
      <p:ext uri="{BB962C8B-B14F-4D97-AF65-F5344CB8AC3E}">
        <p14:creationId xmlns:p14="http://schemas.microsoft.com/office/powerpoint/2010/main" val="148418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p:txBody>
          <a:bodyPr>
            <a:normAutofit/>
          </a:bodyPr>
          <a:lstStyle/>
          <a:p>
            <a:r>
              <a:rPr lang="zh-CN" altLang="en-US" dirty="0" smtClean="0"/>
              <a:t>自动化测试</a:t>
            </a:r>
            <a:endParaRPr lang="en-US" altLang="zh-CN" sz="2400" dirty="0" smtClean="0"/>
          </a:p>
          <a:p>
            <a:pPr lvl="1">
              <a:lnSpc>
                <a:spcPct val="120000"/>
              </a:lnSpc>
            </a:pPr>
            <a:r>
              <a:rPr lang="zh-CN" altLang="en-US" sz="2400" dirty="0" smtClean="0"/>
              <a:t>使用标准库的复数类</a:t>
            </a:r>
            <a:endParaRPr lang="en-US" altLang="zh-CN" sz="2400" dirty="0" smtClean="0"/>
          </a:p>
          <a:p>
            <a:pPr lvl="1">
              <a:lnSpc>
                <a:spcPct val="120000"/>
              </a:lnSpc>
            </a:pPr>
            <a:r>
              <a:rPr lang="zh-CN" altLang="en-US" sz="2400" dirty="0" smtClean="0"/>
              <a:t>使用</a:t>
            </a:r>
            <a:r>
              <a:rPr lang="en-US" altLang="zh-CN" sz="2400" dirty="0" smtClean="0"/>
              <a:t>MATLAB</a:t>
            </a:r>
          </a:p>
          <a:p>
            <a:endParaRPr lang="en-US" altLang="zh-CN" sz="2400" dirty="0"/>
          </a:p>
          <a:p>
            <a:r>
              <a:rPr lang="zh-CN" altLang="en-US" dirty="0" smtClean="0"/>
              <a:t>使用模板</a:t>
            </a:r>
            <a:endParaRPr lang="en-US" altLang="zh-CN" sz="24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7" name="图片 6"/>
          <p:cNvPicPr>
            <a:picLocks noChangeAspect="1"/>
          </p:cNvPicPr>
          <p:nvPr/>
        </p:nvPicPr>
        <p:blipFill>
          <a:blip r:embed="rId3"/>
          <a:stretch>
            <a:fillRect/>
          </a:stretch>
        </p:blipFill>
        <p:spPr>
          <a:xfrm>
            <a:off x="4567236" y="2097088"/>
            <a:ext cx="2324100" cy="257175"/>
          </a:xfrm>
          <a:prstGeom prst="rect">
            <a:avLst/>
          </a:prstGeom>
        </p:spPr>
      </p:pic>
      <p:pic>
        <p:nvPicPr>
          <p:cNvPr id="12" name="图片 11"/>
          <p:cNvPicPr>
            <a:picLocks noChangeAspect="1"/>
          </p:cNvPicPr>
          <p:nvPr/>
        </p:nvPicPr>
        <p:blipFill>
          <a:blip r:embed="rId4"/>
          <a:stretch>
            <a:fillRect/>
          </a:stretch>
        </p:blipFill>
        <p:spPr>
          <a:xfrm>
            <a:off x="910891" y="4211207"/>
            <a:ext cx="3200400" cy="1352550"/>
          </a:xfrm>
          <a:prstGeom prst="rect">
            <a:avLst/>
          </a:prstGeom>
        </p:spPr>
      </p:pic>
      <p:pic>
        <p:nvPicPr>
          <p:cNvPr id="13" name="图片 12"/>
          <p:cNvPicPr>
            <a:picLocks noChangeAspect="1"/>
          </p:cNvPicPr>
          <p:nvPr/>
        </p:nvPicPr>
        <p:blipFill>
          <a:blip r:embed="rId5"/>
          <a:stretch>
            <a:fillRect/>
          </a:stretch>
        </p:blipFill>
        <p:spPr>
          <a:xfrm>
            <a:off x="4560219" y="4668407"/>
            <a:ext cx="3124200" cy="438150"/>
          </a:xfrm>
          <a:prstGeom prst="rect">
            <a:avLst/>
          </a:prstGeom>
        </p:spPr>
      </p:pic>
    </p:spTree>
    <p:extLst>
      <p:ext uri="{BB962C8B-B14F-4D97-AF65-F5344CB8AC3E}">
        <p14:creationId xmlns:p14="http://schemas.microsoft.com/office/powerpoint/2010/main" val="27337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优秀作业</a:t>
            </a:r>
          </a:p>
        </p:txBody>
      </p:sp>
      <p:sp>
        <p:nvSpPr>
          <p:cNvPr id="3" name="内容占位符 2"/>
          <p:cNvSpPr>
            <a:spLocks noGrp="1"/>
          </p:cNvSpPr>
          <p:nvPr>
            <p:ph idx="1"/>
          </p:nvPr>
        </p:nvSpPr>
        <p:spPr/>
        <p:txBody>
          <a:bodyPr>
            <a:normAutofit/>
          </a:bodyPr>
          <a:lstStyle/>
          <a:p>
            <a:r>
              <a:rPr lang="zh-CN" altLang="en-US" sz="2400" dirty="0" smtClean="0"/>
              <a:t>顾洋丞</a:t>
            </a:r>
            <a:r>
              <a:rPr lang="en-US" altLang="zh-CN" sz="2400" dirty="0" smtClean="0"/>
              <a:t> 2019010461</a:t>
            </a:r>
          </a:p>
          <a:p>
            <a:r>
              <a:rPr lang="zh-CN" altLang="en-US" sz="2400" dirty="0"/>
              <a:t>顾家</a:t>
            </a:r>
            <a:r>
              <a:rPr lang="zh-CN" altLang="en-US" sz="2400" dirty="0" smtClean="0"/>
              <a:t>铭 </a:t>
            </a:r>
            <a:r>
              <a:rPr lang="en-US" altLang="zh-CN" sz="2400" dirty="0"/>
              <a:t>2020013059</a:t>
            </a:r>
            <a:endParaRPr lang="en-US" altLang="zh-CN" sz="2400" dirty="0" smtClean="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Tree>
    <p:extLst>
      <p:ext uri="{BB962C8B-B14F-4D97-AF65-F5344CB8AC3E}">
        <p14:creationId xmlns:p14="http://schemas.microsoft.com/office/powerpoint/2010/main" val="201636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内容占位符 2"/>
          <p:cNvSpPr>
            <a:spLocks noGrp="1"/>
          </p:cNvSpPr>
          <p:nvPr>
            <p:ph idx="1"/>
          </p:nvPr>
        </p:nvSpPr>
        <p:spPr/>
        <p:txBody>
          <a:bodyPr/>
          <a:lstStyle/>
          <a:p>
            <a:r>
              <a:rPr lang="en-US" altLang="zh-CN" dirty="0"/>
              <a:t>Because of you and me,</a:t>
            </a:r>
          </a:p>
          <a:p>
            <a:pPr marL="0" indent="0">
              <a:buNone/>
            </a:pPr>
            <a:r>
              <a:rPr lang="en-US" altLang="zh-CN" dirty="0"/>
              <a:t>    this world becomes so wonderful.</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sz="4400" dirty="0"/>
              <a:t>Have a good day.</a:t>
            </a:r>
          </a:p>
        </p:txBody>
      </p:sp>
      <p:sp>
        <p:nvSpPr>
          <p:cNvPr id="4" name="日期占位符 3"/>
          <p:cNvSpPr>
            <a:spLocks noGrp="1"/>
          </p:cNvSpPr>
          <p:nvPr>
            <p:ph type="dt" sz="half" idx="10"/>
          </p:nvPr>
        </p:nvSpPr>
        <p:spPr/>
        <p:txBody>
          <a:bodyPr/>
          <a:lstStyle/>
          <a:p>
            <a:fld id="{413AF91A-EEB7-44A1-B9B3-CEF7B7AA136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Tree>
    <p:extLst>
      <p:ext uri="{BB962C8B-B14F-4D97-AF65-F5344CB8AC3E}">
        <p14:creationId xmlns:p14="http://schemas.microsoft.com/office/powerpoint/2010/main" val="2348572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58pic.com/58pic/14/80/41/76s58PIC3gD_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34475"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695700" y="2032001"/>
            <a:ext cx="2286000"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3098006" y="3935416"/>
            <a:ext cx="2309812" cy="604836"/>
          </a:xfrm>
        </p:spPr>
        <p:txBody>
          <a:bodyPr>
            <a:normAutofit/>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159538EA-725F-4B66-9E84-5F795B215E17}"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144</a:t>
            </a:fld>
            <a:endParaRPr lang="zh-CN" altLang="en-US"/>
          </a:p>
        </p:txBody>
      </p:sp>
      <p:sp>
        <p:nvSpPr>
          <p:cNvPr id="7" name="页脚占位符 6"/>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06149256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p:txBody>
          <a:bodyPr>
            <a:normAutofit fontScale="77500" lnSpcReduction="20000"/>
          </a:bodyPr>
          <a:lstStyle/>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清华教授的小课堂</a:t>
            </a:r>
            <a:r>
              <a:rPr lang="en-US" altLang="zh-CN" dirty="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a:t>
            </a:r>
            <a:r>
              <a:rPr lang="zh-CN" altLang="en-US" dirty="0"/>
              <a:t>施侃乐</a:t>
            </a:r>
            <a:r>
              <a:rPr lang="en-US" altLang="zh-CN" dirty="0"/>
              <a:t>, </a:t>
            </a:r>
            <a:r>
              <a:rPr lang="zh-CN" altLang="en-US" dirty="0"/>
              <a:t>张婷婷</a:t>
            </a:r>
            <a:r>
              <a:rPr lang="en-US" altLang="zh-CN" dirty="0"/>
              <a:t>. </a:t>
            </a:r>
            <a:r>
              <a:rPr lang="en-US" altLang="zh-CN" dirty="0" err="1"/>
              <a:t>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程序设计教程</a:t>
            </a:r>
            <a:r>
              <a:rPr lang="en-US" altLang="zh-CN" dirty="0"/>
              <a:t>(</a:t>
            </a:r>
            <a:r>
              <a:rPr lang="zh-CN" altLang="en-US" dirty="0"/>
              <a:t>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程序设计习题集</a:t>
            </a:r>
            <a:r>
              <a:rPr lang="en-US" altLang="zh-CN" dirty="0"/>
              <a:t>(</a:t>
            </a:r>
            <a:r>
              <a:rPr lang="zh-CN" altLang="en-US" dirty="0"/>
              <a:t>含参考答案</a:t>
            </a:r>
            <a:r>
              <a:rPr lang="en-US" altLang="zh-CN" dirty="0"/>
              <a:t>). </a:t>
            </a:r>
            <a:r>
              <a:rPr lang="zh-CN" altLang="en-US" dirty="0"/>
              <a:t>北京</a:t>
            </a:r>
            <a:r>
              <a:rPr lang="en-US" altLang="zh-CN" dirty="0"/>
              <a:t>: </a:t>
            </a:r>
            <a:r>
              <a:rPr lang="zh-CN" altLang="en-US" dirty="0"/>
              <a:t>清华大学出版社</a:t>
            </a:r>
            <a:r>
              <a:rPr lang="en-US" altLang="zh-CN" dirty="0"/>
              <a:t>, 2006. </a:t>
            </a:r>
          </a:p>
        </p:txBody>
      </p:sp>
      <p:sp>
        <p:nvSpPr>
          <p:cNvPr id="4" name="日期占位符 3"/>
          <p:cNvSpPr>
            <a:spLocks noGrp="1"/>
          </p:cNvSpPr>
          <p:nvPr>
            <p:ph type="dt" sz="half" idx="10"/>
          </p:nvPr>
        </p:nvSpPr>
        <p:spPr/>
        <p:txBody>
          <a:bodyPr/>
          <a:lstStyle/>
          <a:p>
            <a:fld id="{A2B85054-AA4B-4453-8C8D-D93ED602A81C}"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Text Box 6"/>
          <p:cNvSpPr txBox="1">
            <a:spLocks noChangeArrowheads="1"/>
          </p:cNvSpPr>
          <p:nvPr/>
        </p:nvSpPr>
        <p:spPr bwMode="auto">
          <a:xfrm>
            <a:off x="6829425"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9" name="页脚占位符 8"/>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71333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a:bodyPr>
          <a:lstStyle/>
          <a:p>
            <a:pPr>
              <a:lnSpc>
                <a:spcPct val="120000"/>
              </a:lnSpc>
            </a:pPr>
            <a:r>
              <a:rPr lang="zh-CN" altLang="en-US" dirty="0"/>
              <a:t>雍俊海</a:t>
            </a:r>
            <a:r>
              <a:rPr lang="en-US" altLang="zh-CN" dirty="0"/>
              <a:t>. </a:t>
            </a:r>
            <a:r>
              <a:rPr lang="zh-CN" altLang="en-US" dirty="0"/>
              <a:t>清华教授的小</a:t>
            </a:r>
            <a:r>
              <a:rPr lang="zh-CN" altLang="en-US" dirty="0" smtClean="0"/>
              <a:t>课堂</a:t>
            </a:r>
            <a:r>
              <a:rPr lang="en-US" altLang="zh-CN" dirty="0" smtClean="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a:t>
            </a:r>
            <a:r>
              <a:rPr lang="en-US" altLang="zh-CN" dirty="0" smtClean="0"/>
              <a:t>2018. </a:t>
            </a:r>
            <a:endParaRPr lang="en-US" altLang="zh-CN" dirty="0"/>
          </a:p>
        </p:txBody>
      </p:sp>
      <p:sp>
        <p:nvSpPr>
          <p:cNvPr id="4" name="日期占位符 3"/>
          <p:cNvSpPr>
            <a:spLocks noGrp="1"/>
          </p:cNvSpPr>
          <p:nvPr>
            <p:ph type="dt" sz="half" idx="10"/>
          </p:nvPr>
        </p:nvSpPr>
        <p:spPr/>
        <p:txBody>
          <a:bodyPr/>
          <a:lstStyle/>
          <a:p>
            <a:fld id="{F0EB6076-CD70-4BBE-AB21-6C97BC70C77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dirty="0" smtClean="0">
                <a:solidFill>
                  <a:srgbClr val="FF0000"/>
                </a:solidFill>
              </a:rPr>
              <a:t>最容易学</a:t>
            </a:r>
            <a:r>
              <a:rPr lang="en-US" altLang="zh-CN" dirty="0">
                <a:solidFill>
                  <a:srgbClr val="0000FF"/>
                </a:solidFill>
              </a:rPr>
              <a:t>: </a:t>
            </a:r>
            <a:r>
              <a:rPr lang="zh-CN" altLang="en-US" dirty="0" smtClean="0">
                <a:solidFill>
                  <a:srgbClr val="0000FF"/>
                </a:solidFill>
              </a:rPr>
              <a:t>讲解细致、图例多</a:t>
            </a:r>
            <a:endParaRPr lang="en-US" altLang="zh-CN" dirty="0" smtClean="0">
              <a:solidFill>
                <a:srgbClr val="FF0000"/>
              </a:solidFill>
            </a:endParaRPr>
          </a:p>
          <a:p>
            <a:pPr lvl="1">
              <a:lnSpc>
                <a:spcPct val="120000"/>
              </a:lnSpc>
            </a:pPr>
            <a:r>
              <a:rPr lang="zh-CN" altLang="en-US" dirty="0" smtClean="0">
                <a:solidFill>
                  <a:srgbClr val="FF0000"/>
                </a:solidFill>
              </a:rPr>
              <a:t>最</a:t>
            </a:r>
            <a:r>
              <a:rPr lang="zh-CN" altLang="en-US" dirty="0">
                <a:solidFill>
                  <a:srgbClr val="FF0000"/>
                </a:solidFill>
              </a:rPr>
              <a:t>精致</a:t>
            </a:r>
            <a:r>
              <a:rPr lang="en-US" altLang="zh-CN" dirty="0">
                <a:solidFill>
                  <a:srgbClr val="0000FF"/>
                </a:solidFill>
              </a:rPr>
              <a:t>: </a:t>
            </a:r>
            <a:r>
              <a:rPr lang="zh-CN" altLang="en-US" dirty="0">
                <a:solidFill>
                  <a:srgbClr val="0000FF"/>
                </a:solidFill>
              </a:rPr>
              <a:t>插画与纸张</a:t>
            </a:r>
          </a:p>
          <a:p>
            <a:pPr lvl="1">
              <a:lnSpc>
                <a:spcPct val="120000"/>
              </a:lnSpc>
            </a:pPr>
            <a:r>
              <a:rPr lang="zh-CN" altLang="en-US" dirty="0">
                <a:solidFill>
                  <a:srgbClr val="FF0000"/>
                </a:solidFill>
              </a:rPr>
              <a:t>最快</a:t>
            </a:r>
            <a:r>
              <a:rPr lang="zh-CN" altLang="en-US" dirty="0">
                <a:solidFill>
                  <a:srgbClr val="0000FF"/>
                </a:solidFill>
              </a:rPr>
              <a:t>的按层复原方法</a:t>
            </a:r>
          </a:p>
          <a:p>
            <a:pPr lvl="1">
              <a:lnSpc>
                <a:spcPct val="120000"/>
              </a:lnSpc>
            </a:pPr>
            <a:r>
              <a:rPr lang="zh-CN" altLang="en-US" dirty="0">
                <a:solidFill>
                  <a:srgbClr val="FF0000"/>
                </a:solidFill>
              </a:rPr>
              <a:t>最有趣</a:t>
            </a:r>
            <a:r>
              <a:rPr lang="en-US" altLang="zh-CN" dirty="0">
                <a:solidFill>
                  <a:srgbClr val="0000FF"/>
                </a:solidFill>
              </a:rPr>
              <a:t>: </a:t>
            </a:r>
            <a:r>
              <a:rPr lang="zh-CN" altLang="en-US" dirty="0">
                <a:solidFill>
                  <a:srgbClr val="0000FF"/>
                </a:solidFill>
              </a:rPr>
              <a:t>西周建国、</a:t>
            </a:r>
            <a:r>
              <a:rPr lang="zh-CN" altLang="en-US" dirty="0" smtClean="0">
                <a:solidFill>
                  <a:srgbClr val="0000FF"/>
                </a:solidFill>
              </a:rPr>
              <a:t>英雄情结</a:t>
            </a:r>
            <a:endParaRPr lang="zh-CN" altLang="en-US" dirty="0">
              <a:solidFill>
                <a:srgbClr val="0000FF"/>
              </a:solidFill>
            </a:endParaRPr>
          </a:p>
          <a:p>
            <a:pPr lvl="1">
              <a:lnSpc>
                <a:spcPct val="120000"/>
              </a:lnSpc>
            </a:pPr>
            <a:r>
              <a:rPr lang="zh-CN" altLang="en-US" dirty="0">
                <a:solidFill>
                  <a:srgbClr val="FF0000"/>
                </a:solidFill>
              </a:rPr>
              <a:t>最全面</a:t>
            </a:r>
            <a:r>
              <a:rPr lang="en-US" altLang="zh-CN" dirty="0">
                <a:solidFill>
                  <a:srgbClr val="0000FF"/>
                </a:solidFill>
              </a:rPr>
              <a:t>: </a:t>
            </a:r>
            <a:r>
              <a:rPr lang="zh-CN" altLang="en-US" dirty="0">
                <a:solidFill>
                  <a:srgbClr val="0000FF"/>
                </a:solidFill>
              </a:rPr>
              <a:t>情况最全、无需组合</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12"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5547" y="1452565"/>
            <a:ext cx="2723410"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685800" y="5761038"/>
            <a:ext cx="7772400" cy="471487"/>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a:lnSpc>
                <a:spcPct val="95000"/>
              </a:lnSpc>
            </a:pPr>
            <a:r>
              <a:rPr lang="zh-CN" altLang="en-US" dirty="0" smtClean="0"/>
              <a:t>入选</a:t>
            </a:r>
            <a:r>
              <a:rPr lang="en-US" altLang="zh-CN" dirty="0"/>
              <a:t>2019</a:t>
            </a:r>
            <a:r>
              <a:rPr lang="zh-CN" altLang="en-US" dirty="0"/>
              <a:t>年</a:t>
            </a:r>
            <a:r>
              <a:rPr lang="zh-CN" altLang="en-US" dirty="0" smtClean="0"/>
              <a:t>全国中小学图书馆（室）推荐书目</a:t>
            </a:r>
            <a:endParaRPr lang="en-US" altLang="zh-CN" dirty="0"/>
          </a:p>
        </p:txBody>
      </p:sp>
      <p:sp>
        <p:nvSpPr>
          <p:cNvPr id="14" name="Text Box 6"/>
          <p:cNvSpPr txBox="1">
            <a:spLocks noChangeArrowheads="1"/>
          </p:cNvSpPr>
          <p:nvPr/>
        </p:nvSpPr>
        <p:spPr bwMode="auto">
          <a:xfrm>
            <a:off x="6875462" y="5288617"/>
            <a:ext cx="1582738" cy="471487"/>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a:t>谢谢推广</a:t>
            </a:r>
            <a:r>
              <a:rPr lang="en-US" altLang="zh-CN" dirty="0"/>
              <a:t>!</a:t>
            </a:r>
          </a:p>
        </p:txBody>
      </p:sp>
    </p:spTree>
    <p:extLst>
      <p:ext uri="{BB962C8B-B14F-4D97-AF65-F5344CB8AC3E}">
        <p14:creationId xmlns:p14="http://schemas.microsoft.com/office/powerpoint/2010/main" val="104008562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36" y="1362074"/>
            <a:ext cx="3539326" cy="5040000"/>
          </a:xfrm>
          <a:prstGeom prst="rect">
            <a:avLst/>
          </a:prstGeom>
        </p:spPr>
      </p:pic>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fontScale="92500"/>
          </a:bodyPr>
          <a:lstStyle/>
          <a:p>
            <a:pPr>
              <a:lnSpc>
                <a:spcPct val="120000"/>
              </a:lnSpc>
            </a:pPr>
            <a:r>
              <a:rPr lang="zh-CN" altLang="en-US" dirty="0"/>
              <a:t>雍俊海</a:t>
            </a:r>
            <a:r>
              <a:rPr lang="en-US" altLang="zh-CN" dirty="0"/>
              <a:t>, </a:t>
            </a:r>
            <a:r>
              <a:rPr lang="zh-CN" altLang="en-US" dirty="0"/>
              <a:t>施侃乐</a:t>
            </a:r>
            <a:r>
              <a:rPr lang="en-US" altLang="zh-CN" dirty="0"/>
              <a:t>, </a:t>
            </a:r>
            <a:r>
              <a:rPr lang="zh-CN" altLang="en-US" dirty="0"/>
              <a:t>张婷婷</a:t>
            </a:r>
            <a:r>
              <a:rPr lang="en-US" altLang="zh-CN" dirty="0"/>
              <a:t>. </a:t>
            </a:r>
            <a:r>
              <a:rPr lang="en-US" altLang="zh-CN" dirty="0" err="1"/>
              <a:t>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a:t>
            </a:r>
          </a:p>
        </p:txBody>
      </p:sp>
      <p:sp>
        <p:nvSpPr>
          <p:cNvPr id="4" name="日期占位符 3"/>
          <p:cNvSpPr>
            <a:spLocks noGrp="1"/>
          </p:cNvSpPr>
          <p:nvPr>
            <p:ph type="dt" sz="half" idx="10"/>
          </p:nvPr>
        </p:nvSpPr>
        <p:spPr/>
        <p:txBody>
          <a:bodyPr/>
          <a:lstStyle/>
          <a:p>
            <a:fld id="{F0EB6076-CD70-4BBE-AB21-6C97BC70C77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800" dirty="0">
                <a:solidFill>
                  <a:srgbClr val="FF0000"/>
                </a:solidFill>
              </a:rPr>
              <a:t>三位一体</a:t>
            </a:r>
            <a:r>
              <a:rPr lang="en-US" altLang="zh-CN" sz="2800" dirty="0">
                <a:solidFill>
                  <a:srgbClr val="0000FF"/>
                </a:solidFill>
              </a:rPr>
              <a:t>: </a:t>
            </a:r>
            <a:r>
              <a:rPr lang="zh-CN" altLang="en-US" sz="2800" dirty="0">
                <a:solidFill>
                  <a:srgbClr val="0000FF"/>
                </a:solidFill>
              </a:rPr>
              <a:t>培养创新能力、编程能力、三维设计能力。</a:t>
            </a:r>
            <a:endParaRPr lang="en-US" altLang="zh-CN" sz="2800" dirty="0">
              <a:solidFill>
                <a:srgbClr val="FF0000"/>
              </a:solidFill>
            </a:endParaRPr>
          </a:p>
          <a:p>
            <a:pPr lvl="1">
              <a:lnSpc>
                <a:spcPct val="120000"/>
              </a:lnSpc>
            </a:pPr>
            <a:r>
              <a:rPr lang="zh-CN" altLang="en-US" sz="2800" dirty="0">
                <a:solidFill>
                  <a:srgbClr val="FF0000"/>
                </a:solidFill>
              </a:rPr>
              <a:t>三好一体</a:t>
            </a:r>
            <a:r>
              <a:rPr lang="en-US" altLang="zh-CN" sz="2800" dirty="0">
                <a:solidFill>
                  <a:srgbClr val="0000FF"/>
                </a:solidFill>
              </a:rPr>
              <a:t>: </a:t>
            </a:r>
            <a:r>
              <a:rPr lang="zh-CN" altLang="en-US" sz="2800" dirty="0">
                <a:solidFill>
                  <a:srgbClr val="0000FF"/>
                </a:solidFill>
              </a:rPr>
              <a:t>好玩、好用、好看。</a:t>
            </a:r>
            <a:endParaRPr lang="en-US" altLang="zh-CN" sz="2800" dirty="0">
              <a:solidFill>
                <a:srgbClr val="0000FF"/>
              </a:solidFill>
            </a:endParaRPr>
          </a:p>
          <a:p>
            <a:pPr lvl="1">
              <a:lnSpc>
                <a:spcPct val="120000"/>
              </a:lnSpc>
            </a:pPr>
            <a:r>
              <a:rPr lang="zh-CN" altLang="en-US" sz="2800" dirty="0">
                <a:solidFill>
                  <a:srgbClr val="FF0000"/>
                </a:solidFill>
              </a:rPr>
              <a:t>自主产权</a:t>
            </a:r>
            <a:r>
              <a:rPr lang="en-US" altLang="zh-CN" sz="2800" dirty="0">
                <a:solidFill>
                  <a:srgbClr val="0000FF"/>
                </a:solidFill>
              </a:rPr>
              <a:t>: </a:t>
            </a:r>
            <a:r>
              <a:rPr lang="zh-CN" altLang="en-US" sz="2800" dirty="0">
                <a:solidFill>
                  <a:srgbClr val="0000FF"/>
                </a:solidFill>
              </a:rPr>
              <a:t>砥砺前行。</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4180301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900"/>
            <a:ext cx="3871912" cy="1628776"/>
          </a:xfrm>
        </p:spPr>
        <p:txBody>
          <a:bodyPr/>
          <a:lstStyle/>
          <a:p>
            <a:pPr>
              <a:lnSpc>
                <a:spcPct val="120000"/>
              </a:lnSpc>
            </a:pPr>
            <a:r>
              <a:rPr lang="zh-CN" altLang="en-US" dirty="0"/>
              <a:t>雍俊海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p:txBody>
      </p:sp>
      <p:sp>
        <p:nvSpPr>
          <p:cNvPr id="4" name="日期占位符 3"/>
          <p:cNvSpPr>
            <a:spLocks noGrp="1"/>
          </p:cNvSpPr>
          <p:nvPr>
            <p:ph type="dt" sz="half" idx="10"/>
          </p:nvPr>
        </p:nvSpPr>
        <p:spPr/>
        <p:txBody>
          <a:bodyPr/>
          <a:lstStyle/>
          <a:p>
            <a:fld id="{CA348739-4FD0-49C0-A6CE-018ADF614E9C}"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025" y="1682544"/>
            <a:ext cx="3137640" cy="4320000"/>
          </a:xfrm>
          <a:prstGeom prst="rect">
            <a:avLst/>
          </a:prstGeom>
        </p:spPr>
      </p:pic>
      <p:sp>
        <p:nvSpPr>
          <p:cNvPr id="11" name="内容占位符 2"/>
          <p:cNvSpPr txBox="1">
            <a:spLocks/>
          </p:cNvSpPr>
          <p:nvPr/>
        </p:nvSpPr>
        <p:spPr>
          <a:xfrm>
            <a:off x="461964" y="3114675"/>
            <a:ext cx="4447272" cy="25239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FF0000"/>
                </a:solidFill>
              </a:rPr>
              <a:t>最全面</a:t>
            </a:r>
            <a:r>
              <a:rPr lang="zh-CN" altLang="en-US" dirty="0">
                <a:solidFill>
                  <a:srgbClr val="0000FF"/>
                </a:solidFill>
              </a:rPr>
              <a:t>的</a:t>
            </a:r>
            <a:r>
              <a:rPr lang="en-US" altLang="zh-CN" dirty="0">
                <a:solidFill>
                  <a:srgbClr val="0000FF"/>
                </a:solidFill>
              </a:rPr>
              <a:t>C</a:t>
            </a:r>
            <a:r>
              <a:rPr lang="zh-CN" altLang="en-US" dirty="0">
                <a:solidFill>
                  <a:srgbClr val="0000FF"/>
                </a:solidFill>
              </a:rPr>
              <a:t>程序设计教程</a:t>
            </a:r>
            <a:endParaRPr lang="en-US" altLang="zh-CN" dirty="0" smtClean="0">
              <a:solidFill>
                <a:srgbClr val="0000FF"/>
              </a:solidFill>
            </a:endParaRPr>
          </a:p>
          <a:p>
            <a:pPr lvl="1">
              <a:lnSpc>
                <a:spcPct val="120000"/>
              </a:lnSpc>
            </a:pPr>
            <a:r>
              <a:rPr lang="zh-CN" altLang="en-US" dirty="0">
                <a:solidFill>
                  <a:srgbClr val="0000FF"/>
                </a:solidFill>
              </a:rPr>
              <a:t>系统全面</a:t>
            </a:r>
          </a:p>
          <a:p>
            <a:pPr lvl="1">
              <a:lnSpc>
                <a:spcPct val="120000"/>
              </a:lnSpc>
            </a:pPr>
            <a:r>
              <a:rPr lang="zh-CN" altLang="en-US" dirty="0">
                <a:solidFill>
                  <a:srgbClr val="0000FF"/>
                </a:solidFill>
              </a:rPr>
              <a:t>重点突出</a:t>
            </a:r>
          </a:p>
          <a:p>
            <a:pPr lvl="1">
              <a:lnSpc>
                <a:spcPct val="120000"/>
              </a:lnSpc>
            </a:pPr>
            <a:r>
              <a:rPr lang="zh-CN" altLang="en-US" dirty="0">
                <a:solidFill>
                  <a:srgbClr val="0000FF"/>
                </a:solidFill>
              </a:rPr>
              <a:t>编程规范</a:t>
            </a:r>
          </a:p>
          <a:p>
            <a:pPr lvl="1">
              <a:lnSpc>
                <a:spcPct val="120000"/>
              </a:lnSpc>
            </a:pPr>
            <a:r>
              <a:rPr lang="zh-CN" altLang="en-US" dirty="0">
                <a:solidFill>
                  <a:srgbClr val="0000FF"/>
                </a:solidFill>
              </a:rPr>
              <a:t>简洁易懂</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2" name="Text Box 6"/>
          <p:cNvSpPr txBox="1">
            <a:spLocks noChangeArrowheads="1"/>
          </p:cNvSpPr>
          <p:nvPr/>
        </p:nvSpPr>
        <p:spPr bwMode="auto">
          <a:xfrm>
            <a:off x="3028950" y="4701898"/>
            <a:ext cx="2043376" cy="153135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a:lnSpc>
                <a:spcPct val="95000"/>
              </a:lnSpc>
            </a:pPr>
            <a:r>
              <a:rPr lang="zh-CN" altLang="en-US" dirty="0"/>
              <a:t>对</a:t>
            </a:r>
            <a:r>
              <a:rPr lang="en-US" altLang="zh-CN" dirty="0"/>
              <a:t>C</a:t>
            </a:r>
            <a:r>
              <a:rPr lang="zh-CN" altLang="en-US" dirty="0"/>
              <a:t>语言系统函数的解释很齐全，比在线帮助还全面。</a:t>
            </a:r>
            <a:endParaRPr lang="en-US" altLang="zh-CN" dirty="0"/>
          </a:p>
        </p:txBody>
      </p:sp>
      <p:sp>
        <p:nvSpPr>
          <p:cNvPr id="13" name="矩形 12"/>
          <p:cNvSpPr/>
          <p:nvPr/>
        </p:nvSpPr>
        <p:spPr>
          <a:xfrm>
            <a:off x="5219700" y="4886596"/>
            <a:ext cx="3813703" cy="830997"/>
          </a:xfrm>
          <a:prstGeom prst="rect">
            <a:avLst/>
          </a:prstGeom>
        </p:spPr>
        <p:txBody>
          <a:bodyPr wrap="square">
            <a:spAutoFit/>
          </a:bodyPr>
          <a:lstStyle/>
          <a:p>
            <a:r>
              <a:rPr lang="zh-CN" altLang="en-US" sz="1200" dirty="0"/>
              <a:t>电子版本</a:t>
            </a:r>
          </a:p>
          <a:p>
            <a:r>
              <a:rPr lang="zh-CN" altLang="en-US" sz="1200" dirty="0"/>
              <a:t>https://lib-tsinghua.wqxuetang.com/book/3187904</a:t>
            </a:r>
          </a:p>
          <a:p>
            <a:r>
              <a:rPr lang="zh-CN" altLang="en-US" sz="1200" dirty="0"/>
              <a:t>校外访问方式请参加数据库说明页http://www.lib.tsinghua.edu.cn/database/wenquan.htm</a:t>
            </a:r>
          </a:p>
        </p:txBody>
      </p:sp>
    </p:spTree>
    <p:extLst>
      <p:ext uri="{BB962C8B-B14F-4D97-AF65-F5344CB8AC3E}">
        <p14:creationId xmlns:p14="http://schemas.microsoft.com/office/powerpoint/2010/main" val="25078549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614489"/>
            <a:ext cx="8220075" cy="928686"/>
          </a:xfrm>
        </p:spPr>
        <p:txBody>
          <a:bodyPr>
            <a:normAutofit fontScale="92500" lnSpcReduction="10000"/>
          </a:bodyPr>
          <a:lstStyle/>
          <a:p>
            <a:pPr>
              <a:lnSpc>
                <a:spcPct val="110000"/>
              </a:lnSpc>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2B6079A-957A-4423-8196-9C26428B1705}"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5"/>
          <p:cNvGrpSpPr>
            <a:grpSpLocks/>
          </p:cNvGrpSpPr>
          <p:nvPr/>
        </p:nvGrpSpPr>
        <p:grpSpPr bwMode="auto">
          <a:xfrm>
            <a:off x="1479550" y="2565400"/>
            <a:ext cx="6184900" cy="3633788"/>
            <a:chOff x="793" y="1616"/>
            <a:chExt cx="3896" cy="2289"/>
          </a:xfrm>
        </p:grpSpPr>
        <p:pic>
          <p:nvPicPr>
            <p:cNvPr id="8" name="Picture 6" descr="ca_d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794"/>
              <a:ext cx="1918" cy="19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a_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1616"/>
              <a:ext cx="1628" cy="228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2" name="页脚占位符 11"/>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3" name="矩形 12"/>
          <p:cNvSpPr/>
          <p:nvPr/>
        </p:nvSpPr>
        <p:spPr>
          <a:xfrm>
            <a:off x="4562393" y="4671208"/>
            <a:ext cx="4572000" cy="954107"/>
          </a:xfrm>
          <a:prstGeom prst="rect">
            <a:avLst/>
          </a:prstGeom>
        </p:spPr>
        <p:txBody>
          <a:bodyPr>
            <a:spAutoFit/>
          </a:bodyPr>
          <a:lstStyle/>
          <a:p>
            <a:r>
              <a:rPr lang="zh-CN" altLang="en-US" sz="1400" dirty="0"/>
              <a:t>电子版本</a:t>
            </a:r>
          </a:p>
          <a:p>
            <a:r>
              <a:rPr lang="zh-CN" altLang="en-US" sz="1400" dirty="0"/>
              <a:t>https://lib-tsinghua.wqxuetang.com/book/3379</a:t>
            </a:r>
          </a:p>
          <a:p>
            <a:r>
              <a:rPr lang="zh-CN" altLang="en-US" sz="1400" dirty="0"/>
              <a:t>校外访问方式请参加数据库说明页http://www.lib.tsinghua.edu.cn/database/wenquan.htm</a:t>
            </a:r>
          </a:p>
        </p:txBody>
      </p:sp>
    </p:spTree>
    <p:extLst>
      <p:ext uri="{BB962C8B-B14F-4D97-AF65-F5344CB8AC3E}">
        <p14:creationId xmlns:p14="http://schemas.microsoft.com/office/powerpoint/2010/main" val="504496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预编译头文件</a:t>
            </a:r>
            <a:r>
              <a:rPr lang="en-US" altLang="zh-CN" dirty="0">
                <a:solidFill>
                  <a:srgbClr val="0000FF"/>
                </a:solidFill>
                <a:ea typeface="新宋体" panose="02010609030101010101" pitchFamily="49" charset="-122"/>
              </a:rPr>
              <a:t>#include</a:t>
            </a:r>
            <a:r>
              <a:rPr lang="en-US" altLang="zh-CN" dirty="0">
                <a:solidFill>
                  <a:srgbClr val="000000"/>
                </a:solidFill>
                <a:ea typeface="新宋体" panose="02010609030101010101" pitchFamily="49" charset="-122"/>
              </a:rPr>
              <a:t> </a:t>
            </a:r>
            <a:r>
              <a:rPr lang="en-US" altLang="zh-CN" dirty="0">
                <a:solidFill>
                  <a:srgbClr val="A31515"/>
                </a:solidFill>
                <a:ea typeface="新宋体" panose="02010609030101010101" pitchFamily="49" charset="-122"/>
              </a:rPr>
              <a:t>"</a:t>
            </a:r>
            <a:r>
              <a:rPr lang="en-US" altLang="zh-CN" dirty="0" err="1">
                <a:solidFill>
                  <a:srgbClr val="A31515"/>
                </a:solidFill>
                <a:ea typeface="新宋体" panose="02010609030101010101" pitchFamily="49" charset="-122"/>
              </a:rPr>
              <a:t>stdafx.h</a:t>
            </a:r>
            <a:r>
              <a:rPr lang="en-US" altLang="zh-CN" dirty="0">
                <a:solidFill>
                  <a:srgbClr val="A31515"/>
                </a:solidFill>
                <a:ea typeface="新宋体" panose="02010609030101010101" pitchFamily="49" charset="-122"/>
              </a:rPr>
              <a:t>"</a:t>
            </a:r>
            <a:r>
              <a:rPr lang="en-US" altLang="zh-CN" dirty="0"/>
              <a:t> </a:t>
            </a:r>
            <a:endParaRPr lang="zh-CN" altLang="en-US" dirty="0"/>
          </a:p>
        </p:txBody>
      </p:sp>
      <p:sp>
        <p:nvSpPr>
          <p:cNvPr id="3" name="内容占位符 2"/>
          <p:cNvSpPr>
            <a:spLocks noGrp="1"/>
          </p:cNvSpPr>
          <p:nvPr>
            <p:ph idx="1"/>
          </p:nvPr>
        </p:nvSpPr>
        <p:spPr/>
        <p:txBody>
          <a:bodyPr>
            <a:noAutofit/>
          </a:bodyPr>
          <a:lstStyle/>
          <a:p>
            <a:r>
              <a:rPr lang="zh-CN" altLang="en-US" sz="2400" dirty="0"/>
              <a:t>其中</a:t>
            </a:r>
            <a:r>
              <a:rPr lang="en-US" altLang="zh-CN" sz="2400" dirty="0" err="1"/>
              <a:t>stdafx</a:t>
            </a:r>
            <a:r>
              <a:rPr lang="zh-CN" altLang="en-US" sz="2400" dirty="0"/>
              <a:t>英文全称为：</a:t>
            </a:r>
          </a:p>
          <a:p>
            <a:pPr lvl="1">
              <a:buNone/>
            </a:pPr>
            <a:r>
              <a:rPr lang="en-US" altLang="zh-CN" sz="2000" dirty="0">
                <a:solidFill>
                  <a:schemeClr val="accent2"/>
                </a:solidFill>
              </a:rPr>
              <a:t>Standard Application Framework Extensions</a:t>
            </a:r>
          </a:p>
          <a:p>
            <a:r>
              <a:rPr lang="zh-CN" altLang="en-US" sz="2400" dirty="0"/>
              <a:t>预编译头文件头文件的预编译，就是把工程</a:t>
            </a:r>
            <a:r>
              <a:rPr lang="en-US" altLang="zh-CN" sz="2400" dirty="0"/>
              <a:t>(Project)</a:t>
            </a:r>
            <a:r>
              <a:rPr lang="zh-CN" altLang="en-US" sz="2400" dirty="0"/>
              <a:t>中使用的一些</a:t>
            </a:r>
            <a:r>
              <a:rPr lang="en-US" altLang="zh-CN" sz="2400" dirty="0"/>
              <a:t>MFC</a:t>
            </a:r>
            <a:r>
              <a:rPr lang="zh-CN" altLang="en-US" sz="2400" dirty="0"/>
              <a:t>标准头文件</a:t>
            </a:r>
            <a:r>
              <a:rPr lang="en-US" altLang="zh-CN" sz="2400" dirty="0"/>
              <a:t>(</a:t>
            </a:r>
            <a:r>
              <a:rPr lang="zh-CN" altLang="en-US" sz="2400" dirty="0"/>
              <a:t>如</a:t>
            </a:r>
            <a:r>
              <a:rPr lang="en-US" altLang="zh-CN" sz="2400" dirty="0" err="1"/>
              <a:t>Windows.H</a:t>
            </a:r>
            <a:r>
              <a:rPr lang="zh-CN" altLang="en-US" sz="2400" dirty="0"/>
              <a:t>、</a:t>
            </a:r>
            <a:r>
              <a:rPr lang="en-US" altLang="zh-CN" sz="2400" dirty="0" err="1"/>
              <a:t>Afxwin.H</a:t>
            </a:r>
            <a:r>
              <a:rPr lang="zh-CN" altLang="en-US" sz="2400" dirty="0"/>
              <a:t>等</a:t>
            </a:r>
            <a:r>
              <a:rPr lang="en-US" altLang="zh-CN" sz="2400" dirty="0"/>
              <a:t>)</a:t>
            </a:r>
            <a:r>
              <a:rPr lang="zh-CN" altLang="en-US" sz="2400" dirty="0"/>
              <a:t>预先编译。以后正式编译时，不再编译这部分头文件，而直接使用预编译结果。</a:t>
            </a:r>
          </a:p>
          <a:p>
            <a:pPr lvl="1"/>
            <a:r>
              <a:rPr lang="zh-CN" altLang="en-US" sz="2000" dirty="0"/>
              <a:t>这样可以加快编译速度，节省时间。</a:t>
            </a:r>
          </a:p>
          <a:p>
            <a:pPr lvl="1"/>
            <a:r>
              <a:rPr lang="zh-CN" altLang="en-US" sz="2000" dirty="0"/>
              <a:t>预编译头文件通过编译</a:t>
            </a:r>
            <a:r>
              <a:rPr lang="en-US" altLang="zh-CN" sz="2000" dirty="0"/>
              <a:t>stdafx.cpp</a:t>
            </a:r>
            <a:r>
              <a:rPr lang="zh-CN" altLang="en-US" sz="2000" dirty="0"/>
              <a:t>生成，编译结果文件以工程名命名，后缀是“</a:t>
            </a:r>
            <a:r>
              <a:rPr lang="en-US" altLang="zh-CN" sz="2000" dirty="0" err="1"/>
              <a:t>pch</a:t>
            </a:r>
            <a:r>
              <a:rPr lang="en-US" altLang="zh-CN" sz="2000" dirty="0"/>
              <a:t>”</a:t>
            </a:r>
            <a:r>
              <a:rPr lang="zh-CN" altLang="en-US" sz="2000" dirty="0"/>
              <a:t>，即文件格式是</a:t>
            </a:r>
            <a:r>
              <a:rPr lang="en-US" altLang="zh-CN" sz="2000" i="1" dirty="0"/>
              <a:t>projectname</a:t>
            </a:r>
            <a:r>
              <a:rPr lang="en-US" altLang="zh-CN" sz="2000" dirty="0"/>
              <a:t>.pch</a:t>
            </a:r>
            <a:r>
              <a:rPr lang="zh-CN" altLang="en-US" sz="2000" dirty="0"/>
              <a:t>。 </a:t>
            </a:r>
          </a:p>
          <a:p>
            <a:r>
              <a:rPr lang="zh-CN" altLang="en-US" sz="2400" dirty="0"/>
              <a:t>采用预编译头文件要求代码文件第一条语句是：</a:t>
            </a:r>
          </a:p>
          <a:p>
            <a:pPr lvl="1">
              <a:buNone/>
            </a:pPr>
            <a:r>
              <a:rPr lang="en-US" altLang="zh-CN" sz="2000" dirty="0">
                <a:solidFill>
                  <a:srgbClr val="0000FF"/>
                </a:solidFill>
                <a:ea typeface="新宋体" panose="02010609030101010101" pitchFamily="49" charset="-122"/>
              </a:rPr>
              <a:t>#include</a:t>
            </a:r>
            <a:r>
              <a:rPr lang="en-US" altLang="zh-CN" sz="2000" dirty="0">
                <a:solidFill>
                  <a:srgbClr val="000000"/>
                </a:solidFill>
                <a:ea typeface="新宋体" panose="02010609030101010101" pitchFamily="49" charset="-122"/>
              </a:rPr>
              <a:t> </a:t>
            </a:r>
            <a:r>
              <a:rPr lang="en-US" altLang="zh-CN" sz="2000" dirty="0">
                <a:solidFill>
                  <a:srgbClr val="A31515"/>
                </a:solidFill>
                <a:ea typeface="新宋体" panose="02010609030101010101" pitchFamily="49" charset="-122"/>
              </a:rPr>
              <a:t>"</a:t>
            </a:r>
            <a:r>
              <a:rPr lang="en-US" altLang="zh-CN" sz="2000" dirty="0" err="1">
                <a:solidFill>
                  <a:srgbClr val="A31515"/>
                </a:solidFill>
                <a:ea typeface="新宋体" panose="02010609030101010101" pitchFamily="49" charset="-122"/>
              </a:rPr>
              <a:t>stdafx.h</a:t>
            </a:r>
            <a:r>
              <a:rPr lang="en-US" altLang="zh-CN" sz="2000" dirty="0">
                <a:solidFill>
                  <a:srgbClr val="A31515"/>
                </a:solidFill>
                <a:ea typeface="新宋体" panose="02010609030101010101" pitchFamily="49" charset="-122"/>
              </a:rPr>
              <a:t>"</a:t>
            </a:r>
            <a:r>
              <a:rPr lang="en-US" altLang="zh-CN" sz="2000" dirty="0"/>
              <a:t> </a:t>
            </a:r>
            <a:endParaRPr lang="zh-CN" altLang="en-US" sz="20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520537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71614"/>
            <a:ext cx="8220075" cy="947736"/>
          </a:xfrm>
        </p:spPr>
        <p:txBody>
          <a:bodyPr/>
          <a:lstStyle/>
          <a:p>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09EF8E0-77F5-4EA4-9526-207DC895AA37}"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 name="Picture 5" descr="Java程序设计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163" y="2420938"/>
            <a:ext cx="2732087" cy="37798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30774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62089"/>
            <a:ext cx="8220075" cy="947736"/>
          </a:xfrm>
        </p:spPr>
        <p:txBody>
          <a:bodyPr/>
          <a:lstStyle/>
          <a:p>
            <a:r>
              <a:rPr lang="zh-CN" altLang="en-US" dirty="0"/>
              <a:t>雍俊海</a:t>
            </a:r>
            <a:r>
              <a:rPr lang="en-US" altLang="zh-CN" dirty="0"/>
              <a:t>. Java</a:t>
            </a:r>
            <a:r>
              <a:rPr lang="zh-CN" altLang="en-US" dirty="0"/>
              <a:t>程序设计教程（第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p>
        </p:txBody>
      </p:sp>
      <p:sp>
        <p:nvSpPr>
          <p:cNvPr id="4" name="日期占位符 3"/>
          <p:cNvSpPr>
            <a:spLocks noGrp="1"/>
          </p:cNvSpPr>
          <p:nvPr>
            <p:ph type="dt" sz="half" idx="10"/>
          </p:nvPr>
        </p:nvSpPr>
        <p:spPr/>
        <p:txBody>
          <a:bodyPr/>
          <a:lstStyle/>
          <a:p>
            <a:fld id="{158F345B-3028-42DA-8509-7EC9B03DDE6A}"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AutoShape 5"/>
          <p:cNvSpPr>
            <a:spLocks noChangeArrowheads="1"/>
          </p:cNvSpPr>
          <p:nvPr/>
        </p:nvSpPr>
        <p:spPr bwMode="auto">
          <a:xfrm>
            <a:off x="768350" y="3321050"/>
            <a:ext cx="4032250" cy="430213"/>
          </a:xfrm>
          <a:prstGeom prst="wedgeRectCallout">
            <a:avLst>
              <a:gd name="adj1" fmla="val 66380"/>
              <a:gd name="adj2" fmla="val 8301"/>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普通高等教育精品教材</a:t>
            </a:r>
          </a:p>
        </p:txBody>
      </p:sp>
      <p:sp>
        <p:nvSpPr>
          <p:cNvPr id="9" name="AutoShape 6"/>
          <p:cNvSpPr>
            <a:spLocks noChangeArrowheads="1"/>
          </p:cNvSpPr>
          <p:nvPr/>
        </p:nvSpPr>
        <p:spPr bwMode="auto">
          <a:xfrm>
            <a:off x="768350" y="4398963"/>
            <a:ext cx="4032250" cy="792162"/>
          </a:xfrm>
          <a:prstGeom prst="wedgeRectCallout">
            <a:avLst>
              <a:gd name="adj1" fmla="val 66931"/>
              <a:gd name="adj2" fmla="val 676"/>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普通高等教育“十二五”国家级规划教材</a:t>
            </a:r>
          </a:p>
        </p:txBody>
      </p:sp>
      <p:sp>
        <p:nvSpPr>
          <p:cNvPr id="10" name="AutoShape 7"/>
          <p:cNvSpPr>
            <a:spLocks noChangeArrowheads="1"/>
          </p:cNvSpPr>
          <p:nvPr/>
        </p:nvSpPr>
        <p:spPr bwMode="auto">
          <a:xfrm>
            <a:off x="768350" y="3859213"/>
            <a:ext cx="4032250" cy="431800"/>
          </a:xfrm>
          <a:prstGeom prst="wedgeRectCallout">
            <a:avLst>
              <a:gd name="adj1" fmla="val 66495"/>
              <a:gd name="adj2" fmla="val 13727"/>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北京高等教育精品教材</a:t>
            </a:r>
          </a:p>
        </p:txBody>
      </p:sp>
      <p:sp>
        <p:nvSpPr>
          <p:cNvPr id="11" name="AutoShape 8"/>
          <p:cNvSpPr>
            <a:spLocks noChangeArrowheads="1"/>
          </p:cNvSpPr>
          <p:nvPr/>
        </p:nvSpPr>
        <p:spPr bwMode="auto">
          <a:xfrm>
            <a:off x="768350" y="2420938"/>
            <a:ext cx="4032250" cy="792162"/>
          </a:xfrm>
          <a:prstGeom prst="wedgeRectCallout">
            <a:avLst>
              <a:gd name="adj1" fmla="val 65708"/>
              <a:gd name="adj2" fmla="val -10120"/>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ea typeface="楷体_GB2312" pitchFamily="49" charset="-122"/>
              </a:rPr>
              <a:t>首届中国大学出版社图书奖一等奖</a:t>
            </a:r>
          </a:p>
        </p:txBody>
      </p:sp>
      <p:sp>
        <p:nvSpPr>
          <p:cNvPr id="12" name="AutoShape 9"/>
          <p:cNvSpPr>
            <a:spLocks noChangeArrowheads="1"/>
          </p:cNvSpPr>
          <p:nvPr/>
        </p:nvSpPr>
        <p:spPr bwMode="auto">
          <a:xfrm>
            <a:off x="768350" y="5300663"/>
            <a:ext cx="4032250" cy="792162"/>
          </a:xfrm>
          <a:prstGeom prst="wedgeRectCallout">
            <a:avLst>
              <a:gd name="adj1" fmla="val 66931"/>
              <a:gd name="adj2" fmla="val 704"/>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普通高等教育“十一五”国家级规划教材</a:t>
            </a:r>
          </a:p>
        </p:txBody>
      </p:sp>
      <p:pic>
        <p:nvPicPr>
          <p:cNvPr id="13" name="Picture 10" descr="Java程序设计教程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25" y="2349500"/>
            <a:ext cx="2767013" cy="3778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7116762"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5" name="页脚占位符 1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11432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552575"/>
            <a:ext cx="4376736" cy="4803776"/>
          </a:xfrm>
        </p:spPr>
        <p:txBody>
          <a:bodyPr/>
          <a:lstStyle/>
          <a:p>
            <a:pPr>
              <a:lnSpc>
                <a:spcPct val="120000"/>
              </a:lnSpc>
            </a:pPr>
            <a:r>
              <a:rPr lang="zh-CN" altLang="en-US" dirty="0"/>
              <a:t>雍俊海</a:t>
            </a:r>
            <a:r>
              <a:rPr lang="en-US" altLang="zh-CN" dirty="0" smtClean="0"/>
              <a:t>.  《Java</a:t>
            </a:r>
            <a:r>
              <a:rPr lang="zh-CN" altLang="en-US" dirty="0"/>
              <a:t>程序设计习题集（含参考答案）</a:t>
            </a:r>
            <a:r>
              <a:rPr lang="en-US" altLang="zh-CN" dirty="0" smtClean="0"/>
              <a:t>》.</a:t>
            </a:r>
            <a:r>
              <a:rPr lang="zh-CN" altLang="en-US" dirty="0" smtClean="0"/>
              <a:t>清华大学出版社</a:t>
            </a:r>
            <a:r>
              <a:rPr lang="en-US" altLang="zh-CN" dirty="0" smtClean="0"/>
              <a:t>, </a:t>
            </a:r>
            <a:r>
              <a:rPr lang="en-US" altLang="zh-CN" dirty="0"/>
              <a:t>2006.</a:t>
            </a:r>
          </a:p>
        </p:txBody>
      </p:sp>
      <p:sp>
        <p:nvSpPr>
          <p:cNvPr id="4" name="日期占位符 3"/>
          <p:cNvSpPr>
            <a:spLocks noGrp="1"/>
          </p:cNvSpPr>
          <p:nvPr>
            <p:ph type="dt" sz="half" idx="10"/>
          </p:nvPr>
        </p:nvSpPr>
        <p:spPr/>
        <p:txBody>
          <a:bodyPr/>
          <a:lstStyle/>
          <a:p>
            <a:fld id="{E9E4FEE9-B50D-4D69-9CC8-1D757CD22D1B}"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Picture 5" descr="C1_习题集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828800"/>
            <a:ext cx="3175000" cy="443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2776326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3175"/>
            <a:ext cx="9143999" cy="6854825"/>
          </a:xfrm>
          <a:prstGeom prst="rect">
            <a:avLst/>
          </a:prstGeom>
        </p:spPr>
      </p:pic>
      <p:sp>
        <p:nvSpPr>
          <p:cNvPr id="2" name="标题 1"/>
          <p:cNvSpPr>
            <a:spLocks noGrp="1"/>
          </p:cNvSpPr>
          <p:nvPr>
            <p:ph type="title"/>
          </p:nvPr>
        </p:nvSpPr>
        <p:spPr>
          <a:xfrm>
            <a:off x="4438649" y="4860926"/>
            <a:ext cx="2390775"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528639" y="1890714"/>
            <a:ext cx="2309812" cy="566736"/>
          </a:xfrm>
        </p:spPr>
        <p:txBody>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0A47B256-D6D7-46C0-9BA7-27262FCA53F0}"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153</a:t>
            </a:fld>
            <a:endParaRPr lang="zh-CN" altLang="en-US"/>
          </a:p>
        </p:txBody>
      </p:sp>
      <p:sp>
        <p:nvSpPr>
          <p:cNvPr id="7" name="内容占位符 2"/>
          <p:cNvSpPr txBox="1">
            <a:spLocks/>
          </p:cNvSpPr>
          <p:nvPr/>
        </p:nvSpPr>
        <p:spPr>
          <a:xfrm>
            <a:off x="904874" y="5529261"/>
            <a:ext cx="2352676" cy="438150"/>
          </a:xfrm>
          <a:prstGeom prst="rect">
            <a:avLst/>
          </a:prstGeom>
        </p:spPr>
        <p:txBody>
          <a:bodyPr vert="horz" lIns="91440" tIns="45720" rIns="91440" bIns="45720" rtlCol="0">
            <a:normAutofit fontScale="70000" lnSpcReduction="20000"/>
          </a:bodyPr>
          <a:lstStyle>
            <a:lvl1pPr marL="0" indent="-360000" algn="l" defTabSz="914400" rtl="0" eaLnBrk="1" latinLnBrk="0" hangingPunct="1">
              <a:lnSpc>
                <a:spcPct val="100000"/>
              </a:lnSpc>
              <a:spcBef>
                <a:spcPts val="300"/>
              </a:spcBef>
              <a:buFont typeface="Arial" panose="020B0604020202020204" pitchFamily="34" charset="0"/>
              <a:buChar char="•"/>
              <a:defRPr sz="3200" b="1" i="0" kern="1200" baseline="0">
                <a:solidFill>
                  <a:srgbClr val="0000FF"/>
                </a:solidFill>
                <a:latin typeface="Times New Roman" panose="02020603050405020304" pitchFamily="18" charset="0"/>
                <a:ea typeface="宋体" panose="02010600030101010101" pitchFamily="2" charset="-122"/>
                <a:cs typeface="+mn-cs"/>
              </a:defRPr>
            </a:lvl1pPr>
            <a:lvl2pPr marL="720000" indent="-360000" algn="l" defTabSz="914400" rtl="0" eaLnBrk="1" latinLnBrk="0" hangingPunct="1">
              <a:lnSpc>
                <a:spcPct val="100000"/>
              </a:lnSpc>
              <a:spcBef>
                <a:spcPts val="300"/>
              </a:spcBef>
              <a:buFont typeface="Wingdings" panose="05000000000000000000" pitchFamily="2" charset="2"/>
              <a:buChar char="Ø"/>
              <a:defRPr sz="2800" b="1" i="0" kern="1200" baseline="0">
                <a:solidFill>
                  <a:schemeClr val="tx1"/>
                </a:solidFill>
                <a:latin typeface="Times New Roman" panose="02020603050405020304" pitchFamily="18" charset="0"/>
                <a:ea typeface="宋体" panose="02010600030101010101" pitchFamily="2" charset="-122"/>
                <a:cs typeface="+mn-cs"/>
              </a:defRPr>
            </a:lvl2pPr>
            <a:lvl3pPr marL="1080000" indent="-3429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64"/>
                </a:solidFill>
                <a:latin typeface="Times New Roman" panose="02020603050405020304" pitchFamily="18" charset="0"/>
                <a:ea typeface="宋体" panose="02010600030101010101" pitchFamily="2" charset="-122"/>
                <a:cs typeface="+mn-cs"/>
              </a:defRPr>
            </a:lvl3pPr>
            <a:lvl4pPr marL="144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960032"/>
                </a:solidFill>
                <a:latin typeface="Times New Roman" panose="02020603050405020304" pitchFamily="18" charset="0"/>
                <a:ea typeface="宋体" panose="02010600030101010101" pitchFamily="2" charset="-122"/>
                <a:cs typeface="+mn-cs"/>
              </a:defRPr>
            </a:lvl4pPr>
            <a:lvl5pPr marL="180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00"/>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zh-CN" altLang="en-US" dirty="0" smtClean="0"/>
              <a:t>请帮忙广为宣传</a:t>
            </a:r>
            <a:endParaRPr lang="zh-CN" altLang="en-US" dirty="0"/>
          </a:p>
        </p:txBody>
      </p:sp>
      <p:sp>
        <p:nvSpPr>
          <p:cNvPr id="9" name="页脚占位符 8"/>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940293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2430"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1936479"/>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310956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多文档例程说明</a:t>
            </a:r>
          </a:p>
        </p:txBody>
      </p:sp>
      <p:sp>
        <p:nvSpPr>
          <p:cNvPr id="3" name="内容占位符 2"/>
          <p:cNvSpPr>
            <a:spLocks noGrp="1"/>
          </p:cNvSpPr>
          <p:nvPr>
            <p:ph idx="1"/>
          </p:nvPr>
        </p:nvSpPr>
        <p:spPr/>
        <p:txBody>
          <a:bodyPr/>
          <a:lstStyle/>
          <a:p>
            <a:r>
              <a:rPr lang="zh-CN" altLang="en-US" dirty="0"/>
              <a:t>编写</a:t>
            </a:r>
            <a:r>
              <a:rPr lang="en-US" altLang="zh-CN" dirty="0"/>
              <a:t>MFC</a:t>
            </a:r>
            <a:r>
              <a:rPr lang="zh-CN" altLang="en-US" dirty="0"/>
              <a:t>多文档程序</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745969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zh-CN" altLang="en-US" dirty="0"/>
              <a:t>开始新建项目</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18</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9" name="Picture 8" descr="第08章_MFC包围圆_新建项目"/>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4313" y="1071563"/>
            <a:ext cx="8716962" cy="5183187"/>
          </a:xfrm>
          <a:noFill/>
        </p:spPr>
      </p:pic>
      <p:sp>
        <p:nvSpPr>
          <p:cNvPr id="10" name="AutoShape 9"/>
          <p:cNvSpPr>
            <a:spLocks/>
          </p:cNvSpPr>
          <p:nvPr/>
        </p:nvSpPr>
        <p:spPr bwMode="auto">
          <a:xfrm>
            <a:off x="971550" y="4076700"/>
            <a:ext cx="4048125" cy="936625"/>
          </a:xfrm>
          <a:prstGeom prst="borderCallout2">
            <a:avLst>
              <a:gd name="adj1" fmla="val 12204"/>
              <a:gd name="adj2" fmla="val 102106"/>
              <a:gd name="adj3" fmla="val 12204"/>
              <a:gd name="adj4" fmla="val 122829"/>
              <a:gd name="adj5" fmla="val -230509"/>
              <a:gd name="adj6" fmla="val 143634"/>
            </a:avLst>
          </a:prstGeom>
          <a:solidFill>
            <a:srgbClr val="FFFF99"/>
          </a:solidFill>
          <a:ln w="3810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通过菜单“文件”</a:t>
            </a:r>
            <a:r>
              <a:rPr lang="zh-CN" altLang="en-US" sz="2400" i="0">
                <a:ea typeface="楷体_GB2312" pitchFamily="49" charset="-122"/>
                <a:sym typeface="Wingdings" panose="05000000000000000000" pitchFamily="2" charset="2"/>
              </a:rPr>
              <a:t>“新建”</a:t>
            </a:r>
          </a:p>
          <a:p>
            <a:pPr eaLnBrk="1" hangingPunct="1">
              <a:spcBef>
                <a:spcPct val="0"/>
              </a:spcBef>
              <a:buFontTx/>
              <a:buNone/>
            </a:pPr>
            <a:r>
              <a:rPr lang="zh-CN" altLang="en-US" sz="2400" i="0">
                <a:ea typeface="楷体_GB2312" pitchFamily="49" charset="-122"/>
                <a:sym typeface="Wingdings" panose="05000000000000000000" pitchFamily="2" charset="2"/>
              </a:rPr>
              <a:t>“项目”</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新建项目</a:t>
            </a:r>
            <a:endParaRPr lang="zh-CN" altLang="en-US" sz="2400" i="0">
              <a:ea typeface="楷体_GB2312" pitchFamily="49" charset="-122"/>
            </a:endParaRPr>
          </a:p>
        </p:txBody>
      </p:sp>
    </p:spTree>
    <p:extLst>
      <p:ext uri="{BB962C8B-B14F-4D97-AF65-F5344CB8AC3E}">
        <p14:creationId xmlns:p14="http://schemas.microsoft.com/office/powerpoint/2010/main" val="2914897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817560"/>
          </a:xfrm>
        </p:spPr>
        <p:txBody>
          <a:bodyPr/>
          <a:lstStyle/>
          <a:p>
            <a:r>
              <a:rPr lang="zh-CN" altLang="en-US" dirty="0"/>
              <a:t>新建</a:t>
            </a:r>
            <a:r>
              <a:rPr lang="en-US" altLang="zh-CN" dirty="0"/>
              <a:t>MFC</a:t>
            </a:r>
            <a:r>
              <a:rPr lang="zh-CN" altLang="en-US" dirty="0"/>
              <a:t>程序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19</a:t>
            </a:fld>
            <a:endParaRPr lang="zh-CN" altLang="en-US"/>
          </a:p>
        </p:txBody>
      </p:sp>
      <p:sp>
        <p:nvSpPr>
          <p:cNvPr id="6" name="Line 4"/>
          <p:cNvSpPr>
            <a:spLocks noChangeShapeType="1"/>
          </p:cNvSpPr>
          <p:nvPr/>
        </p:nvSpPr>
        <p:spPr bwMode="auto">
          <a:xfrm flipV="1">
            <a:off x="0" y="804641"/>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7" descr="第08章_MFC包围圆_新建MFC应用程序"/>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7163" y="1069975"/>
            <a:ext cx="8828087" cy="5183188"/>
          </a:xfrm>
          <a:noFill/>
        </p:spPr>
      </p:pic>
      <p:sp>
        <p:nvSpPr>
          <p:cNvPr id="9" name="AutoShape 9"/>
          <p:cNvSpPr>
            <a:spLocks/>
          </p:cNvSpPr>
          <p:nvPr/>
        </p:nvSpPr>
        <p:spPr bwMode="auto">
          <a:xfrm>
            <a:off x="4500563" y="923925"/>
            <a:ext cx="4319587" cy="468313"/>
          </a:xfrm>
          <a:prstGeom prst="borderCallout2">
            <a:avLst>
              <a:gd name="adj1" fmla="val 24407"/>
              <a:gd name="adj2" fmla="val -1764"/>
              <a:gd name="adj3" fmla="val 24407"/>
              <a:gd name="adj4" fmla="val -42079"/>
              <a:gd name="adj5" fmla="val 408815"/>
              <a:gd name="adj6" fmla="val -8239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1: </a:t>
            </a:r>
            <a:r>
              <a:rPr lang="zh-CN" altLang="en-US" sz="2400" i="0">
                <a:ea typeface="楷体_GB2312" pitchFamily="49" charset="-122"/>
                <a:sym typeface="Wingdings" panose="05000000000000000000" pitchFamily="2" charset="2"/>
              </a:rPr>
              <a:t>选择程序类型“</a:t>
            </a:r>
            <a:r>
              <a:rPr lang="en-US" altLang="zh-CN" sz="2400" i="0">
                <a:ea typeface="楷体_GB2312" pitchFamily="49" charset="-122"/>
                <a:sym typeface="Wingdings" panose="05000000000000000000" pitchFamily="2" charset="2"/>
              </a:rPr>
              <a:t>MFC”</a:t>
            </a:r>
          </a:p>
        </p:txBody>
      </p:sp>
      <p:sp>
        <p:nvSpPr>
          <p:cNvPr id="10" name="AutoShape 10"/>
          <p:cNvSpPr>
            <a:spLocks/>
          </p:cNvSpPr>
          <p:nvPr/>
        </p:nvSpPr>
        <p:spPr bwMode="auto">
          <a:xfrm>
            <a:off x="4500563" y="1557338"/>
            <a:ext cx="4319587" cy="468312"/>
          </a:xfrm>
          <a:prstGeom prst="borderCallout2">
            <a:avLst>
              <a:gd name="adj1" fmla="val 24407"/>
              <a:gd name="adj2" fmla="val -1764"/>
              <a:gd name="adj3" fmla="val 24407"/>
              <a:gd name="adj4" fmla="val -6870"/>
              <a:gd name="adj5" fmla="val 235255"/>
              <a:gd name="adj6" fmla="val -1672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2: </a:t>
            </a:r>
            <a:r>
              <a:rPr lang="zh-CN" altLang="en-US" sz="2400" i="0">
                <a:ea typeface="楷体_GB2312" pitchFamily="49" charset="-122"/>
                <a:sym typeface="Wingdings" panose="05000000000000000000" pitchFamily="2" charset="2"/>
              </a:rPr>
              <a:t>选择 “</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应用程序”</a:t>
            </a:r>
          </a:p>
        </p:txBody>
      </p:sp>
      <p:sp>
        <p:nvSpPr>
          <p:cNvPr id="11" name="AutoShape 11"/>
          <p:cNvSpPr>
            <a:spLocks/>
          </p:cNvSpPr>
          <p:nvPr/>
        </p:nvSpPr>
        <p:spPr bwMode="auto">
          <a:xfrm>
            <a:off x="3492500" y="3011488"/>
            <a:ext cx="5327650" cy="468312"/>
          </a:xfrm>
          <a:prstGeom prst="borderCallout2">
            <a:avLst>
              <a:gd name="adj1" fmla="val 24407"/>
              <a:gd name="adj2" fmla="val -1431"/>
              <a:gd name="adj3" fmla="val 24407"/>
              <a:gd name="adj4" fmla="val -7569"/>
              <a:gd name="adj5" fmla="val 381356"/>
              <a:gd name="adj6" fmla="val -1370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dirty="0">
                <a:ea typeface="楷体_GB2312" pitchFamily="49" charset="-122"/>
                <a:sym typeface="Wingdings" panose="05000000000000000000" pitchFamily="2" charset="2"/>
              </a:rPr>
              <a:t>步骤</a:t>
            </a:r>
            <a:r>
              <a:rPr lang="en-US" altLang="zh-CN" sz="2400" i="0" dirty="0">
                <a:ea typeface="楷体_GB2312" pitchFamily="49" charset="-122"/>
                <a:sym typeface="Wingdings" panose="05000000000000000000" pitchFamily="2" charset="2"/>
              </a:rPr>
              <a:t>3: </a:t>
            </a:r>
            <a:r>
              <a:rPr lang="zh-CN" altLang="en-US" sz="2400" i="0" dirty="0">
                <a:ea typeface="楷体_GB2312" pitchFamily="49" charset="-122"/>
                <a:sym typeface="Wingdings" panose="05000000000000000000" pitchFamily="2" charset="2"/>
              </a:rPr>
              <a:t>输入程序名称</a:t>
            </a:r>
            <a:r>
              <a:rPr lang="en-US" altLang="zh-CN" sz="2400" i="0" dirty="0" err="1">
                <a:ea typeface="楷体_GB2312" pitchFamily="49" charset="-122"/>
                <a:sym typeface="Wingdings" panose="05000000000000000000" pitchFamily="2" charset="2"/>
              </a:rPr>
              <a:t>CP_BoundCircle</a:t>
            </a:r>
            <a:endParaRPr lang="en-US" altLang="zh-CN" sz="2400" i="0" dirty="0">
              <a:ea typeface="楷体_GB2312" pitchFamily="49" charset="-122"/>
              <a:sym typeface="Wingdings" panose="05000000000000000000" pitchFamily="2" charset="2"/>
            </a:endParaRPr>
          </a:p>
        </p:txBody>
      </p:sp>
      <p:sp>
        <p:nvSpPr>
          <p:cNvPr id="12" name="AutoShape 12"/>
          <p:cNvSpPr>
            <a:spLocks/>
          </p:cNvSpPr>
          <p:nvPr/>
        </p:nvSpPr>
        <p:spPr bwMode="auto">
          <a:xfrm>
            <a:off x="4500563" y="3724275"/>
            <a:ext cx="4319587" cy="468313"/>
          </a:xfrm>
          <a:prstGeom prst="borderCallout2">
            <a:avLst>
              <a:gd name="adj1" fmla="val 24407"/>
              <a:gd name="adj2" fmla="val -1764"/>
              <a:gd name="adj3" fmla="val 24407"/>
              <a:gd name="adj4" fmla="val -15546"/>
              <a:gd name="adj5" fmla="val 291185"/>
              <a:gd name="adj6" fmla="val -29440"/>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4: </a:t>
            </a:r>
            <a:r>
              <a:rPr lang="zh-CN" altLang="en-US" sz="2400" i="0">
                <a:ea typeface="楷体_GB2312" pitchFamily="49" charset="-122"/>
                <a:sym typeface="Wingdings" panose="05000000000000000000" pitchFamily="2" charset="2"/>
              </a:rPr>
              <a:t>输入程序将存放的路径</a:t>
            </a:r>
          </a:p>
        </p:txBody>
      </p:sp>
      <p:sp>
        <p:nvSpPr>
          <p:cNvPr id="13" name="AutoShape 13"/>
          <p:cNvSpPr>
            <a:spLocks/>
          </p:cNvSpPr>
          <p:nvPr/>
        </p:nvSpPr>
        <p:spPr bwMode="auto">
          <a:xfrm>
            <a:off x="4500563" y="4437063"/>
            <a:ext cx="2735262" cy="539750"/>
          </a:xfrm>
          <a:prstGeom prst="borderCallout3">
            <a:avLst>
              <a:gd name="adj1" fmla="val 21176"/>
              <a:gd name="adj2" fmla="val 102787"/>
              <a:gd name="adj3" fmla="val 21176"/>
              <a:gd name="adj4" fmla="val 127454"/>
              <a:gd name="adj5" fmla="val 172060"/>
              <a:gd name="adj6" fmla="val 127454"/>
              <a:gd name="adj7" fmla="val 270296"/>
              <a:gd name="adj8" fmla="val 11143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单击“确定”</a:t>
            </a:r>
          </a:p>
        </p:txBody>
      </p:sp>
      <p:sp>
        <p:nvSpPr>
          <p:cNvPr id="14" name="矩形 13"/>
          <p:cNvSpPr/>
          <p:nvPr/>
        </p:nvSpPr>
        <p:spPr>
          <a:xfrm>
            <a:off x="2503189" y="5103628"/>
            <a:ext cx="452662" cy="111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159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5F219A-EC9F-4AD0-8836-930323F9B309}" type="datetime2">
              <a:rPr lang="zh-CN" altLang="en-US" smtClean="0"/>
              <a:t>2021年4月4日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2</a:t>
            </a:fld>
            <a:endParaRPr lang="zh-CN" altLang="en-US" dirty="0"/>
          </a:p>
        </p:txBody>
      </p:sp>
      <p:sp>
        <p:nvSpPr>
          <p:cNvPr id="17" name="圆角矩形 16"/>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内容占位符 2"/>
          <p:cNvSpPr txBox="1">
            <a:spLocks/>
          </p:cNvSpPr>
          <p:nvPr/>
        </p:nvSpPr>
        <p:spPr>
          <a:xfrm>
            <a:off x="46985" y="1248938"/>
            <a:ext cx="3203979" cy="4627912"/>
          </a:xfrm>
          <a:prstGeom prst="rect">
            <a:avLst/>
          </a:prstGeom>
          <a:ln>
            <a:solidFill>
              <a:srgbClr val="FF0000"/>
            </a:solidFill>
          </a:ln>
        </p:spPr>
        <p:txBody>
          <a:bodyPr>
            <a:noAutofit/>
          </a:bodyPr>
          <a:lstStyle>
            <a:lvl1pPr marL="228600" indent="-228600" algn="just" defTabSz="914400" rtl="0" eaLnBrk="1" latinLnBrk="0" hangingPunct="1">
              <a:lnSpc>
                <a:spcPct val="90000"/>
              </a:lnSpc>
              <a:spcBef>
                <a:spcPts val="1000"/>
              </a:spcBef>
              <a:buFont typeface="Wingdings" panose="05000000000000000000" pitchFamily="2" charset="2"/>
              <a:buChar char=""/>
              <a:defRPr lang="zh-CN" altLang="en-US" sz="2800" b="1" i="0" kern="1200" baseline="0" dirty="0" smtClean="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90000"/>
              </a:lnSpc>
              <a:spcBef>
                <a:spcPts val="500"/>
              </a:spcBef>
              <a:buFont typeface="Wingdings" panose="05000000000000000000" pitchFamily="2" charset="2"/>
              <a:buChar char=""/>
              <a:defRPr lang="zh-CN" altLang="en-US" sz="2600" b="1" i="0" kern="1200" baseline="0" dirty="0" smtClean="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90000"/>
              </a:lnSpc>
              <a:spcBef>
                <a:spcPts val="500"/>
              </a:spcBef>
              <a:buFont typeface="Wingdings" panose="05000000000000000000" pitchFamily="2" charset="2"/>
              <a:buChar char=""/>
              <a:defRPr lang="zh-CN" altLang="en-US" sz="2500" b="1" i="0" kern="1200" baseline="0" dirty="0" smtClean="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90000"/>
              </a:lnSpc>
              <a:spcBef>
                <a:spcPts val="500"/>
              </a:spcBef>
              <a:buFont typeface="Wingdings" panose="05000000000000000000" pitchFamily="2" charset="2"/>
              <a:buChar char=""/>
              <a:defRPr lang="zh-CN" altLang="en-US" sz="2400" b="1" i="0" kern="1200" baseline="0" dirty="0" smtClean="0">
                <a:solidFill>
                  <a:srgbClr val="960032"/>
                </a:solidFill>
                <a:latin typeface="Times New Roman" panose="02020603050405020304" pitchFamily="18" charset="0"/>
                <a:ea typeface="宋体" panose="02010600030101010101" pitchFamily="2" charset="-122"/>
                <a:cs typeface="+mj-cs"/>
              </a:defRPr>
            </a:lvl4pPr>
            <a:lvl5pPr marL="1438275" indent="-361950" algn="just" defTabSz="914400" rtl="0" eaLnBrk="1" latinLnBrk="0" hangingPunct="1">
              <a:lnSpc>
                <a:spcPct val="90000"/>
              </a:lnSpc>
              <a:spcBef>
                <a:spcPts val="500"/>
              </a:spcBef>
              <a:buFont typeface="Wingdings" panose="05000000000000000000" pitchFamily="2" charset="2"/>
              <a:buChar char=""/>
              <a:defRPr lang="en-US" altLang="en-US" sz="2400" b="1" i="0" kern="1200" baseline="0" dirty="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spcBef>
                <a:spcPts val="0"/>
              </a:spcBef>
            </a:pPr>
            <a:r>
              <a:rPr lang="zh-CN" altLang="en-US" sz="1800" dirty="0" smtClean="0"/>
              <a:t>案例</a:t>
            </a:r>
            <a:r>
              <a:rPr lang="en-US" altLang="zh-CN" sz="1800" dirty="0" smtClean="0"/>
              <a:t>1: </a:t>
            </a:r>
            <a:r>
              <a:rPr lang="zh-CN" altLang="en-US" sz="1800" dirty="0" smtClean="0"/>
              <a:t>指针</a:t>
            </a: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#include</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A31515"/>
                </a:solidFill>
                <a:latin typeface="新宋体" panose="02010609030101010101" pitchFamily="49" charset="-122"/>
                <a:ea typeface="新宋体" panose="02010609030101010101" pitchFamily="49" charset="-122"/>
              </a:rPr>
              <a:t>&lt;</a:t>
            </a:r>
            <a:r>
              <a:rPr lang="en-US" altLang="zh-CN" sz="1800" dirty="0" err="1" smtClean="0">
                <a:solidFill>
                  <a:srgbClr val="A31515"/>
                </a:solidFill>
                <a:latin typeface="新宋体" panose="02010609030101010101" pitchFamily="49" charset="-122"/>
                <a:ea typeface="新宋体" panose="02010609030101010101" pitchFamily="49" charset="-122"/>
              </a:rPr>
              <a:t>iostream</a:t>
            </a:r>
            <a:r>
              <a:rPr lang="en-US" altLang="zh-CN" sz="1800" dirty="0" smtClean="0">
                <a:solidFill>
                  <a:srgbClr val="A31515"/>
                </a:solidFill>
                <a:latin typeface="新宋体" panose="02010609030101010101" pitchFamily="49" charset="-122"/>
                <a:ea typeface="新宋体" panose="02010609030101010101" pitchFamily="49" charset="-122"/>
              </a:rPr>
              <a:t>&gt;</a:t>
            </a:r>
            <a:endParaRPr lang="en-US" altLang="zh-CN"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using</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FF"/>
                </a:solidFill>
                <a:latin typeface="新宋体" panose="02010609030101010101" pitchFamily="49" charset="-122"/>
                <a:ea typeface="新宋体" panose="02010609030101010101" pitchFamily="49" charset="-122"/>
              </a:rPr>
              <a:t>namespace</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std</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2B91AF"/>
                </a:solidFill>
                <a:latin typeface="新宋体" panose="02010609030101010101" pitchFamily="49" charset="-122"/>
                <a:ea typeface="新宋体" panose="02010609030101010101" pitchFamily="49" charset="-122"/>
              </a:rPr>
              <a:t>A</a:t>
            </a:r>
            <a:endParaRPr lang="en-US" altLang="zh-CN"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public</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m_a</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a:t>
            </a: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808080"/>
                </a:solidFill>
                <a:latin typeface="新宋体" panose="02010609030101010101" pitchFamily="49" charset="-122"/>
                <a:ea typeface="新宋体" panose="02010609030101010101" pitchFamily="49" charset="-122"/>
              </a:rPr>
              <a:t>i</a:t>
            </a:r>
            <a:r>
              <a:rPr lang="en-US" altLang="zh-CN" sz="1800" dirty="0" smtClean="0">
                <a:solidFill>
                  <a:srgbClr val="000000"/>
                </a:solidFill>
                <a:latin typeface="新宋体" panose="02010609030101010101" pitchFamily="49" charset="-122"/>
                <a:ea typeface="新宋体" panose="02010609030101010101" pitchFamily="49" charset="-122"/>
              </a:rPr>
              <a:t> = 10) :</a:t>
            </a:r>
            <a:r>
              <a:rPr lang="en-US" altLang="zh-CN" sz="1800" dirty="0" err="1" smtClean="0">
                <a:solidFill>
                  <a:srgbClr val="000000"/>
                </a:solidFill>
                <a:latin typeface="新宋体" panose="02010609030101010101" pitchFamily="49" charset="-122"/>
                <a:ea typeface="新宋体" panose="02010609030101010101" pitchFamily="49" charset="-122"/>
              </a:rPr>
              <a:t>m_a</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err="1" smtClean="0">
                <a:solidFill>
                  <a:srgbClr val="808080"/>
                </a:solidFill>
                <a:latin typeface="新宋体" panose="02010609030101010101" pitchFamily="49" charset="-122"/>
                <a:ea typeface="新宋体" panose="02010609030101010101" pitchFamily="49" charset="-122"/>
              </a:rPr>
              <a:t>i</a:t>
            </a:r>
            <a:r>
              <a:rPr lang="en-US" altLang="zh-CN" sz="1800" dirty="0" smtClean="0">
                <a:solidFill>
                  <a:srgbClr val="000000"/>
                </a:solidFill>
                <a:latin typeface="新宋体" panose="02010609030101010101" pitchFamily="49" charset="-122"/>
                <a:ea typeface="新宋体" panose="02010609030101010101" pitchFamily="49" charset="-122"/>
              </a:rPr>
              <a:t>) { }</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类</a:t>
            </a:r>
            <a:r>
              <a:rPr lang="en-US" altLang="zh-CN" sz="1800" dirty="0" smtClean="0">
                <a:solidFill>
                  <a:srgbClr val="008000"/>
                </a:solidFill>
                <a:latin typeface="新宋体" panose="02010609030101010101" pitchFamily="49" charset="-122"/>
                <a:ea typeface="新宋体" panose="02010609030101010101" pitchFamily="49" charset="-122"/>
              </a:rPr>
              <a:t>A</a:t>
            </a:r>
            <a:r>
              <a:rPr lang="zh-CN" altLang="en-US" sz="1800" dirty="0" smtClean="0">
                <a:solidFill>
                  <a:srgbClr val="008000"/>
                </a:solidFill>
                <a:latin typeface="新宋体" panose="02010609030101010101" pitchFamily="49" charset="-122"/>
                <a:ea typeface="新宋体" panose="02010609030101010101" pitchFamily="49" charset="-122"/>
              </a:rPr>
              <a:t>定义结束</a:t>
            </a: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void</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gb_show</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smtClean="0">
                <a:solidFill>
                  <a:srgbClr val="2B91AF"/>
                </a:solidFill>
                <a:latin typeface="新宋体" panose="02010609030101010101" pitchFamily="49" charset="-122"/>
                <a:ea typeface="新宋体" panose="02010609030101010101" pitchFamily="49" charset="-122"/>
              </a:rPr>
              <a:t>A </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smtClean="0">
                <a:solidFill>
                  <a:srgbClr val="808080"/>
                </a:solidFill>
                <a:latin typeface="新宋体" panose="02010609030101010101" pitchFamily="49" charset="-122"/>
                <a:ea typeface="新宋体" panose="02010609030101010101" pitchFamily="49" charset="-122"/>
              </a:rPr>
              <a:t>p</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cout</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smtClean="0">
                <a:solidFill>
                  <a:srgbClr val="A31515"/>
                </a:solidFill>
                <a:latin typeface="新宋体" panose="02010609030101010101" pitchFamily="49" charset="-122"/>
                <a:ea typeface="新宋体" panose="02010609030101010101" pitchFamily="49" charset="-122"/>
              </a:rPr>
              <a:t>"a="</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smtClean="0">
                <a:solidFill>
                  <a:srgbClr val="808080"/>
                </a:solidFill>
                <a:latin typeface="新宋体" panose="02010609030101010101" pitchFamily="49" charset="-122"/>
                <a:ea typeface="新宋体" panose="02010609030101010101" pitchFamily="49" charset="-122"/>
              </a:rPr>
              <a:t>p</a:t>
            </a:r>
            <a:r>
              <a:rPr lang="en-US" altLang="zh-CN" sz="1800" dirty="0" smtClean="0">
                <a:solidFill>
                  <a:srgbClr val="000000"/>
                </a:solidFill>
                <a:latin typeface="新宋体" panose="02010609030101010101" pitchFamily="49" charset="-122"/>
                <a:ea typeface="新宋体" panose="02010609030101010101" pitchFamily="49" charset="-122"/>
              </a:rPr>
              <a:t>-&gt;</a:t>
            </a:r>
            <a:r>
              <a:rPr lang="en-US" altLang="zh-CN" sz="1800" dirty="0" err="1" smtClean="0">
                <a:solidFill>
                  <a:srgbClr val="000000"/>
                </a:solidFill>
                <a:latin typeface="新宋体" panose="02010609030101010101" pitchFamily="49" charset="-122"/>
                <a:ea typeface="新宋体" panose="02010609030101010101" pitchFamily="49" charset="-122"/>
              </a:rPr>
              <a:t>m_a</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err="1" smtClean="0">
                <a:solidFill>
                  <a:srgbClr val="000000"/>
                </a:solidFill>
                <a:latin typeface="新宋体" panose="02010609030101010101" pitchFamily="49" charset="-122"/>
                <a:ea typeface="新宋体" panose="02010609030101010101" pitchFamily="49" charset="-122"/>
              </a:rPr>
              <a:t>endl</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函数</a:t>
            </a:r>
            <a:r>
              <a:rPr lang="en-US" altLang="zh-CN" sz="1800" dirty="0" err="1" smtClean="0">
                <a:solidFill>
                  <a:srgbClr val="008000"/>
                </a:solidFill>
                <a:latin typeface="新宋体" panose="02010609030101010101" pitchFamily="49" charset="-122"/>
                <a:ea typeface="新宋体" panose="02010609030101010101" pitchFamily="49" charset="-122"/>
              </a:rPr>
              <a:t>gb_show</a:t>
            </a:r>
            <a:r>
              <a:rPr lang="zh-CN" altLang="en-US" sz="1800" dirty="0" smtClean="0">
                <a:solidFill>
                  <a:srgbClr val="008000"/>
                </a:solidFill>
                <a:latin typeface="新宋体" panose="02010609030101010101" pitchFamily="49" charset="-122"/>
                <a:ea typeface="新宋体" panose="02010609030101010101" pitchFamily="49" charset="-122"/>
              </a:rPr>
              <a:t>结束</a:t>
            </a: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main()</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2B91AF"/>
                </a:solidFill>
                <a:latin typeface="新宋体" panose="02010609030101010101" pitchFamily="49" charset="-122"/>
                <a:ea typeface="新宋体" panose="02010609030101010101" pitchFamily="49" charset="-122"/>
              </a:rPr>
              <a:t>A</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a</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2B91AF"/>
                </a:solidFill>
                <a:latin typeface="新宋体" panose="02010609030101010101" pitchFamily="49" charset="-122"/>
                <a:ea typeface="新宋体" panose="02010609030101010101" pitchFamily="49" charset="-122"/>
              </a:rPr>
              <a:t>A</a:t>
            </a:r>
            <a:r>
              <a:rPr lang="en-US" altLang="zh-CN" sz="1800" dirty="0" smtClean="0">
                <a:solidFill>
                  <a:srgbClr val="000000"/>
                </a:solidFill>
                <a:latin typeface="新宋体" panose="02010609030101010101" pitchFamily="49" charset="-122"/>
                <a:ea typeface="新宋体" panose="02010609030101010101" pitchFamily="49" charset="-122"/>
              </a:rPr>
              <a:t> *p = &amp;a;</a:t>
            </a: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gb_show</a:t>
            </a:r>
            <a:r>
              <a:rPr lang="en-US" altLang="zh-CN" sz="1800" dirty="0" smtClean="0">
                <a:solidFill>
                  <a:srgbClr val="000000"/>
                </a:solidFill>
                <a:latin typeface="新宋体" panose="02010609030101010101" pitchFamily="49" charset="-122"/>
                <a:ea typeface="新宋体" panose="02010609030101010101" pitchFamily="49" charset="-122"/>
              </a:rPr>
              <a:t>(p);</a:t>
            </a:r>
          </a:p>
          <a:p>
            <a:pPr marL="0" indent="0">
              <a:lnSpc>
                <a:spcPts val="1800"/>
              </a:lnSpc>
              <a:spcBef>
                <a:spcPts val="0"/>
              </a:spcBef>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  return</a:t>
            </a:r>
            <a:r>
              <a:rPr lang="en-US" altLang="zh-CN" sz="1800" dirty="0" smtClean="0">
                <a:solidFill>
                  <a:srgbClr val="000000"/>
                </a:solidFill>
                <a:latin typeface="新宋体" panose="02010609030101010101" pitchFamily="49" charset="-122"/>
                <a:ea typeface="新宋体" panose="02010609030101010101" pitchFamily="49" charset="-122"/>
              </a:rPr>
              <a:t> 0;</a:t>
            </a:r>
            <a:endParaRPr lang="en-US"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函数</a:t>
            </a:r>
            <a:r>
              <a:rPr lang="en-US" altLang="zh-CN" sz="1800" dirty="0" smtClean="0">
                <a:solidFill>
                  <a:srgbClr val="008000"/>
                </a:solidFill>
                <a:latin typeface="新宋体" panose="02010609030101010101" pitchFamily="49" charset="-122"/>
                <a:ea typeface="新宋体" panose="02010609030101010101" pitchFamily="49" charset="-122"/>
              </a:rPr>
              <a:t>main</a:t>
            </a:r>
            <a:r>
              <a:rPr lang="zh-CN" altLang="en-US" sz="1800" dirty="0" smtClean="0">
                <a:solidFill>
                  <a:srgbClr val="008000"/>
                </a:solidFill>
                <a:latin typeface="新宋体" panose="02010609030101010101" pitchFamily="49" charset="-122"/>
                <a:ea typeface="新宋体" panose="02010609030101010101" pitchFamily="49" charset="-122"/>
              </a:rPr>
              <a:t>结束</a:t>
            </a: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Font typeface="Wingdings" panose="05000000000000000000" pitchFamily="2" charset="2"/>
              <a:buNone/>
            </a:pPr>
            <a:endParaRPr lang="zh-CN" altLang="en-US" sz="1800" dirty="0"/>
          </a:p>
        </p:txBody>
      </p:sp>
      <p:sp>
        <p:nvSpPr>
          <p:cNvPr id="27" name="内容占位符 2"/>
          <p:cNvSpPr txBox="1">
            <a:spLocks/>
          </p:cNvSpPr>
          <p:nvPr/>
        </p:nvSpPr>
        <p:spPr>
          <a:xfrm>
            <a:off x="3264935" y="1468554"/>
            <a:ext cx="3124714" cy="4408295"/>
          </a:xfrm>
          <a:prstGeom prst="rect">
            <a:avLst/>
          </a:prstGeom>
          <a:ln>
            <a:solidFill>
              <a:srgbClr val="FF0000"/>
            </a:solidFill>
          </a:ln>
        </p:spPr>
        <p:txBody>
          <a:bodyPr vert="horz" lIns="91440" tIns="45720" rIns="91440" bIns="45720" rtlCol="0">
            <a:no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spcBef>
                <a:spcPts val="0"/>
              </a:spcBef>
            </a:pPr>
            <a:r>
              <a:rPr lang="zh-CN" altLang="en-US" sz="1800" dirty="0" smtClean="0"/>
              <a:t>案例</a:t>
            </a:r>
            <a:r>
              <a:rPr lang="en-US" altLang="zh-CN" sz="1800" dirty="0" smtClean="0"/>
              <a:t>2: </a:t>
            </a:r>
            <a:r>
              <a:rPr lang="zh-CN" altLang="en-US" sz="1800" dirty="0" smtClean="0"/>
              <a:t>引用</a:t>
            </a:r>
            <a:r>
              <a:rPr lang="en-US" altLang="zh-CN" sz="1800" dirty="0" smtClean="0">
                <a:sym typeface="Wingdings" panose="05000000000000000000" pitchFamily="2" charset="2"/>
              </a:rPr>
              <a:t></a:t>
            </a:r>
            <a:r>
              <a:rPr lang="zh-CN" altLang="en-US" sz="1800" dirty="0" smtClean="0">
                <a:solidFill>
                  <a:srgbClr val="FF0000"/>
                </a:solidFill>
                <a:sym typeface="Wingdings" panose="05000000000000000000" pitchFamily="2" charset="2"/>
              </a:rPr>
              <a:t>我会穿越</a:t>
            </a:r>
            <a:endParaRPr lang="en-US" altLang="zh-CN" sz="1800" dirty="0" smtClean="0">
              <a:solidFill>
                <a:srgbClr val="FF0000"/>
              </a:solidFill>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10</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a:solidFill>
                  <a:srgbClr val="008000"/>
                </a:solidFill>
                <a:latin typeface="新宋体" panose="02010609030101010101" pitchFamily="49" charset="-122"/>
                <a:ea typeface="新宋体" panose="02010609030101010101" pitchFamily="49" charset="-122"/>
              </a:rPr>
              <a:t>A</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void</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gb_show</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&amp;</a:t>
            </a:r>
            <a:r>
              <a:rPr lang="en-US" altLang="zh-CN" sz="1800" dirty="0">
                <a:solidFill>
                  <a:srgbClr val="808080"/>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cout</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err="1" smtClean="0">
                <a:solidFill>
                  <a:srgbClr val="808080"/>
                </a:solidFill>
                <a:latin typeface="新宋体" panose="02010609030101010101" pitchFamily="49" charset="-122"/>
                <a:ea typeface="新宋体" panose="02010609030101010101" pitchFamily="49" charset="-122"/>
              </a:rPr>
              <a:t>a</a:t>
            </a:r>
            <a:r>
              <a:rPr lang="en-US" altLang="zh-CN" sz="1800" dirty="0" err="1" smtClean="0">
                <a:solidFill>
                  <a:srgbClr val="000000"/>
                </a:solidFill>
                <a:latin typeface="新宋体" panose="02010609030101010101" pitchFamily="49" charset="-122"/>
                <a:ea typeface="新宋体" panose="02010609030101010101" pitchFamily="49" charset="-122"/>
              </a:rPr>
              <a:t>.m_a</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err="1" smtClean="0">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gb_show</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main()</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gb_show</a:t>
            </a:r>
            <a:r>
              <a:rPr lang="en-US" altLang="zh-CN" sz="1800" dirty="0">
                <a:solidFill>
                  <a:srgbClr val="000000"/>
                </a:solidFill>
                <a:latin typeface="新宋体" panose="02010609030101010101" pitchFamily="49" charset="-122"/>
                <a:ea typeface="新宋体" panose="02010609030101010101" pitchFamily="49" charset="-122"/>
              </a:rPr>
              <a:t>(a);</a:t>
            </a: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  return</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0</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a:solidFill>
                  <a:srgbClr val="008000"/>
                </a:solidFill>
                <a:latin typeface="新宋体" panose="02010609030101010101" pitchFamily="49" charset="-122"/>
                <a:ea typeface="新宋体" panose="02010609030101010101" pitchFamily="49" charset="-122"/>
              </a:rPr>
              <a:t>main</a:t>
            </a:r>
            <a:r>
              <a:rPr lang="zh-CN" altLang="en-US" sz="1800" dirty="0" smtClean="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9" name="文本框 8"/>
          <p:cNvSpPr txBox="1"/>
          <p:nvPr>
            <p:custDataLst>
              <p:tags r:id="rId3"/>
            </p:custDataLst>
          </p:nvPr>
        </p:nvSpPr>
        <p:spPr>
          <a:xfrm>
            <a:off x="6627284" y="698499"/>
            <a:ext cx="1260088" cy="642938"/>
          </a:xfrm>
          <a:prstGeom prst="rect">
            <a:avLst/>
          </a:prstGeom>
          <a:solidFill>
            <a:schemeClr val="bg1"/>
          </a:solid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都错</a:t>
            </a:r>
          </a:p>
        </p:txBody>
      </p:sp>
      <p:sp>
        <p:nvSpPr>
          <p:cNvPr id="10" name="文本框 9"/>
          <p:cNvSpPr txBox="1"/>
          <p:nvPr>
            <p:custDataLst>
              <p:tags r:id="rId4"/>
            </p:custDataLst>
          </p:nvPr>
        </p:nvSpPr>
        <p:spPr>
          <a:xfrm>
            <a:off x="6627284" y="1208667"/>
            <a:ext cx="2152185" cy="642938"/>
          </a:xfrm>
          <a:prstGeom prst="rect">
            <a:avLst/>
          </a:prstGeom>
          <a:solidFill>
            <a:schemeClr val="bg1"/>
          </a:solid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2</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输出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a=10</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p:cNvSpPr txBox="1"/>
          <p:nvPr>
            <p:custDataLst>
              <p:tags r:id="rId5"/>
            </p:custDataLst>
          </p:nvPr>
        </p:nvSpPr>
        <p:spPr>
          <a:xfrm>
            <a:off x="6627284" y="1718835"/>
            <a:ext cx="2152185" cy="642938"/>
          </a:xfrm>
          <a:prstGeom prst="rect">
            <a:avLst/>
          </a:prstGeom>
          <a:solidFill>
            <a:schemeClr val="bg1"/>
          </a:solid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输出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a=10</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p:cNvSpPr txBox="1"/>
          <p:nvPr>
            <p:custDataLst>
              <p:tags r:id="rId6"/>
            </p:custDataLst>
          </p:nvPr>
        </p:nvSpPr>
        <p:spPr>
          <a:xfrm>
            <a:off x="6627284" y="2229003"/>
            <a:ext cx="2286000" cy="642938"/>
          </a:xfrm>
          <a:prstGeom prst="rect">
            <a:avLst/>
          </a:prstGeom>
          <a:solidFill>
            <a:schemeClr val="bg1"/>
          </a:solidFill>
        </p:spPr>
        <p:txBody>
          <a:bodyPr vert="horz" rtlCol="0" anchor="ctr" anchorCtr="0">
            <a:no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都输出</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a=10</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文本框 23"/>
          <p:cNvSpPr txBox="1"/>
          <p:nvPr>
            <p:custDataLst>
              <p:tags r:id="rId7"/>
            </p:custDataLst>
          </p:nvPr>
        </p:nvSpPr>
        <p:spPr>
          <a:xfrm>
            <a:off x="6627284" y="2739172"/>
            <a:ext cx="2286000" cy="642938"/>
          </a:xfrm>
          <a:prstGeom prst="rect">
            <a:avLst/>
          </a:prstGeom>
          <a:solidFill>
            <a:schemeClr val="bg1"/>
          </a:solidFill>
        </p:spPr>
        <p:txBody>
          <a:bodyPr vert="horz"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以上答案都不对。</a:t>
            </a:r>
          </a:p>
        </p:txBody>
      </p:sp>
      <p:sp>
        <p:nvSpPr>
          <p:cNvPr id="13" name="椭圆 12"/>
          <p:cNvSpPr>
            <a:spLocks noChangeAspect="1"/>
          </p:cNvSpPr>
          <p:nvPr>
            <p:custDataLst>
              <p:tags r:id="rId8"/>
            </p:custDataLst>
          </p:nvPr>
        </p:nvSpPr>
        <p:spPr>
          <a:xfrm>
            <a:off x="6303200" y="839968"/>
            <a:ext cx="360000" cy="36000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9"/>
            </p:custDataLst>
          </p:nvPr>
        </p:nvSpPr>
        <p:spPr>
          <a:xfrm>
            <a:off x="6303200" y="1350136"/>
            <a:ext cx="360000" cy="36000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p:cNvSpPr>
            <a:spLocks noChangeAspect="1"/>
          </p:cNvSpPr>
          <p:nvPr>
            <p:custDataLst>
              <p:tags r:id="rId10"/>
            </p:custDataLst>
          </p:nvPr>
        </p:nvSpPr>
        <p:spPr>
          <a:xfrm>
            <a:off x="6303200" y="1860304"/>
            <a:ext cx="360000" cy="36000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p:cNvSpPr>
            <a:spLocks noChangeAspect="1"/>
          </p:cNvSpPr>
          <p:nvPr>
            <p:custDataLst>
              <p:tags r:id="rId11"/>
            </p:custDataLst>
          </p:nvPr>
        </p:nvSpPr>
        <p:spPr>
          <a:xfrm>
            <a:off x="6303200" y="2370472"/>
            <a:ext cx="360000" cy="36000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椭圆 24"/>
          <p:cNvSpPr>
            <a:spLocks noChangeAspect="1"/>
          </p:cNvSpPr>
          <p:nvPr>
            <p:custDataLst>
              <p:tags r:id="rId12"/>
            </p:custDataLst>
          </p:nvPr>
        </p:nvSpPr>
        <p:spPr>
          <a:xfrm>
            <a:off x="6303200" y="2880641"/>
            <a:ext cx="360000" cy="36000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13"/>
            </p:custDataLst>
          </p:nvPr>
        </p:nvSpPr>
        <p:spPr>
          <a:xfrm>
            <a:off x="190500" y="618048"/>
            <a:ext cx="5792773" cy="407861"/>
          </a:xfrm>
          <a:prstGeom prst="rect">
            <a:avLst/>
          </a:prstGeom>
          <a:noFill/>
        </p:spPr>
        <p:txBody>
          <a:bodyPr vert="horz" wrap="square" rtlCol="0" anchor="ctr" anchorCtr="0">
            <a:no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个程序是否有误</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如果没有，输出什么</a:t>
            </a:r>
            <a:r>
              <a:rPr lang="en-US" altLang="zh-CN" sz="2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2" name="组合 21"/>
          <p:cNvGrpSpPr/>
          <p:nvPr>
            <p:custDataLst>
              <p:tags r:id="rId14"/>
            </p:custDataLst>
          </p:nvPr>
        </p:nvGrpSpPr>
        <p:grpSpPr>
          <a:xfrm>
            <a:off x="0" y="0"/>
            <a:ext cx="9144000" cy="523371"/>
            <a:chOff x="0" y="0"/>
            <a:chExt cx="9144000" cy="641970"/>
          </a:xfrm>
        </p:grpSpPr>
        <p:sp>
          <p:nvSpPr>
            <p:cNvPr id="18" name="TitleBackground"/>
            <p:cNvSpPr/>
            <p:nvPr>
              <p:custDataLst>
                <p:tags r:id="rId16"/>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9"/>
              </p:custDataLst>
            </p:nvPr>
          </p:nvSpPr>
          <p:spPr>
            <a:xfrm>
              <a:off x="1525905" y="13397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487951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概述</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20</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向导_概述"/>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69975"/>
            <a:ext cx="6586538" cy="5183188"/>
          </a:xfrm>
          <a:noFill/>
        </p:spPr>
      </p:pic>
      <p:sp>
        <p:nvSpPr>
          <p:cNvPr id="9" name="AutoShape 6"/>
          <p:cNvSpPr>
            <a:spLocks/>
          </p:cNvSpPr>
          <p:nvPr/>
        </p:nvSpPr>
        <p:spPr bwMode="auto">
          <a:xfrm>
            <a:off x="539750" y="5140325"/>
            <a:ext cx="4392613" cy="468313"/>
          </a:xfrm>
          <a:prstGeom prst="borderCallout2">
            <a:avLst>
              <a:gd name="adj1" fmla="val 24407"/>
              <a:gd name="adj2" fmla="val 101856"/>
              <a:gd name="adj3" fmla="val 21968"/>
              <a:gd name="adj4" fmla="val 114491"/>
              <a:gd name="adj5" fmla="val 151866"/>
              <a:gd name="adj6" fmla="val 12515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选择“下一步”配置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
        <p:nvSpPr>
          <p:cNvPr id="10" name="AutoShape 7"/>
          <p:cNvSpPr>
            <a:spLocks/>
          </p:cNvSpPr>
          <p:nvPr/>
        </p:nvSpPr>
        <p:spPr bwMode="auto">
          <a:xfrm>
            <a:off x="539750" y="4119563"/>
            <a:ext cx="4103688" cy="935037"/>
          </a:xfrm>
          <a:prstGeom prst="borderCallout2">
            <a:avLst>
              <a:gd name="adj1" fmla="val 12222"/>
              <a:gd name="adj2" fmla="val 101856"/>
              <a:gd name="adj3" fmla="val 12222"/>
              <a:gd name="adj4" fmla="val 126616"/>
              <a:gd name="adj5" fmla="val 189981"/>
              <a:gd name="adj6" fmla="val 15141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如果选择“完成”，则按默认方式配置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Tree>
    <p:extLst>
      <p:ext uri="{BB962C8B-B14F-4D97-AF65-F5344CB8AC3E}">
        <p14:creationId xmlns:p14="http://schemas.microsoft.com/office/powerpoint/2010/main" val="94949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应用程序类型</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21</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9" descr="第08章_MFC包围圆_向导_程序类型_MF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5538" y="1052513"/>
            <a:ext cx="6586537" cy="5183187"/>
          </a:xfrm>
          <a:noFill/>
        </p:spPr>
      </p:pic>
      <p:sp>
        <p:nvSpPr>
          <p:cNvPr id="9" name="Rectangle 6"/>
          <p:cNvSpPr>
            <a:spLocks noChangeArrowheads="1"/>
          </p:cNvSpPr>
          <p:nvPr/>
        </p:nvSpPr>
        <p:spPr bwMode="auto">
          <a:xfrm>
            <a:off x="179388" y="1052513"/>
            <a:ext cx="2089150"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i="0"/>
              <a:t>选择</a:t>
            </a:r>
            <a:r>
              <a:rPr lang="en-US" altLang="zh-CN" sz="2800" i="0"/>
              <a:t>MFC</a:t>
            </a:r>
            <a:r>
              <a:rPr lang="zh-CN" altLang="en-US" sz="2800" i="0"/>
              <a:t>标准项目类型</a:t>
            </a:r>
          </a:p>
          <a:p>
            <a:pPr eaLnBrk="1" hangingPunct="1"/>
            <a:r>
              <a:rPr lang="zh-CN" altLang="en-US" sz="2800" i="0"/>
              <a:t>选择</a:t>
            </a:r>
          </a:p>
          <a:p>
            <a:pPr lvl="1" eaLnBrk="1" hangingPunct="1"/>
            <a:r>
              <a:rPr lang="zh-CN" altLang="en-US" sz="2400" i="0"/>
              <a:t>单文档</a:t>
            </a:r>
          </a:p>
          <a:p>
            <a:pPr lvl="1" eaLnBrk="1" hangingPunct="1"/>
            <a:r>
              <a:rPr lang="zh-CN" altLang="en-US" sz="2400" i="0"/>
              <a:t>多文档</a:t>
            </a:r>
          </a:p>
          <a:p>
            <a:pPr eaLnBrk="1" hangingPunct="1"/>
            <a:r>
              <a:rPr lang="zh-CN" altLang="en-US" sz="2800" i="0"/>
              <a:t>选择语言支持</a:t>
            </a:r>
          </a:p>
          <a:p>
            <a:pPr lvl="1" eaLnBrk="1" hangingPunct="1"/>
            <a:r>
              <a:rPr lang="zh-CN" altLang="en-US" sz="2400" i="0"/>
              <a:t>中文</a:t>
            </a:r>
          </a:p>
        </p:txBody>
      </p:sp>
      <p:sp>
        <p:nvSpPr>
          <p:cNvPr id="10" name="AutoShape 7"/>
          <p:cNvSpPr>
            <a:spLocks/>
          </p:cNvSpPr>
          <p:nvPr/>
        </p:nvSpPr>
        <p:spPr bwMode="auto">
          <a:xfrm>
            <a:off x="395288" y="5140325"/>
            <a:ext cx="5905500" cy="468313"/>
          </a:xfrm>
          <a:prstGeom prst="borderCallout2">
            <a:avLst>
              <a:gd name="adj1" fmla="val 24407"/>
              <a:gd name="adj2" fmla="val 101356"/>
              <a:gd name="adj3" fmla="val 24407"/>
              <a:gd name="adj4" fmla="val 110060"/>
              <a:gd name="adj5" fmla="val 151866"/>
              <a:gd name="adj6" fmla="val 11381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2: </a:t>
            </a: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
        <p:nvSpPr>
          <p:cNvPr id="11" name="AutoShape 12"/>
          <p:cNvSpPr>
            <a:spLocks/>
          </p:cNvSpPr>
          <p:nvPr/>
        </p:nvSpPr>
        <p:spPr bwMode="auto">
          <a:xfrm>
            <a:off x="4427538" y="1376363"/>
            <a:ext cx="3455987" cy="468312"/>
          </a:xfrm>
          <a:prstGeom prst="borderCallout3">
            <a:avLst>
              <a:gd name="adj1" fmla="val 24407"/>
              <a:gd name="adj2" fmla="val 102204"/>
              <a:gd name="adj3" fmla="val 24407"/>
              <a:gd name="adj4" fmla="val 121727"/>
              <a:gd name="adj5" fmla="val 138981"/>
              <a:gd name="adj6" fmla="val 121727"/>
              <a:gd name="adj7" fmla="val 213222"/>
              <a:gd name="adj8" fmla="val 9141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1: </a:t>
            </a:r>
            <a:r>
              <a:rPr lang="zh-CN" altLang="en-US" sz="2400" i="0">
                <a:ea typeface="楷体_GB2312" pitchFamily="49" charset="-122"/>
                <a:sym typeface="Wingdings" panose="05000000000000000000" pitchFamily="2" charset="2"/>
              </a:rPr>
              <a:t>选择“</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标准”</a:t>
            </a:r>
          </a:p>
        </p:txBody>
      </p:sp>
    </p:spTree>
    <p:extLst>
      <p:ext uri="{BB962C8B-B14F-4D97-AF65-F5344CB8AC3E}">
        <p14:creationId xmlns:p14="http://schemas.microsoft.com/office/powerpoint/2010/main" val="2348157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复合文档支持</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22</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5" descr="第08章_MFC包围圆_向导_复合文档"/>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7938" y="1054100"/>
            <a:ext cx="6586537" cy="5183188"/>
          </a:xfrm>
          <a:noFill/>
        </p:spPr>
      </p:pic>
      <p:sp>
        <p:nvSpPr>
          <p:cNvPr id="9" name="AutoShape 7"/>
          <p:cNvSpPr>
            <a:spLocks/>
          </p:cNvSpPr>
          <p:nvPr/>
        </p:nvSpPr>
        <p:spPr bwMode="auto">
          <a:xfrm>
            <a:off x="179388" y="4437063"/>
            <a:ext cx="4897437" cy="468312"/>
          </a:xfrm>
          <a:prstGeom prst="borderCallout2">
            <a:avLst>
              <a:gd name="adj1" fmla="val 24407"/>
              <a:gd name="adj2" fmla="val 101602"/>
              <a:gd name="adj3" fmla="val 24407"/>
              <a:gd name="adj4" fmla="val 114028"/>
              <a:gd name="adj5" fmla="val 302032"/>
              <a:gd name="adj6" fmla="val 119370"/>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Tree>
    <p:extLst>
      <p:ext uri="{BB962C8B-B14F-4D97-AF65-F5344CB8AC3E}">
        <p14:creationId xmlns:p14="http://schemas.microsoft.com/office/powerpoint/2010/main" val="1210242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文档模板属性</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23</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向导_文档模板属性"/>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54100"/>
            <a:ext cx="6586538" cy="5183188"/>
          </a:xfrm>
          <a:noFill/>
        </p:spPr>
      </p:pic>
      <p:sp>
        <p:nvSpPr>
          <p:cNvPr id="9" name="AutoShape 6"/>
          <p:cNvSpPr>
            <a:spLocks/>
          </p:cNvSpPr>
          <p:nvPr/>
        </p:nvSpPr>
        <p:spPr bwMode="auto">
          <a:xfrm>
            <a:off x="1331913" y="5013325"/>
            <a:ext cx="3313112" cy="935038"/>
          </a:xfrm>
          <a:prstGeom prst="borderCallout2">
            <a:avLst>
              <a:gd name="adj1" fmla="val 12222"/>
              <a:gd name="adj2" fmla="val 102301"/>
              <a:gd name="adj3" fmla="val 12222"/>
              <a:gd name="adj4" fmla="val 129083"/>
              <a:gd name="adj5" fmla="val 88625"/>
              <a:gd name="adj6" fmla="val 14058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2: </a:t>
            </a: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
        <p:nvSpPr>
          <p:cNvPr id="10" name="AutoShape 7"/>
          <p:cNvSpPr>
            <a:spLocks/>
          </p:cNvSpPr>
          <p:nvPr/>
        </p:nvSpPr>
        <p:spPr bwMode="auto">
          <a:xfrm>
            <a:off x="4859338" y="1412875"/>
            <a:ext cx="3816350" cy="468313"/>
          </a:xfrm>
          <a:prstGeom prst="borderCallout2">
            <a:avLst>
              <a:gd name="adj1" fmla="val 24407"/>
              <a:gd name="adj2" fmla="val -1995"/>
              <a:gd name="adj3" fmla="val 24407"/>
              <a:gd name="adj4" fmla="val -12190"/>
              <a:gd name="adj5" fmla="val 171866"/>
              <a:gd name="adj6" fmla="val -1946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1: </a:t>
            </a:r>
            <a:r>
              <a:rPr lang="zh-CN" altLang="en-US" sz="2400" i="0">
                <a:ea typeface="楷体_GB2312" pitchFamily="49" charset="-122"/>
                <a:sym typeface="Wingdings" panose="05000000000000000000" pitchFamily="2" charset="2"/>
              </a:rPr>
              <a:t>输入文件扩展名</a:t>
            </a:r>
            <a:r>
              <a:rPr lang="en-US" altLang="zh-CN" sz="2400" i="0">
                <a:ea typeface="楷体_GB2312" pitchFamily="49" charset="-122"/>
                <a:sym typeface="Wingdings" panose="05000000000000000000" pitchFamily="2" charset="2"/>
              </a:rPr>
              <a:t>txt</a:t>
            </a:r>
          </a:p>
        </p:txBody>
      </p:sp>
    </p:spTree>
    <p:extLst>
      <p:ext uri="{BB962C8B-B14F-4D97-AF65-F5344CB8AC3E}">
        <p14:creationId xmlns:p14="http://schemas.microsoft.com/office/powerpoint/2010/main" val="2807754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数据库支持</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24</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向导_数据库支持"/>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73150"/>
            <a:ext cx="6586538" cy="5183188"/>
          </a:xfrm>
          <a:noFill/>
        </p:spPr>
      </p:pic>
      <p:sp>
        <p:nvSpPr>
          <p:cNvPr id="9" name="AutoShape 6"/>
          <p:cNvSpPr>
            <a:spLocks/>
          </p:cNvSpPr>
          <p:nvPr/>
        </p:nvSpPr>
        <p:spPr bwMode="auto">
          <a:xfrm>
            <a:off x="250825" y="5013325"/>
            <a:ext cx="4897438" cy="468313"/>
          </a:xfrm>
          <a:prstGeom prst="borderCallout2">
            <a:avLst>
              <a:gd name="adj1" fmla="val 24407"/>
              <a:gd name="adj2" fmla="val 101602"/>
              <a:gd name="adj3" fmla="val 24407"/>
              <a:gd name="adj4" fmla="val 112792"/>
              <a:gd name="adj5" fmla="val 189829"/>
              <a:gd name="adj6" fmla="val 11760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Tree>
    <p:extLst>
      <p:ext uri="{BB962C8B-B14F-4D97-AF65-F5344CB8AC3E}">
        <p14:creationId xmlns:p14="http://schemas.microsoft.com/office/powerpoint/2010/main" val="3953879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用户界面功能</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25</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向导_用户界面功能"/>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52513"/>
            <a:ext cx="6586538" cy="5183187"/>
          </a:xfrm>
          <a:noFill/>
        </p:spPr>
      </p:pic>
      <p:sp>
        <p:nvSpPr>
          <p:cNvPr id="9" name="AutoShape 7"/>
          <p:cNvSpPr>
            <a:spLocks/>
          </p:cNvSpPr>
          <p:nvPr/>
        </p:nvSpPr>
        <p:spPr bwMode="auto">
          <a:xfrm>
            <a:off x="250825" y="5013325"/>
            <a:ext cx="4897438" cy="468313"/>
          </a:xfrm>
          <a:prstGeom prst="borderCallout2">
            <a:avLst>
              <a:gd name="adj1" fmla="val 24407"/>
              <a:gd name="adj2" fmla="val 101602"/>
              <a:gd name="adj3" fmla="val 24407"/>
              <a:gd name="adj4" fmla="val 112792"/>
              <a:gd name="adj5" fmla="val 189829"/>
              <a:gd name="adj6" fmla="val 11760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Tree>
    <p:extLst>
      <p:ext uri="{BB962C8B-B14F-4D97-AF65-F5344CB8AC3E}">
        <p14:creationId xmlns:p14="http://schemas.microsoft.com/office/powerpoint/2010/main" val="2040531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高级功能</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26</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向导_高级功能"/>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52513"/>
            <a:ext cx="6586538" cy="5183187"/>
          </a:xfrm>
          <a:noFill/>
        </p:spPr>
      </p:pic>
      <p:sp>
        <p:nvSpPr>
          <p:cNvPr id="9" name="AutoShape 6"/>
          <p:cNvSpPr>
            <a:spLocks/>
          </p:cNvSpPr>
          <p:nvPr/>
        </p:nvSpPr>
        <p:spPr bwMode="auto">
          <a:xfrm>
            <a:off x="179388" y="5013325"/>
            <a:ext cx="4968875" cy="468313"/>
          </a:xfrm>
          <a:prstGeom prst="borderCallout2">
            <a:avLst>
              <a:gd name="adj1" fmla="val 24407"/>
              <a:gd name="adj2" fmla="val 101602"/>
              <a:gd name="adj3" fmla="val 24407"/>
              <a:gd name="adj4" fmla="val 112792"/>
              <a:gd name="adj5" fmla="val 189829"/>
              <a:gd name="adj6" fmla="val 11760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选择“下一步”继续配置</a:t>
            </a:r>
            <a:r>
              <a:rPr lang="en-US" altLang="zh-CN" sz="2400" i="0">
                <a:ea typeface="楷体_GB2312" pitchFamily="49" charset="-122"/>
                <a:sym typeface="Wingdings" panose="05000000000000000000" pitchFamily="2" charset="2"/>
              </a:rPr>
              <a:t>MFC</a:t>
            </a:r>
            <a:r>
              <a:rPr lang="zh-CN" altLang="en-US" sz="2400" i="0">
                <a:ea typeface="楷体_GB2312" pitchFamily="49" charset="-122"/>
                <a:sym typeface="Wingdings" panose="05000000000000000000" pitchFamily="2" charset="2"/>
              </a:rPr>
              <a:t>程序</a:t>
            </a:r>
          </a:p>
        </p:txBody>
      </p:sp>
    </p:spTree>
    <p:extLst>
      <p:ext uri="{BB962C8B-B14F-4D97-AF65-F5344CB8AC3E}">
        <p14:creationId xmlns:p14="http://schemas.microsoft.com/office/powerpoint/2010/main" val="4290391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en-US" altLang="zh-CN" dirty="0"/>
              <a:t>MFC</a:t>
            </a:r>
            <a:r>
              <a:rPr lang="zh-CN" altLang="en-US" dirty="0"/>
              <a:t>向导</a:t>
            </a:r>
            <a:r>
              <a:rPr lang="en-US" altLang="zh-CN" dirty="0"/>
              <a:t>——</a:t>
            </a:r>
            <a:r>
              <a:rPr lang="zh-CN" altLang="en-US" dirty="0"/>
              <a:t>生成的类</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27</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11" name="Picture 4" descr="第08章_MFC包围圆_向导_生成的类"/>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79525" y="1054100"/>
            <a:ext cx="6586538" cy="5183188"/>
          </a:xfrm>
          <a:noFill/>
        </p:spPr>
      </p:pic>
      <p:sp>
        <p:nvSpPr>
          <p:cNvPr id="12" name="AutoShape 6"/>
          <p:cNvSpPr>
            <a:spLocks/>
          </p:cNvSpPr>
          <p:nvPr/>
        </p:nvSpPr>
        <p:spPr bwMode="auto">
          <a:xfrm>
            <a:off x="3924300" y="5229225"/>
            <a:ext cx="2089150" cy="468313"/>
          </a:xfrm>
          <a:prstGeom prst="borderCallout2">
            <a:avLst>
              <a:gd name="adj1" fmla="val 24407"/>
              <a:gd name="adj2" fmla="val 103648"/>
              <a:gd name="adj3" fmla="val 24407"/>
              <a:gd name="adj4" fmla="val 126366"/>
              <a:gd name="adj5" fmla="val 140338"/>
              <a:gd name="adj6" fmla="val 13510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单击“完成”</a:t>
            </a:r>
          </a:p>
        </p:txBody>
      </p:sp>
    </p:spTree>
    <p:extLst>
      <p:ext uri="{BB962C8B-B14F-4D97-AF65-F5344CB8AC3E}">
        <p14:creationId xmlns:p14="http://schemas.microsoft.com/office/powerpoint/2010/main" val="3051133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zh-CN" altLang="en-US" dirty="0"/>
              <a:t>编译和链接</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28</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编译和链接"/>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61988" y="1055688"/>
            <a:ext cx="7820025" cy="5181600"/>
          </a:xfrm>
          <a:noFill/>
        </p:spPr>
      </p:pic>
      <p:sp>
        <p:nvSpPr>
          <p:cNvPr id="9" name="AutoShape 6"/>
          <p:cNvSpPr>
            <a:spLocks/>
          </p:cNvSpPr>
          <p:nvPr/>
        </p:nvSpPr>
        <p:spPr bwMode="auto">
          <a:xfrm>
            <a:off x="252413" y="2635250"/>
            <a:ext cx="4248150" cy="1296988"/>
          </a:xfrm>
          <a:prstGeom prst="borderCallout3">
            <a:avLst>
              <a:gd name="adj1" fmla="val 8815"/>
              <a:gd name="adj2" fmla="val -2037"/>
              <a:gd name="adj3" fmla="val 8815"/>
              <a:gd name="adj4" fmla="val -5894"/>
              <a:gd name="adj5" fmla="val -34394"/>
              <a:gd name="adj6" fmla="val -5894"/>
              <a:gd name="adj7" fmla="val -57282"/>
              <a:gd name="adj8" fmla="val 94361"/>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方法</a:t>
            </a:r>
            <a:r>
              <a:rPr lang="en-US" altLang="zh-CN" sz="2400" i="0">
                <a:ea typeface="楷体_GB2312" pitchFamily="49" charset="-122"/>
              </a:rPr>
              <a:t>1: </a:t>
            </a:r>
            <a:r>
              <a:rPr lang="zh-CN" altLang="en-US" sz="2400" i="0">
                <a:ea typeface="楷体_GB2312" pitchFamily="49" charset="-122"/>
              </a:rPr>
              <a:t>通过菜单“生成”</a:t>
            </a:r>
            <a:r>
              <a:rPr lang="zh-CN" altLang="en-US" sz="2400" i="0">
                <a:ea typeface="楷体_GB2312" pitchFamily="49" charset="-122"/>
                <a:sym typeface="Wingdings" panose="05000000000000000000" pitchFamily="2" charset="2"/>
              </a:rPr>
              <a:t></a:t>
            </a:r>
          </a:p>
          <a:p>
            <a:pPr eaLnBrk="1" hangingPunct="1">
              <a:spcBef>
                <a:spcPct val="0"/>
              </a:spcBef>
              <a:buFontTx/>
              <a:buNone/>
            </a:pPr>
            <a:r>
              <a:rPr lang="zh-CN" altLang="en-US" sz="2400" i="0">
                <a:ea typeface="楷体_GB2312" pitchFamily="49" charset="-122"/>
                <a:sym typeface="Wingdings" panose="05000000000000000000" pitchFamily="2" charset="2"/>
              </a:rPr>
              <a:t>“生成解决方案”进行编译和链接</a:t>
            </a:r>
          </a:p>
        </p:txBody>
      </p:sp>
      <p:sp>
        <p:nvSpPr>
          <p:cNvPr id="10" name="AutoShape 7"/>
          <p:cNvSpPr>
            <a:spLocks/>
          </p:cNvSpPr>
          <p:nvPr/>
        </p:nvSpPr>
        <p:spPr bwMode="auto">
          <a:xfrm>
            <a:off x="252413" y="4797425"/>
            <a:ext cx="4103687" cy="1296988"/>
          </a:xfrm>
          <a:prstGeom prst="borderCallout3">
            <a:avLst>
              <a:gd name="adj1" fmla="val 8815"/>
              <a:gd name="adj2" fmla="val 102037"/>
              <a:gd name="adj3" fmla="val 8815"/>
              <a:gd name="adj4" fmla="val 192282"/>
              <a:gd name="adj5" fmla="val -71356"/>
              <a:gd name="adj6" fmla="val 192282"/>
              <a:gd name="adj7" fmla="val -199144"/>
              <a:gd name="adj8" fmla="val 148644"/>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方法</a:t>
            </a:r>
            <a:r>
              <a:rPr lang="en-US" altLang="zh-CN" sz="2400" i="0">
                <a:ea typeface="楷体_GB2312" pitchFamily="49" charset="-122"/>
              </a:rPr>
              <a:t>2: </a:t>
            </a:r>
            <a:r>
              <a:rPr lang="zh-CN" altLang="en-US" sz="2400" i="0">
                <a:ea typeface="楷体_GB2312" pitchFamily="49" charset="-122"/>
              </a:rPr>
              <a:t>通过菜单“生成”</a:t>
            </a:r>
            <a:r>
              <a:rPr lang="zh-CN" altLang="en-US" sz="2400" i="0">
                <a:ea typeface="楷体_GB2312" pitchFamily="49" charset="-122"/>
                <a:sym typeface="Wingdings" panose="05000000000000000000" pitchFamily="2" charset="2"/>
              </a:rPr>
              <a:t></a:t>
            </a:r>
          </a:p>
          <a:p>
            <a:pPr eaLnBrk="1" hangingPunct="1">
              <a:spcBef>
                <a:spcPct val="0"/>
              </a:spcBef>
              <a:buFontTx/>
              <a:buNone/>
            </a:pPr>
            <a:r>
              <a:rPr lang="zh-CN" altLang="en-US" sz="2400" i="0">
                <a:ea typeface="楷体_GB2312" pitchFamily="49" charset="-122"/>
                <a:sym typeface="Wingdings" panose="05000000000000000000" pitchFamily="2" charset="2"/>
              </a:rPr>
              <a:t>“重新生成解决方案”进行编译和链接</a:t>
            </a:r>
          </a:p>
        </p:txBody>
      </p:sp>
    </p:spTree>
    <p:extLst>
      <p:ext uri="{BB962C8B-B14F-4D97-AF65-F5344CB8AC3E}">
        <p14:creationId xmlns:p14="http://schemas.microsoft.com/office/powerpoint/2010/main" val="3585164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zh-CN" altLang="en-US" dirty="0"/>
              <a:t>运行程序</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29</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运行命令"/>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61988" y="1073150"/>
            <a:ext cx="7820025" cy="5181600"/>
          </a:xfrm>
          <a:noFill/>
        </p:spPr>
      </p:pic>
      <p:sp>
        <p:nvSpPr>
          <p:cNvPr id="9" name="AutoShape 6"/>
          <p:cNvSpPr>
            <a:spLocks/>
          </p:cNvSpPr>
          <p:nvPr/>
        </p:nvSpPr>
        <p:spPr bwMode="auto">
          <a:xfrm>
            <a:off x="323850" y="2851150"/>
            <a:ext cx="4176713" cy="1296988"/>
          </a:xfrm>
          <a:prstGeom prst="borderCallout3">
            <a:avLst>
              <a:gd name="adj1" fmla="val 8815"/>
              <a:gd name="adj2" fmla="val -2037"/>
              <a:gd name="adj3" fmla="val 8815"/>
              <a:gd name="adj4" fmla="val -5894"/>
              <a:gd name="adj5" fmla="val -25824"/>
              <a:gd name="adj6" fmla="val -5894"/>
              <a:gd name="adj7" fmla="val -44185"/>
              <a:gd name="adj8" fmla="val 115181"/>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方法</a:t>
            </a:r>
            <a:r>
              <a:rPr lang="en-US" altLang="zh-CN" sz="2400" i="0">
                <a:ea typeface="楷体_GB2312" pitchFamily="49" charset="-122"/>
              </a:rPr>
              <a:t>1: </a:t>
            </a:r>
            <a:r>
              <a:rPr lang="zh-CN" altLang="en-US" sz="2400" i="0">
                <a:ea typeface="楷体_GB2312" pitchFamily="49" charset="-122"/>
              </a:rPr>
              <a:t>通过菜单“调试”</a:t>
            </a:r>
            <a:r>
              <a:rPr lang="zh-CN" altLang="en-US" sz="2400" i="0">
                <a:ea typeface="楷体_GB2312" pitchFamily="49" charset="-122"/>
                <a:sym typeface="Wingdings" panose="05000000000000000000" pitchFamily="2" charset="2"/>
              </a:rPr>
              <a:t></a:t>
            </a:r>
          </a:p>
          <a:p>
            <a:pPr eaLnBrk="1" hangingPunct="1">
              <a:spcBef>
                <a:spcPct val="0"/>
              </a:spcBef>
              <a:buFontTx/>
              <a:buNone/>
            </a:pPr>
            <a:r>
              <a:rPr lang="zh-CN" altLang="en-US" sz="2400" i="0">
                <a:ea typeface="楷体_GB2312" pitchFamily="49" charset="-122"/>
                <a:sym typeface="Wingdings" panose="05000000000000000000" pitchFamily="2" charset="2"/>
              </a:rPr>
              <a:t>“启动调试”</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在调试状态下运行程序</a:t>
            </a:r>
          </a:p>
        </p:txBody>
      </p:sp>
      <p:sp>
        <p:nvSpPr>
          <p:cNvPr id="10" name="AutoShape 7"/>
          <p:cNvSpPr>
            <a:spLocks/>
          </p:cNvSpPr>
          <p:nvPr/>
        </p:nvSpPr>
        <p:spPr bwMode="auto">
          <a:xfrm>
            <a:off x="323850" y="4652963"/>
            <a:ext cx="4176713" cy="1296987"/>
          </a:xfrm>
          <a:prstGeom prst="borderCallout3">
            <a:avLst>
              <a:gd name="adj1" fmla="val 8815"/>
              <a:gd name="adj2" fmla="val 102037"/>
              <a:gd name="adj3" fmla="val 8815"/>
              <a:gd name="adj4" fmla="val 169676"/>
              <a:gd name="adj5" fmla="val -26560"/>
              <a:gd name="adj6" fmla="val 169676"/>
              <a:gd name="adj7" fmla="val -155444"/>
              <a:gd name="adj8" fmla="val 16174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方法</a:t>
            </a:r>
            <a:r>
              <a:rPr lang="en-US" altLang="zh-CN" sz="2400" i="0">
                <a:ea typeface="楷体_GB2312" pitchFamily="49" charset="-122"/>
              </a:rPr>
              <a:t>2: </a:t>
            </a:r>
            <a:r>
              <a:rPr lang="zh-CN" altLang="en-US" sz="2400" i="0">
                <a:ea typeface="楷体_GB2312" pitchFamily="49" charset="-122"/>
              </a:rPr>
              <a:t>通过菜单“调试”</a:t>
            </a:r>
            <a:r>
              <a:rPr lang="zh-CN" altLang="en-US" sz="2400" i="0">
                <a:ea typeface="楷体_GB2312" pitchFamily="49" charset="-122"/>
                <a:sym typeface="Wingdings" panose="05000000000000000000" pitchFamily="2" charset="2"/>
              </a:rPr>
              <a:t></a:t>
            </a:r>
          </a:p>
          <a:p>
            <a:pPr eaLnBrk="1" hangingPunct="1">
              <a:spcBef>
                <a:spcPct val="0"/>
              </a:spcBef>
              <a:buFontTx/>
              <a:buNone/>
            </a:pPr>
            <a:r>
              <a:rPr lang="zh-CN" altLang="en-US" sz="2400" i="0">
                <a:ea typeface="楷体_GB2312" pitchFamily="49" charset="-122"/>
                <a:sym typeface="Wingdings" panose="05000000000000000000" pitchFamily="2" charset="2"/>
              </a:rPr>
              <a:t>“开始执行</a:t>
            </a:r>
            <a:r>
              <a:rPr lang="en-US" altLang="zh-CN" sz="2400" i="0">
                <a:ea typeface="楷体_GB2312" pitchFamily="49" charset="-122"/>
                <a:sym typeface="Wingdings" panose="05000000000000000000" pitchFamily="2" charset="2"/>
              </a:rPr>
              <a:t>(</a:t>
            </a:r>
            <a:r>
              <a:rPr lang="zh-CN" altLang="en-US" sz="2400" i="0">
                <a:ea typeface="楷体_GB2312" pitchFamily="49" charset="-122"/>
                <a:sym typeface="Wingdings" panose="05000000000000000000" pitchFamily="2" charset="2"/>
              </a:rPr>
              <a:t>不调试</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运行程序</a:t>
            </a:r>
          </a:p>
        </p:txBody>
      </p:sp>
    </p:spTree>
    <p:extLst>
      <p:ext uri="{BB962C8B-B14F-4D97-AF65-F5344CB8AC3E}">
        <p14:creationId xmlns:p14="http://schemas.microsoft.com/office/powerpoint/2010/main" val="1981305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a:t>
            </a:r>
            <a:r>
              <a:rPr lang="zh-CN" altLang="en-US" dirty="0"/>
              <a:t>前小</a:t>
            </a:r>
            <a:r>
              <a:rPr lang="zh-CN" altLang="en-US" dirty="0" smtClean="0"/>
              <a:t>甜点</a:t>
            </a:r>
            <a:r>
              <a:rPr lang="en-US" altLang="zh-CN" dirty="0" smtClean="0"/>
              <a:t>[</a:t>
            </a:r>
            <a:r>
              <a:rPr lang="zh-CN" altLang="en-US" dirty="0" smtClean="0"/>
              <a:t>代码与上一页相同</a:t>
            </a:r>
            <a:r>
              <a:rPr lang="en-US" altLang="zh-CN" dirty="0" smtClean="0"/>
              <a:t>]</a:t>
            </a:r>
            <a:endParaRPr lang="zh-CN" altLang="en-US" dirty="0"/>
          </a:p>
        </p:txBody>
      </p:sp>
      <p:sp>
        <p:nvSpPr>
          <p:cNvPr id="3" name="内容占位符 2"/>
          <p:cNvSpPr>
            <a:spLocks noGrp="1"/>
          </p:cNvSpPr>
          <p:nvPr>
            <p:ph idx="1"/>
          </p:nvPr>
        </p:nvSpPr>
        <p:spPr>
          <a:xfrm>
            <a:off x="216642" y="1457325"/>
            <a:ext cx="3605850" cy="4899026"/>
          </a:xfrm>
          <a:ln>
            <a:solidFill>
              <a:srgbClr val="FF0000"/>
            </a:solidFill>
          </a:ln>
        </p:spPr>
        <p:txBody>
          <a:bodyPr>
            <a:noAutofit/>
          </a:bodyPr>
          <a:lstStyle/>
          <a:p>
            <a:pPr algn="just">
              <a:lnSpc>
                <a:spcPts val="1800"/>
              </a:lnSpc>
              <a:spcBef>
                <a:spcPts val="0"/>
              </a:spcBef>
            </a:pPr>
            <a:r>
              <a:rPr lang="zh-CN" altLang="en-US" sz="1800" dirty="0" smtClean="0"/>
              <a:t>案例</a:t>
            </a:r>
            <a:r>
              <a:rPr lang="en-US" altLang="zh-CN" sz="1800" dirty="0" smtClean="0"/>
              <a:t>1: </a:t>
            </a:r>
            <a:r>
              <a:rPr lang="zh-CN" altLang="en-US" sz="1800" dirty="0" smtClean="0"/>
              <a:t>指针</a:t>
            </a:r>
            <a:endParaRPr lang="en-US" altLang="zh-CN" sz="1800" dirty="0" smtClean="0"/>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10) :</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a:solidFill>
                  <a:srgbClr val="008000"/>
                </a:solidFill>
                <a:latin typeface="新宋体" panose="02010609030101010101" pitchFamily="49" charset="-122"/>
                <a:ea typeface="新宋体" panose="02010609030101010101" pitchFamily="49" charset="-122"/>
              </a:rPr>
              <a:t>A</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void</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gb_show</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smtClean="0">
                <a:solidFill>
                  <a:srgbClr val="2B91AF"/>
                </a:solidFill>
                <a:latin typeface="新宋体" panose="02010609030101010101" pitchFamily="49" charset="-122"/>
                <a:ea typeface="新宋体" panose="02010609030101010101" pitchFamily="49" charset="-122"/>
              </a:rPr>
              <a:t>A </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cout</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smtClean="0">
                <a:solidFill>
                  <a:srgbClr val="808080"/>
                </a:solidFill>
                <a:latin typeface="新宋体" panose="02010609030101010101" pitchFamily="49" charset="-122"/>
                <a:ea typeface="新宋体" panose="02010609030101010101" pitchFamily="49" charset="-122"/>
              </a:rPr>
              <a:t>p</a:t>
            </a:r>
            <a:r>
              <a:rPr lang="en-US" altLang="zh-CN" sz="1800" dirty="0" smtClean="0">
                <a:solidFill>
                  <a:srgbClr val="00000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&gt;</a:t>
            </a:r>
            <a:r>
              <a:rPr lang="en-US" altLang="zh-CN" sz="1800" dirty="0" err="1" smtClean="0">
                <a:solidFill>
                  <a:srgbClr val="000000"/>
                </a:solidFill>
                <a:latin typeface="新宋体" panose="02010609030101010101" pitchFamily="49" charset="-122"/>
                <a:ea typeface="新宋体" panose="02010609030101010101" pitchFamily="49" charset="-122"/>
              </a:rPr>
              <a:t>m_a</a:t>
            </a:r>
            <a:r>
              <a:rPr lang="en-US" altLang="zh-CN" sz="1800" dirty="0" smtClean="0">
                <a:solidFill>
                  <a:srgbClr val="008080"/>
                </a:solidFill>
                <a:latin typeface="新宋体" panose="02010609030101010101" pitchFamily="49" charset="-122"/>
                <a:ea typeface="新宋体" panose="02010609030101010101" pitchFamily="49" charset="-122"/>
              </a:rPr>
              <a:t>&lt;&lt;</a:t>
            </a:r>
            <a:r>
              <a:rPr lang="en-US" altLang="zh-CN" sz="1800" dirty="0" err="1" smtClean="0">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gb_show</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main()</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*p = &amp;a;</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gb_show</a:t>
            </a:r>
            <a:r>
              <a:rPr lang="en-US" altLang="zh-CN" sz="1800" dirty="0">
                <a:solidFill>
                  <a:srgbClr val="000000"/>
                </a:solidFill>
                <a:latin typeface="新宋体" panose="02010609030101010101" pitchFamily="49" charset="-122"/>
                <a:ea typeface="新宋体" panose="02010609030101010101" pitchFamily="49" charset="-122"/>
              </a:rPr>
              <a:t>(p);</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system(</a:t>
            </a:r>
            <a:r>
              <a:rPr lang="en-US" altLang="zh-CN" sz="1800" dirty="0">
                <a:solidFill>
                  <a:srgbClr val="A31515"/>
                </a:solidFill>
                <a:latin typeface="新宋体" panose="02010609030101010101" pitchFamily="49" charset="-122"/>
                <a:ea typeface="新宋体" panose="02010609030101010101" pitchFamily="49" charset="-122"/>
              </a:rPr>
              <a:t>"pause</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0</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a:solidFill>
                  <a:srgbClr val="008000"/>
                </a:solidFill>
                <a:latin typeface="新宋体" panose="02010609030101010101" pitchFamily="49" charset="-122"/>
                <a:ea typeface="新宋体" panose="02010609030101010101" pitchFamily="49" charset="-122"/>
              </a:rPr>
              <a:t>main</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gn="just">
              <a:lnSpc>
                <a:spcPts val="1800"/>
              </a:lnSpc>
              <a:spcBef>
                <a:spcPts val="0"/>
              </a:spcBef>
              <a:buNone/>
            </a:pPr>
            <a:endParaRPr lang="en-US" altLang="zh-CN" sz="1800" dirty="0" smtClean="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内容占位符 2"/>
          <p:cNvSpPr txBox="1">
            <a:spLocks/>
          </p:cNvSpPr>
          <p:nvPr/>
        </p:nvSpPr>
        <p:spPr>
          <a:xfrm>
            <a:off x="3824876" y="1457325"/>
            <a:ext cx="4020827" cy="4899026"/>
          </a:xfrm>
          <a:prstGeom prst="rect">
            <a:avLst/>
          </a:prstGeom>
          <a:ln>
            <a:solidFill>
              <a:srgbClr val="FF0000"/>
            </a:solidFill>
          </a:ln>
        </p:spPr>
        <p:txBody>
          <a:bodyPr vert="horz" lIns="91440" tIns="45720" rIns="91440" bIns="45720" rtlCol="0">
            <a:no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spcBef>
                <a:spcPts val="0"/>
              </a:spcBef>
            </a:pPr>
            <a:r>
              <a:rPr lang="zh-CN" altLang="en-US" sz="1800" dirty="0" smtClean="0"/>
              <a:t>案例</a:t>
            </a:r>
            <a:r>
              <a:rPr lang="en-US" altLang="zh-CN" sz="1800" dirty="0" smtClean="0"/>
              <a:t>2: </a:t>
            </a:r>
            <a:r>
              <a:rPr lang="zh-CN" altLang="en-US" sz="1800" dirty="0" smtClean="0"/>
              <a:t>引用</a:t>
            </a:r>
            <a:r>
              <a:rPr lang="en-US" altLang="zh-CN" sz="1800" dirty="0" smtClean="0">
                <a:sym typeface="Wingdings" panose="05000000000000000000" pitchFamily="2" charset="2"/>
              </a:rPr>
              <a:t></a:t>
            </a:r>
            <a:r>
              <a:rPr lang="zh-CN" altLang="en-US" sz="1800" dirty="0" smtClean="0">
                <a:solidFill>
                  <a:srgbClr val="FF0000"/>
                </a:solidFill>
                <a:sym typeface="Wingdings" panose="05000000000000000000" pitchFamily="2" charset="2"/>
              </a:rPr>
              <a:t>我会穿越</a:t>
            </a:r>
            <a:endParaRPr lang="en-US" altLang="zh-CN" sz="1800" dirty="0" smtClean="0">
              <a:solidFill>
                <a:srgbClr val="FF0000"/>
              </a:solidFill>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10) :</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a:solidFill>
                  <a:srgbClr val="008000"/>
                </a:solidFill>
                <a:latin typeface="新宋体" panose="02010609030101010101" pitchFamily="49" charset="-122"/>
                <a:ea typeface="新宋体" panose="02010609030101010101" pitchFamily="49" charset="-122"/>
              </a:rPr>
              <a:t>A</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void</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gb_show</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&amp;</a:t>
            </a:r>
            <a:r>
              <a:rPr lang="en-US" altLang="zh-CN" sz="1800" dirty="0">
                <a:solidFill>
                  <a:srgbClr val="808080"/>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a</a:t>
            </a:r>
            <a:r>
              <a:rPr lang="en-US" altLang="zh-CN" sz="1800" dirty="0" err="1">
                <a:solidFill>
                  <a:srgbClr val="000000"/>
                </a:solidFill>
                <a:latin typeface="新宋体" panose="02010609030101010101" pitchFamily="49" charset="-122"/>
                <a:ea typeface="新宋体" panose="02010609030101010101" pitchFamily="49" charset="-122"/>
              </a:rPr>
              <a:t>.m_a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gb_show</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err="1" smtClean="0">
                <a:solidFill>
                  <a:srgbClr val="0000FF"/>
                </a:solidFill>
                <a:latin typeface="新宋体" panose="02010609030101010101" pitchFamily="49" charset="-122"/>
                <a:ea typeface="新宋体" panose="02010609030101010101" pitchFamily="49" charset="-122"/>
              </a:rPr>
              <a:t>int</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main()</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gb_show</a:t>
            </a:r>
            <a:r>
              <a:rPr lang="en-US" altLang="zh-CN" sz="1800" dirty="0">
                <a:solidFill>
                  <a:srgbClr val="000000"/>
                </a:solidFill>
                <a:latin typeface="新宋体" panose="02010609030101010101" pitchFamily="49" charset="-122"/>
                <a:ea typeface="新宋体" panose="02010609030101010101" pitchFamily="49" charset="-122"/>
              </a:rPr>
              <a:t>(a);</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system(</a:t>
            </a:r>
            <a:r>
              <a:rPr lang="en-US" altLang="zh-CN" sz="1800" dirty="0">
                <a:solidFill>
                  <a:srgbClr val="A31515"/>
                </a:solidFill>
                <a:latin typeface="新宋体" panose="02010609030101010101" pitchFamily="49" charset="-122"/>
                <a:ea typeface="新宋体" panose="02010609030101010101" pitchFamily="49" charset="-122"/>
              </a:rPr>
              <a:t>"pause</a:t>
            </a:r>
            <a:r>
              <a:rPr lang="en-US" altLang="zh-CN" sz="1800" dirty="0" smtClean="0">
                <a:solidFill>
                  <a:srgbClr val="A31515"/>
                </a:solidFill>
                <a:latin typeface="新宋体" panose="02010609030101010101" pitchFamily="49" charset="-122"/>
                <a:ea typeface="新宋体" panose="02010609030101010101" pitchFamily="49" charset="-122"/>
              </a:rPr>
              <a:t>"</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0</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a:solidFill>
                  <a:srgbClr val="008000"/>
                </a:solidFill>
                <a:latin typeface="新宋体" panose="02010609030101010101" pitchFamily="49" charset="-122"/>
                <a:ea typeface="新宋体" panose="02010609030101010101" pitchFamily="49" charset="-122"/>
              </a:rPr>
              <a:t>main</a:t>
            </a:r>
            <a:r>
              <a:rPr lang="zh-CN" altLang="en-US" sz="1800" dirty="0" smtClean="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10" name="AutoShape 5"/>
          <p:cNvSpPr>
            <a:spLocks/>
          </p:cNvSpPr>
          <p:nvPr/>
        </p:nvSpPr>
        <p:spPr bwMode="auto">
          <a:xfrm>
            <a:off x="6237801" y="1741984"/>
            <a:ext cx="2794687" cy="1329127"/>
          </a:xfrm>
          <a:prstGeom prst="borderCallout2">
            <a:avLst>
              <a:gd name="adj1" fmla="val 49138"/>
              <a:gd name="adj2" fmla="val -731"/>
              <a:gd name="adj3" fmla="val 49030"/>
              <a:gd name="adj4" fmla="val -32506"/>
              <a:gd name="adj5" fmla="val 88947"/>
              <a:gd name="adj6" fmla="val -55891"/>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a:ea typeface="楷体_GB2312" pitchFamily="49" charset="-122"/>
              </a:rPr>
              <a:t>如果这是占用很大内存的数据类型，则采用指针与引用传递函数参数，都可以提高运行效率</a:t>
            </a:r>
            <a:r>
              <a:rPr lang="zh-CN" altLang="en-US" sz="2000" dirty="0" smtClean="0">
                <a:ea typeface="楷体_GB2312" pitchFamily="49" charset="-122"/>
              </a:rPr>
              <a:t>。</a:t>
            </a:r>
            <a:endParaRPr lang="zh-CN" altLang="en-US" sz="2000" dirty="0">
              <a:ea typeface="楷体_GB2312" pitchFamily="49" charset="-122"/>
            </a:endParaRPr>
          </a:p>
        </p:txBody>
      </p:sp>
      <p:sp>
        <p:nvSpPr>
          <p:cNvPr id="11" name="AutoShape 5"/>
          <p:cNvSpPr>
            <a:spLocks/>
          </p:cNvSpPr>
          <p:nvPr/>
        </p:nvSpPr>
        <p:spPr bwMode="auto">
          <a:xfrm>
            <a:off x="6732178" y="4970490"/>
            <a:ext cx="2227050" cy="1020736"/>
          </a:xfrm>
          <a:prstGeom prst="borderCallout2">
            <a:avLst>
              <a:gd name="adj1" fmla="val 538"/>
              <a:gd name="adj2" fmla="val 76074"/>
              <a:gd name="adj3" fmla="val -65373"/>
              <a:gd name="adj4" fmla="val 75947"/>
              <a:gd name="adj5" fmla="val -182693"/>
              <a:gd name="adj6" fmla="val 75758"/>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000" dirty="0" smtClean="0">
                <a:ea typeface="楷体_GB2312" pitchFamily="49" charset="-122"/>
              </a:rPr>
              <a:t>从</a:t>
            </a:r>
            <a:r>
              <a:rPr lang="zh-CN" altLang="en-US" sz="2000" dirty="0">
                <a:ea typeface="楷体_GB2312" pitchFamily="49" charset="-122"/>
              </a:rPr>
              <a:t>代码稳定性或可维护性上看，引用会更好一些。</a:t>
            </a:r>
            <a:endParaRPr lang="en-US" altLang="zh-CN" sz="2000" dirty="0">
              <a:ea typeface="楷体_GB2312" pitchFamily="49" charset="-122"/>
            </a:endParaRPr>
          </a:p>
        </p:txBody>
      </p:sp>
    </p:spTree>
    <p:extLst>
      <p:ext uri="{BB962C8B-B14F-4D97-AF65-F5344CB8AC3E}">
        <p14:creationId xmlns:p14="http://schemas.microsoft.com/office/powerpoint/2010/main" val="36463175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966786"/>
          </a:xfrm>
        </p:spPr>
        <p:txBody>
          <a:bodyPr/>
          <a:lstStyle/>
          <a:p>
            <a:r>
              <a:rPr lang="zh-CN" altLang="en-US" dirty="0"/>
              <a:t>程序运行界面</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30</a:t>
            </a:fld>
            <a:endParaRPr lang="zh-CN" altLang="en-US"/>
          </a:p>
        </p:txBody>
      </p:sp>
      <p:sp>
        <p:nvSpPr>
          <p:cNvPr id="6" name="Line 4"/>
          <p:cNvSpPr>
            <a:spLocks noChangeShapeType="1"/>
          </p:cNvSpPr>
          <p:nvPr/>
        </p:nvSpPr>
        <p:spPr bwMode="auto">
          <a:xfrm flipV="1">
            <a:off x="0" y="97190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程序运行界面"/>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49275" y="1073150"/>
            <a:ext cx="8047038" cy="5183188"/>
          </a:xfrm>
          <a:noFill/>
        </p:spPr>
      </p:pic>
    </p:spTree>
    <p:extLst>
      <p:ext uri="{BB962C8B-B14F-4D97-AF65-F5344CB8AC3E}">
        <p14:creationId xmlns:p14="http://schemas.microsoft.com/office/powerpoint/2010/main" val="1085735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多文档应用程序结构</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26" name="Text Box 6"/>
          <p:cNvSpPr txBox="1">
            <a:spLocks noChangeArrowheads="1"/>
          </p:cNvSpPr>
          <p:nvPr/>
        </p:nvSpPr>
        <p:spPr bwMode="auto">
          <a:xfrm>
            <a:off x="169863" y="1916113"/>
            <a:ext cx="2698750" cy="129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应用程序对象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CWinAppEx</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smtClean="0">
                <a:ln>
                  <a:noFill/>
                </a:ln>
                <a:solidFill>
                  <a:srgbClr val="3333CC"/>
                </a:solidFill>
                <a:effectLst/>
                <a:uLnTx/>
                <a:uFillTx/>
                <a:latin typeface="Times New Roman" panose="02020603050405020304" pitchFamily="18" charset="0"/>
                <a:ea typeface="楷体_GB2312" pitchFamily="49" charset="-122"/>
              </a:rPr>
              <a:t>CCP_BoundCircleApp</a:t>
            </a:r>
          </a:p>
        </p:txBody>
      </p:sp>
      <p:sp>
        <p:nvSpPr>
          <p:cNvPr id="27" name="Text Box 8"/>
          <p:cNvSpPr txBox="1">
            <a:spLocks noChangeArrowheads="1"/>
          </p:cNvSpPr>
          <p:nvPr/>
        </p:nvSpPr>
        <p:spPr bwMode="auto">
          <a:xfrm>
            <a:off x="169863" y="4098925"/>
            <a:ext cx="2698750" cy="129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文档对象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CDocument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smtClean="0">
                <a:ln>
                  <a:noFill/>
                </a:ln>
                <a:solidFill>
                  <a:srgbClr val="3333CC"/>
                </a:solidFill>
                <a:effectLst/>
                <a:uLnTx/>
                <a:uFillTx/>
                <a:latin typeface="Times New Roman" panose="02020603050405020304" pitchFamily="18" charset="0"/>
                <a:ea typeface="楷体_GB2312" pitchFamily="49" charset="-122"/>
              </a:rPr>
              <a:t>CCP_BoundCircleDoc</a:t>
            </a:r>
          </a:p>
        </p:txBody>
      </p:sp>
      <p:sp>
        <p:nvSpPr>
          <p:cNvPr id="28" name="Text Box 7"/>
          <p:cNvSpPr txBox="1">
            <a:spLocks noChangeArrowheads="1"/>
          </p:cNvSpPr>
          <p:nvPr/>
        </p:nvSpPr>
        <p:spPr bwMode="auto">
          <a:xfrm>
            <a:off x="3525838" y="4052888"/>
            <a:ext cx="2698750" cy="129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视图对象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CView</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smtClean="0">
                <a:ln>
                  <a:noFill/>
                </a:ln>
                <a:solidFill>
                  <a:srgbClr val="3333CC"/>
                </a:solidFill>
                <a:effectLst/>
                <a:uLnTx/>
                <a:uFillTx/>
                <a:latin typeface="Times New Roman" panose="02020603050405020304" pitchFamily="18" charset="0"/>
                <a:ea typeface="楷体_GB2312" pitchFamily="49" charset="-122"/>
              </a:rPr>
              <a:t>CCP_BoundCircleView</a:t>
            </a:r>
          </a:p>
        </p:txBody>
      </p:sp>
      <p:sp>
        <p:nvSpPr>
          <p:cNvPr id="29" name="Text Box 10"/>
          <p:cNvSpPr txBox="1">
            <a:spLocks noChangeArrowheads="1"/>
          </p:cNvSpPr>
          <p:nvPr/>
        </p:nvSpPr>
        <p:spPr bwMode="auto">
          <a:xfrm>
            <a:off x="6218238" y="4052888"/>
            <a:ext cx="2698750" cy="129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子框架对象</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CChildFrame</a:t>
            </a:r>
          </a:p>
        </p:txBody>
      </p:sp>
      <p:sp>
        <p:nvSpPr>
          <p:cNvPr id="30" name="Text Box 14"/>
          <p:cNvSpPr txBox="1">
            <a:spLocks noChangeArrowheads="1"/>
          </p:cNvSpPr>
          <p:nvPr/>
        </p:nvSpPr>
        <p:spPr bwMode="auto">
          <a:xfrm>
            <a:off x="3122613" y="2133600"/>
            <a:ext cx="72866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FontTx/>
              <a:buNone/>
            </a:pPr>
            <a:r>
              <a:rPr lang="zh-CN" altLang="en-US" sz="2400" smtClean="0">
                <a:solidFill>
                  <a:srgbClr val="000000"/>
                </a:solidFill>
                <a:ea typeface="楷体_GB2312" pitchFamily="49" charset="-122"/>
              </a:rPr>
              <a:t>程序交互界面</a:t>
            </a:r>
          </a:p>
        </p:txBody>
      </p:sp>
      <p:grpSp>
        <p:nvGrpSpPr>
          <p:cNvPr id="31" name="Group 30"/>
          <p:cNvGrpSpPr>
            <a:grpSpLocks/>
          </p:cNvGrpSpPr>
          <p:nvPr/>
        </p:nvGrpSpPr>
        <p:grpSpPr bwMode="auto">
          <a:xfrm>
            <a:off x="3903663" y="2000250"/>
            <a:ext cx="5013325" cy="1885950"/>
            <a:chOff x="2465" y="1558"/>
            <a:chExt cx="3158" cy="1188"/>
          </a:xfrm>
        </p:grpSpPr>
        <p:sp>
          <p:nvSpPr>
            <p:cNvPr id="32" name="Text Box 9"/>
            <p:cNvSpPr txBox="1">
              <a:spLocks noChangeArrowheads="1"/>
            </p:cNvSpPr>
            <p:nvPr/>
          </p:nvSpPr>
          <p:spPr bwMode="auto">
            <a:xfrm>
              <a:off x="2505" y="1625"/>
              <a:ext cx="1566" cy="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主框架对象</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CMainFrame</a:t>
              </a:r>
            </a:p>
          </p:txBody>
        </p:sp>
        <p:sp>
          <p:nvSpPr>
            <p:cNvPr id="33" name="Text Box 11"/>
            <p:cNvSpPr txBox="1">
              <a:spLocks noChangeArrowheads="1"/>
            </p:cNvSpPr>
            <p:nvPr/>
          </p:nvSpPr>
          <p:spPr bwMode="auto">
            <a:xfrm>
              <a:off x="2500" y="2164"/>
              <a:ext cx="1542" cy="54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菜单对象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CMFCMenuBar</a:t>
              </a:r>
              <a:endParaRPr kumimoji="1" lang="en-US" altLang="zh-CN" sz="20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endParaRPr>
            </a:p>
          </p:txBody>
        </p:sp>
        <p:sp>
          <p:nvSpPr>
            <p:cNvPr id="34" name="Text Box 12"/>
            <p:cNvSpPr txBox="1">
              <a:spLocks noChangeArrowheads="1"/>
            </p:cNvSpPr>
            <p:nvPr/>
          </p:nvSpPr>
          <p:spPr bwMode="auto">
            <a:xfrm>
              <a:off x="4042" y="1620"/>
              <a:ext cx="1542" cy="54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工具条对象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CMFCToolBar</a:t>
              </a:r>
            </a:p>
          </p:txBody>
        </p:sp>
        <p:sp>
          <p:nvSpPr>
            <p:cNvPr id="35" name="Text Box 13"/>
            <p:cNvSpPr txBox="1">
              <a:spLocks noChangeArrowheads="1"/>
            </p:cNvSpPr>
            <p:nvPr/>
          </p:nvSpPr>
          <p:spPr bwMode="auto">
            <a:xfrm>
              <a:off x="4042" y="2164"/>
              <a:ext cx="1542" cy="54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状态栏对象</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A50021"/>
                  </a:solidFill>
                  <a:effectLst/>
                  <a:uLnTx/>
                  <a:uFillTx/>
                  <a:latin typeface="Times New Roman" panose="02020603050405020304" pitchFamily="18" charset="0"/>
                  <a:ea typeface="楷体_GB2312" pitchFamily="49" charset="-122"/>
                </a:rPr>
                <a:t>CMFCStatusBar</a:t>
              </a:r>
            </a:p>
          </p:txBody>
        </p:sp>
        <p:sp>
          <p:nvSpPr>
            <p:cNvPr id="36" name="Rectangle 15"/>
            <p:cNvSpPr>
              <a:spLocks noChangeArrowheads="1"/>
            </p:cNvSpPr>
            <p:nvPr/>
          </p:nvSpPr>
          <p:spPr bwMode="auto">
            <a:xfrm>
              <a:off x="2465" y="1558"/>
              <a:ext cx="3158" cy="11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37" name="Rectangle 23"/>
          <p:cNvSpPr>
            <a:spLocks noChangeArrowheads="1"/>
          </p:cNvSpPr>
          <p:nvPr/>
        </p:nvSpPr>
        <p:spPr bwMode="auto">
          <a:xfrm>
            <a:off x="2984500" y="1916113"/>
            <a:ext cx="5989638" cy="34782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8" name="AutoShape 27"/>
          <p:cNvSpPr>
            <a:spLocks noChangeArrowheads="1"/>
          </p:cNvSpPr>
          <p:nvPr/>
        </p:nvSpPr>
        <p:spPr bwMode="auto">
          <a:xfrm>
            <a:off x="2727325" y="4098925"/>
            <a:ext cx="433388" cy="215900"/>
          </a:xfrm>
          <a:prstGeom prst="leftRightArrow">
            <a:avLst>
              <a:gd name="adj1" fmla="val 50000"/>
              <a:gd name="adj2" fmla="val 40147"/>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9" name="Text Box 34"/>
          <p:cNvSpPr txBox="1">
            <a:spLocks noChangeArrowheads="1"/>
          </p:cNvSpPr>
          <p:nvPr/>
        </p:nvSpPr>
        <p:spPr bwMode="auto">
          <a:xfrm>
            <a:off x="1187450" y="5516563"/>
            <a:ext cx="71977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buFontTx/>
              <a:buNone/>
            </a:pPr>
            <a:r>
              <a:rPr lang="zh-CN" altLang="en-US" sz="2400" smtClean="0">
                <a:solidFill>
                  <a:srgbClr val="000000"/>
                </a:solidFill>
                <a:ea typeface="楷体_GB2312" pitchFamily="49" charset="-122"/>
              </a:rPr>
              <a:t>文档模板对象</a:t>
            </a:r>
            <a:r>
              <a:rPr lang="en-US" altLang="zh-CN" sz="2400" smtClean="0">
                <a:solidFill>
                  <a:srgbClr val="000000"/>
                </a:solidFill>
                <a:ea typeface="楷体_GB2312" pitchFamily="49" charset="-122"/>
              </a:rPr>
              <a:t>(CMultiDocTemplate)</a:t>
            </a:r>
          </a:p>
        </p:txBody>
      </p:sp>
      <p:sp>
        <p:nvSpPr>
          <p:cNvPr id="40" name="Rectangle 35"/>
          <p:cNvSpPr>
            <a:spLocks noChangeArrowheads="1"/>
          </p:cNvSpPr>
          <p:nvPr/>
        </p:nvSpPr>
        <p:spPr bwMode="auto">
          <a:xfrm>
            <a:off x="106363" y="4005263"/>
            <a:ext cx="8929687" cy="1976437"/>
          </a:xfrm>
          <a:prstGeom prst="rect">
            <a:avLst/>
          </a:prstGeom>
          <a:noFill/>
          <a:ln w="9525">
            <a:solidFill>
              <a:srgbClr val="0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1" name="AutoShape 26"/>
          <p:cNvSpPr>
            <a:spLocks noChangeArrowheads="1"/>
          </p:cNvSpPr>
          <p:nvPr/>
        </p:nvSpPr>
        <p:spPr bwMode="auto">
          <a:xfrm>
            <a:off x="1374775" y="3222625"/>
            <a:ext cx="288925" cy="863600"/>
          </a:xfrm>
          <a:prstGeom prst="upDownArrow">
            <a:avLst>
              <a:gd name="adj1" fmla="val 50000"/>
              <a:gd name="adj2" fmla="val 59780"/>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2" name="AutoShape 36"/>
          <p:cNvSpPr>
            <a:spLocks noChangeArrowheads="1"/>
          </p:cNvSpPr>
          <p:nvPr/>
        </p:nvSpPr>
        <p:spPr bwMode="auto">
          <a:xfrm>
            <a:off x="2843213" y="2133600"/>
            <a:ext cx="1081087" cy="215900"/>
          </a:xfrm>
          <a:prstGeom prst="leftRightArrow">
            <a:avLst>
              <a:gd name="adj1" fmla="val 50000"/>
              <a:gd name="adj2" fmla="val 100147"/>
            </a:avLst>
          </a:prstGeom>
          <a:solidFill>
            <a:srgbClr val="CC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415842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多文档应用程序结构注解</a:t>
            </a:r>
          </a:p>
        </p:txBody>
      </p:sp>
      <p:sp>
        <p:nvSpPr>
          <p:cNvPr id="3" name="内容占位符 2"/>
          <p:cNvSpPr>
            <a:spLocks noGrp="1"/>
          </p:cNvSpPr>
          <p:nvPr>
            <p:ph idx="1"/>
          </p:nvPr>
        </p:nvSpPr>
        <p:spPr/>
        <p:txBody>
          <a:bodyPr>
            <a:normAutofit lnSpcReduction="10000"/>
          </a:bodyPr>
          <a:lstStyle/>
          <a:p>
            <a:pPr>
              <a:lnSpc>
                <a:spcPct val="80000"/>
              </a:lnSpc>
            </a:pPr>
            <a:r>
              <a:rPr lang="zh-CN" altLang="en-US" sz="2400" dirty="0"/>
              <a:t>应用程序对象</a:t>
            </a:r>
            <a:r>
              <a:rPr lang="en-US" altLang="zh-CN" sz="2400" dirty="0"/>
              <a:t>(</a:t>
            </a:r>
            <a:r>
              <a:rPr lang="en-US" altLang="zh-CN" sz="2400" dirty="0" err="1"/>
              <a:t>CWinAppEx</a:t>
            </a:r>
            <a:r>
              <a:rPr lang="en-US" altLang="zh-CN" sz="2400" dirty="0"/>
              <a:t>, </a:t>
            </a:r>
            <a:r>
              <a:rPr lang="en-US" altLang="zh-CN" sz="2400" dirty="0" err="1">
                <a:solidFill>
                  <a:schemeClr val="accent2"/>
                </a:solidFill>
              </a:rPr>
              <a:t>CCP_BoundCircleApp</a:t>
            </a:r>
            <a:r>
              <a:rPr lang="en-US" altLang="zh-CN" sz="2400" dirty="0"/>
              <a:t>)</a:t>
            </a:r>
          </a:p>
          <a:p>
            <a:pPr lvl="1">
              <a:lnSpc>
                <a:spcPct val="80000"/>
              </a:lnSpc>
            </a:pPr>
            <a:r>
              <a:rPr lang="en-US" altLang="zh-CN" sz="2000" dirty="0"/>
              <a:t>MFC</a:t>
            </a:r>
            <a:r>
              <a:rPr lang="zh-CN" altLang="en-US" sz="2000" dirty="0"/>
              <a:t>多文档应用程序有且只有一个应用程序对象。</a:t>
            </a:r>
          </a:p>
          <a:p>
            <a:pPr lvl="1">
              <a:lnSpc>
                <a:spcPct val="80000"/>
              </a:lnSpc>
            </a:pPr>
            <a:r>
              <a:rPr lang="zh-CN" altLang="en-US" sz="2000" dirty="0"/>
              <a:t>负责应用程序的初始化、运行和结束处理。</a:t>
            </a:r>
          </a:p>
          <a:p>
            <a:pPr lvl="1">
              <a:lnSpc>
                <a:spcPct val="80000"/>
              </a:lnSpc>
            </a:pPr>
            <a:r>
              <a:rPr lang="en-US" altLang="zh-CN" sz="2000" dirty="0" err="1">
                <a:solidFill>
                  <a:schemeClr val="accent2"/>
                </a:solidFill>
              </a:rPr>
              <a:t>CCP_BoundCircleApp</a:t>
            </a:r>
            <a:r>
              <a:rPr lang="en-US" altLang="zh-CN" sz="2000" dirty="0">
                <a:solidFill>
                  <a:schemeClr val="accent2"/>
                </a:solidFill>
              </a:rPr>
              <a:t> </a:t>
            </a:r>
            <a:r>
              <a:rPr lang="en-US" altLang="zh-CN" sz="2000" dirty="0" err="1">
                <a:solidFill>
                  <a:schemeClr val="accent2"/>
                </a:solidFill>
              </a:rPr>
              <a:t>theApp</a:t>
            </a:r>
            <a:r>
              <a:rPr lang="en-US" altLang="zh-CN" sz="2000" dirty="0"/>
              <a:t>;</a:t>
            </a:r>
          </a:p>
          <a:p>
            <a:pPr>
              <a:lnSpc>
                <a:spcPct val="80000"/>
              </a:lnSpc>
            </a:pPr>
            <a:r>
              <a:rPr lang="zh-CN" altLang="en-US" sz="2400" dirty="0"/>
              <a:t>文档模板对象</a:t>
            </a:r>
            <a:r>
              <a:rPr lang="en-US" altLang="zh-CN" sz="2400" dirty="0"/>
              <a:t>(</a:t>
            </a:r>
            <a:r>
              <a:rPr lang="en-US" altLang="zh-CN" sz="2400" dirty="0" err="1"/>
              <a:t>CMultiDocTemplate</a:t>
            </a:r>
            <a:r>
              <a:rPr lang="en-US" altLang="zh-CN" sz="2400" dirty="0"/>
              <a:t>)</a:t>
            </a:r>
          </a:p>
          <a:p>
            <a:pPr lvl="1">
              <a:lnSpc>
                <a:spcPct val="80000"/>
              </a:lnSpc>
            </a:pPr>
            <a:r>
              <a:rPr lang="zh-CN" altLang="en-US" sz="2000" dirty="0"/>
              <a:t>应用程序对象通过文档模板对象创建和管理文档对象、子框架对象和视图对象等。</a:t>
            </a:r>
          </a:p>
          <a:p>
            <a:pPr>
              <a:lnSpc>
                <a:spcPct val="80000"/>
              </a:lnSpc>
            </a:pPr>
            <a:r>
              <a:rPr lang="zh-CN" altLang="en-US" sz="2400" dirty="0"/>
              <a:t>文档对象</a:t>
            </a:r>
            <a:r>
              <a:rPr lang="en-US" altLang="zh-CN" sz="2400" dirty="0"/>
              <a:t>(</a:t>
            </a:r>
            <a:r>
              <a:rPr lang="en-US" altLang="zh-CN" sz="2400" dirty="0" err="1"/>
              <a:t>CDocument</a:t>
            </a:r>
            <a:r>
              <a:rPr lang="en-US" altLang="zh-CN" sz="2400" dirty="0"/>
              <a:t>, </a:t>
            </a:r>
            <a:r>
              <a:rPr lang="en-US" altLang="zh-CN" sz="2400" dirty="0" err="1">
                <a:solidFill>
                  <a:schemeClr val="accent2"/>
                </a:solidFill>
              </a:rPr>
              <a:t>CCP_BoundCircleDoc</a:t>
            </a:r>
            <a:r>
              <a:rPr lang="en-US" altLang="zh-CN" sz="2400" dirty="0"/>
              <a:t>)</a:t>
            </a:r>
          </a:p>
          <a:p>
            <a:pPr lvl="1">
              <a:lnSpc>
                <a:spcPct val="80000"/>
              </a:lnSpc>
            </a:pPr>
            <a:r>
              <a:rPr lang="zh-CN" altLang="en-US" sz="2000" dirty="0"/>
              <a:t>用来存储和管理数据。</a:t>
            </a:r>
            <a:endParaRPr lang="en-US" altLang="zh-CN" sz="2000" dirty="0"/>
          </a:p>
          <a:p>
            <a:pPr>
              <a:lnSpc>
                <a:spcPct val="80000"/>
              </a:lnSpc>
            </a:pPr>
            <a:r>
              <a:rPr lang="zh-CN" altLang="en-US" sz="2400" dirty="0"/>
              <a:t>视图对象</a:t>
            </a:r>
            <a:r>
              <a:rPr lang="en-US" altLang="zh-CN" sz="2400" dirty="0"/>
              <a:t>(</a:t>
            </a:r>
            <a:r>
              <a:rPr lang="en-US" altLang="zh-CN" sz="2400" dirty="0" err="1"/>
              <a:t>CView</a:t>
            </a:r>
            <a:r>
              <a:rPr lang="en-US" altLang="zh-CN" sz="2400" dirty="0"/>
              <a:t>, </a:t>
            </a:r>
            <a:r>
              <a:rPr lang="en-US" altLang="zh-CN" sz="2400" dirty="0" err="1">
                <a:solidFill>
                  <a:schemeClr val="accent2"/>
                </a:solidFill>
              </a:rPr>
              <a:t>CCP_BoundCircleView</a:t>
            </a:r>
            <a:r>
              <a:rPr lang="en-US" altLang="zh-CN" sz="2400" dirty="0"/>
              <a:t>)</a:t>
            </a:r>
          </a:p>
          <a:p>
            <a:pPr lvl="1">
              <a:lnSpc>
                <a:spcPct val="80000"/>
              </a:lnSpc>
            </a:pPr>
            <a:r>
              <a:rPr lang="zh-CN" altLang="en-US" sz="2000" dirty="0"/>
              <a:t>用来展示数据并处理图形界面用户交互事件。</a:t>
            </a:r>
          </a:p>
          <a:p>
            <a:pPr>
              <a:lnSpc>
                <a:spcPct val="80000"/>
              </a:lnSpc>
            </a:pPr>
            <a:r>
              <a:rPr lang="zh-CN" altLang="en-US" sz="2400" dirty="0"/>
              <a:t>主框架对象</a:t>
            </a:r>
            <a:r>
              <a:rPr lang="en-US" altLang="zh-CN" sz="2400" dirty="0"/>
              <a:t>(</a:t>
            </a:r>
            <a:r>
              <a:rPr lang="en-US" altLang="zh-CN" sz="2400" dirty="0" err="1"/>
              <a:t>CMainFrame</a:t>
            </a:r>
            <a:r>
              <a:rPr lang="en-US" altLang="zh-CN" sz="2400" dirty="0"/>
              <a:t>)</a:t>
            </a:r>
          </a:p>
          <a:p>
            <a:pPr lvl="1">
              <a:lnSpc>
                <a:spcPct val="80000"/>
              </a:lnSpc>
            </a:pPr>
            <a:r>
              <a:rPr lang="zh-CN" altLang="en-US" sz="2000" dirty="0"/>
              <a:t>用来管理主窗口、工具条、菜单、加速键等。</a:t>
            </a:r>
            <a:endParaRPr lang="en-US" altLang="zh-CN" sz="2000" dirty="0"/>
          </a:p>
          <a:p>
            <a:pPr>
              <a:lnSpc>
                <a:spcPct val="80000"/>
              </a:lnSpc>
            </a:pPr>
            <a:r>
              <a:rPr lang="zh-CN" altLang="en-US" sz="2400" dirty="0"/>
              <a:t>子框架对象</a:t>
            </a:r>
            <a:r>
              <a:rPr lang="en-US" altLang="zh-CN" sz="2400" dirty="0"/>
              <a:t>(</a:t>
            </a:r>
            <a:r>
              <a:rPr lang="en-US" altLang="zh-CN" sz="2400" dirty="0" err="1"/>
              <a:t>CChildFrame</a:t>
            </a:r>
            <a:r>
              <a:rPr lang="en-US" altLang="zh-CN" sz="2400" dirty="0"/>
              <a:t>)</a:t>
            </a:r>
          </a:p>
          <a:p>
            <a:pPr lvl="1">
              <a:lnSpc>
                <a:spcPct val="80000"/>
              </a:lnSpc>
            </a:pPr>
            <a:r>
              <a:rPr lang="zh-CN" altLang="en-US" sz="2000" dirty="0"/>
              <a:t>用来管理视图窗口</a:t>
            </a:r>
            <a:r>
              <a:rPr lang="en-US" altLang="zh-CN" sz="2000" dirty="0"/>
              <a:t>(</a:t>
            </a:r>
            <a:r>
              <a:rPr lang="zh-CN" altLang="en-US" sz="2000" dirty="0"/>
              <a:t>子窗口</a:t>
            </a:r>
            <a:r>
              <a:rPr lang="en-US" altLang="zh-CN" sz="2000" dirty="0"/>
              <a:t>)</a:t>
            </a:r>
            <a:r>
              <a:rPr lang="zh-CN" altLang="en-US" sz="2000" dirty="0"/>
              <a:t>等。</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541867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01819"/>
          </a:xfrm>
        </p:spPr>
        <p:txBody>
          <a:bodyPr/>
          <a:lstStyle/>
          <a:p>
            <a:r>
              <a:rPr lang="en-US" altLang="zh-CN" dirty="0"/>
              <a:t>MFC</a:t>
            </a:r>
            <a:r>
              <a:rPr lang="zh-CN" altLang="en-US" dirty="0"/>
              <a:t>多文档应用程序结构类间的继承关系</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33</a:t>
            </a:fld>
            <a:endParaRPr lang="zh-CN" altLang="en-US"/>
          </a:p>
        </p:txBody>
      </p:sp>
      <p:sp>
        <p:nvSpPr>
          <p:cNvPr id="6" name="Line 4"/>
          <p:cNvSpPr>
            <a:spLocks noChangeShapeType="1"/>
          </p:cNvSpPr>
          <p:nvPr/>
        </p:nvSpPr>
        <p:spPr bwMode="auto">
          <a:xfrm flipV="1">
            <a:off x="0" y="904995"/>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7"/>
          <p:cNvSpPr txBox="1">
            <a:spLocks noChangeArrowheads="1"/>
          </p:cNvSpPr>
          <p:nvPr/>
        </p:nvSpPr>
        <p:spPr bwMode="auto">
          <a:xfrm>
            <a:off x="250825" y="981075"/>
            <a:ext cx="1296988"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CObject</a:t>
            </a:r>
          </a:p>
        </p:txBody>
      </p:sp>
      <p:sp>
        <p:nvSpPr>
          <p:cNvPr id="10" name="Text Box 8"/>
          <p:cNvSpPr txBox="1">
            <a:spLocks noChangeArrowheads="1"/>
          </p:cNvSpPr>
          <p:nvPr/>
        </p:nvSpPr>
        <p:spPr bwMode="auto">
          <a:xfrm>
            <a:off x="1739900" y="981075"/>
            <a:ext cx="1871663"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CCmdTarget</a:t>
            </a:r>
          </a:p>
        </p:txBody>
      </p:sp>
      <p:sp>
        <p:nvSpPr>
          <p:cNvPr id="11" name="Text Box 9"/>
          <p:cNvSpPr txBox="1">
            <a:spLocks noChangeArrowheads="1"/>
          </p:cNvSpPr>
          <p:nvPr/>
        </p:nvSpPr>
        <p:spPr bwMode="auto">
          <a:xfrm>
            <a:off x="2649538" y="2540000"/>
            <a:ext cx="1008062"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CWnd</a:t>
            </a:r>
          </a:p>
        </p:txBody>
      </p:sp>
      <p:sp>
        <p:nvSpPr>
          <p:cNvPr id="12" name="Line 10"/>
          <p:cNvSpPr>
            <a:spLocks noChangeShapeType="1"/>
          </p:cNvSpPr>
          <p:nvPr/>
        </p:nvSpPr>
        <p:spPr bwMode="auto">
          <a:xfrm>
            <a:off x="1187450" y="1947863"/>
            <a:ext cx="261143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a:off x="1554163" y="1196975"/>
            <a:ext cx="17938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3617913" y="1196975"/>
            <a:ext cx="17938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Text Box 13"/>
          <p:cNvSpPr txBox="1">
            <a:spLocks noChangeArrowheads="1"/>
          </p:cNvSpPr>
          <p:nvPr/>
        </p:nvSpPr>
        <p:spPr bwMode="auto">
          <a:xfrm>
            <a:off x="4186238" y="2540000"/>
            <a:ext cx="1008062"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CView</a:t>
            </a:r>
          </a:p>
        </p:txBody>
      </p:sp>
      <p:sp>
        <p:nvSpPr>
          <p:cNvPr id="16" name="Text Box 16"/>
          <p:cNvSpPr txBox="1">
            <a:spLocks noChangeArrowheads="1"/>
          </p:cNvSpPr>
          <p:nvPr/>
        </p:nvSpPr>
        <p:spPr bwMode="auto">
          <a:xfrm>
            <a:off x="250825" y="4879975"/>
            <a:ext cx="3168650"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CCP_BoundCircleApp</a:t>
            </a:r>
          </a:p>
        </p:txBody>
      </p:sp>
      <p:sp>
        <p:nvSpPr>
          <p:cNvPr id="17" name="Line 17"/>
          <p:cNvSpPr>
            <a:spLocks noChangeShapeType="1"/>
          </p:cNvSpPr>
          <p:nvPr/>
        </p:nvSpPr>
        <p:spPr bwMode="auto">
          <a:xfrm>
            <a:off x="1187450" y="2919413"/>
            <a:ext cx="0" cy="3952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8"/>
          <p:cNvSpPr txBox="1">
            <a:spLocks noChangeArrowheads="1"/>
          </p:cNvSpPr>
          <p:nvPr/>
        </p:nvSpPr>
        <p:spPr bwMode="auto">
          <a:xfrm>
            <a:off x="3803650" y="1760538"/>
            <a:ext cx="1704975"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CDocument</a:t>
            </a:r>
          </a:p>
        </p:txBody>
      </p:sp>
      <p:sp>
        <p:nvSpPr>
          <p:cNvPr id="19" name="Text Box 23"/>
          <p:cNvSpPr txBox="1">
            <a:spLocks noChangeArrowheads="1"/>
          </p:cNvSpPr>
          <p:nvPr/>
        </p:nvSpPr>
        <p:spPr bwMode="auto">
          <a:xfrm>
            <a:off x="250825" y="2540000"/>
            <a:ext cx="1871663"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CWinThread</a:t>
            </a:r>
          </a:p>
        </p:txBody>
      </p:sp>
      <p:sp>
        <p:nvSpPr>
          <p:cNvPr id="20" name="Text Box 24"/>
          <p:cNvSpPr txBox="1">
            <a:spLocks noChangeArrowheads="1"/>
          </p:cNvSpPr>
          <p:nvPr/>
        </p:nvSpPr>
        <p:spPr bwMode="auto">
          <a:xfrm>
            <a:off x="250825" y="4098925"/>
            <a:ext cx="1800225"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CWinAppEx</a:t>
            </a:r>
          </a:p>
        </p:txBody>
      </p:sp>
      <p:sp>
        <p:nvSpPr>
          <p:cNvPr id="21" name="Text Box 25"/>
          <p:cNvSpPr txBox="1">
            <a:spLocks noChangeArrowheads="1"/>
          </p:cNvSpPr>
          <p:nvPr/>
        </p:nvSpPr>
        <p:spPr bwMode="auto">
          <a:xfrm>
            <a:off x="3455988" y="4879975"/>
            <a:ext cx="2808287"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CMDIFrameWndEx</a:t>
            </a:r>
          </a:p>
        </p:txBody>
      </p:sp>
      <p:sp>
        <p:nvSpPr>
          <p:cNvPr id="22" name="Text Box 27"/>
          <p:cNvSpPr txBox="1">
            <a:spLocks noChangeArrowheads="1"/>
          </p:cNvSpPr>
          <p:nvPr/>
        </p:nvSpPr>
        <p:spPr bwMode="auto">
          <a:xfrm>
            <a:off x="3455988" y="4100513"/>
            <a:ext cx="2519362"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CMDIFrameWnd</a:t>
            </a:r>
          </a:p>
        </p:txBody>
      </p:sp>
      <p:sp>
        <p:nvSpPr>
          <p:cNvPr id="23" name="Text Box 31"/>
          <p:cNvSpPr txBox="1">
            <a:spLocks noChangeArrowheads="1"/>
          </p:cNvSpPr>
          <p:nvPr/>
        </p:nvSpPr>
        <p:spPr bwMode="auto">
          <a:xfrm>
            <a:off x="3455988" y="3321050"/>
            <a:ext cx="1871662"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CFrameWnd</a:t>
            </a:r>
          </a:p>
        </p:txBody>
      </p:sp>
      <p:sp>
        <p:nvSpPr>
          <p:cNvPr id="24" name="Text Box 33"/>
          <p:cNvSpPr txBox="1">
            <a:spLocks noChangeArrowheads="1"/>
          </p:cNvSpPr>
          <p:nvPr/>
        </p:nvSpPr>
        <p:spPr bwMode="auto">
          <a:xfrm>
            <a:off x="5722938" y="1760538"/>
            <a:ext cx="3241675"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CCP_BoundCircleDoc</a:t>
            </a:r>
          </a:p>
        </p:txBody>
      </p:sp>
      <p:sp>
        <p:nvSpPr>
          <p:cNvPr id="25" name="Text Box 35"/>
          <p:cNvSpPr txBox="1">
            <a:spLocks noChangeArrowheads="1"/>
          </p:cNvSpPr>
          <p:nvPr/>
        </p:nvSpPr>
        <p:spPr bwMode="auto">
          <a:xfrm>
            <a:off x="250825" y="3319463"/>
            <a:ext cx="1512888"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CWinApp</a:t>
            </a:r>
          </a:p>
        </p:txBody>
      </p:sp>
      <p:sp>
        <p:nvSpPr>
          <p:cNvPr id="26" name="Text Box 36"/>
          <p:cNvSpPr txBox="1">
            <a:spLocks noChangeArrowheads="1"/>
          </p:cNvSpPr>
          <p:nvPr/>
        </p:nvSpPr>
        <p:spPr bwMode="auto">
          <a:xfrm>
            <a:off x="3455988" y="5661025"/>
            <a:ext cx="2016125"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CMainFrame</a:t>
            </a:r>
          </a:p>
        </p:txBody>
      </p:sp>
      <p:sp>
        <p:nvSpPr>
          <p:cNvPr id="27" name="Text Box 37"/>
          <p:cNvSpPr txBox="1">
            <a:spLocks noChangeArrowheads="1"/>
          </p:cNvSpPr>
          <p:nvPr/>
        </p:nvSpPr>
        <p:spPr bwMode="auto">
          <a:xfrm>
            <a:off x="6300788" y="4881563"/>
            <a:ext cx="2663825"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CMDIChildWndEx</a:t>
            </a:r>
          </a:p>
        </p:txBody>
      </p:sp>
      <p:sp>
        <p:nvSpPr>
          <p:cNvPr id="28" name="Text Box 38"/>
          <p:cNvSpPr txBox="1">
            <a:spLocks noChangeArrowheads="1"/>
          </p:cNvSpPr>
          <p:nvPr/>
        </p:nvSpPr>
        <p:spPr bwMode="auto">
          <a:xfrm>
            <a:off x="6445250" y="4102100"/>
            <a:ext cx="2519363"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CMDIChildWnd</a:t>
            </a:r>
          </a:p>
        </p:txBody>
      </p:sp>
      <p:sp>
        <p:nvSpPr>
          <p:cNvPr id="29" name="Text Box 39"/>
          <p:cNvSpPr txBox="1">
            <a:spLocks noChangeArrowheads="1"/>
          </p:cNvSpPr>
          <p:nvPr/>
        </p:nvSpPr>
        <p:spPr bwMode="auto">
          <a:xfrm>
            <a:off x="6948488" y="5661025"/>
            <a:ext cx="2016125"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CChildFrame</a:t>
            </a:r>
          </a:p>
        </p:txBody>
      </p:sp>
      <p:sp>
        <p:nvSpPr>
          <p:cNvPr id="30" name="Text Box 40"/>
          <p:cNvSpPr txBox="1">
            <a:spLocks noChangeArrowheads="1"/>
          </p:cNvSpPr>
          <p:nvPr/>
        </p:nvSpPr>
        <p:spPr bwMode="auto">
          <a:xfrm>
            <a:off x="3803650" y="981075"/>
            <a:ext cx="2160588" cy="374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CDocTemplate</a:t>
            </a:r>
          </a:p>
        </p:txBody>
      </p:sp>
      <p:sp>
        <p:nvSpPr>
          <p:cNvPr id="31" name="Text Box 41"/>
          <p:cNvSpPr txBox="1">
            <a:spLocks noChangeArrowheads="1"/>
          </p:cNvSpPr>
          <p:nvPr/>
        </p:nvSpPr>
        <p:spPr bwMode="auto">
          <a:xfrm>
            <a:off x="6156325" y="981075"/>
            <a:ext cx="2808288"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CMultiDocTemplate</a:t>
            </a:r>
          </a:p>
        </p:txBody>
      </p:sp>
      <p:sp>
        <p:nvSpPr>
          <p:cNvPr id="32" name="Line 42"/>
          <p:cNvSpPr>
            <a:spLocks noChangeShapeType="1"/>
          </p:cNvSpPr>
          <p:nvPr/>
        </p:nvSpPr>
        <p:spPr bwMode="auto">
          <a:xfrm>
            <a:off x="5970588" y="1196975"/>
            <a:ext cx="17938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43"/>
          <p:cNvSpPr>
            <a:spLocks noChangeShapeType="1"/>
          </p:cNvSpPr>
          <p:nvPr/>
        </p:nvSpPr>
        <p:spPr bwMode="auto">
          <a:xfrm>
            <a:off x="1187450" y="3698875"/>
            <a:ext cx="0" cy="395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44"/>
          <p:cNvSpPr>
            <a:spLocks noChangeShapeType="1"/>
          </p:cNvSpPr>
          <p:nvPr/>
        </p:nvSpPr>
        <p:spPr bwMode="auto">
          <a:xfrm>
            <a:off x="1185863" y="4478338"/>
            <a:ext cx="0" cy="3952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5"/>
          <p:cNvSpPr>
            <a:spLocks noChangeShapeType="1"/>
          </p:cNvSpPr>
          <p:nvPr/>
        </p:nvSpPr>
        <p:spPr bwMode="auto">
          <a:xfrm>
            <a:off x="2555875" y="1355725"/>
            <a:ext cx="0" cy="5937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6"/>
          <p:cNvSpPr>
            <a:spLocks noChangeShapeType="1"/>
          </p:cNvSpPr>
          <p:nvPr/>
        </p:nvSpPr>
        <p:spPr bwMode="auto">
          <a:xfrm>
            <a:off x="1187450" y="1947863"/>
            <a:ext cx="0" cy="5937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47"/>
          <p:cNvSpPr txBox="1">
            <a:spLocks noChangeArrowheads="1"/>
          </p:cNvSpPr>
          <p:nvPr/>
        </p:nvSpPr>
        <p:spPr bwMode="auto">
          <a:xfrm>
            <a:off x="5722938" y="2540000"/>
            <a:ext cx="3241675" cy="3746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CCP_BoundCircleView</a:t>
            </a:r>
          </a:p>
        </p:txBody>
      </p:sp>
      <p:sp>
        <p:nvSpPr>
          <p:cNvPr id="38" name="Line 49"/>
          <p:cNvSpPr>
            <a:spLocks noChangeShapeType="1"/>
          </p:cNvSpPr>
          <p:nvPr/>
        </p:nvSpPr>
        <p:spPr bwMode="auto">
          <a:xfrm>
            <a:off x="3152775" y="1947863"/>
            <a:ext cx="0" cy="5937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50"/>
          <p:cNvSpPr>
            <a:spLocks noChangeShapeType="1"/>
          </p:cNvSpPr>
          <p:nvPr/>
        </p:nvSpPr>
        <p:spPr bwMode="auto">
          <a:xfrm>
            <a:off x="5526088" y="1947863"/>
            <a:ext cx="17938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51"/>
          <p:cNvSpPr>
            <a:spLocks noChangeShapeType="1"/>
          </p:cNvSpPr>
          <p:nvPr/>
        </p:nvSpPr>
        <p:spPr bwMode="auto">
          <a:xfrm>
            <a:off x="3670300" y="2727325"/>
            <a:ext cx="50323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52"/>
          <p:cNvSpPr>
            <a:spLocks noChangeShapeType="1"/>
          </p:cNvSpPr>
          <p:nvPr/>
        </p:nvSpPr>
        <p:spPr bwMode="auto">
          <a:xfrm>
            <a:off x="5207000" y="2727325"/>
            <a:ext cx="503238"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54"/>
          <p:cNvSpPr>
            <a:spLocks noChangeShapeType="1"/>
          </p:cNvSpPr>
          <p:nvPr/>
        </p:nvSpPr>
        <p:spPr bwMode="auto">
          <a:xfrm>
            <a:off x="4859338" y="4479925"/>
            <a:ext cx="0" cy="395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55"/>
          <p:cNvSpPr>
            <a:spLocks noChangeShapeType="1"/>
          </p:cNvSpPr>
          <p:nvPr/>
        </p:nvSpPr>
        <p:spPr bwMode="auto">
          <a:xfrm>
            <a:off x="7632700" y="4481513"/>
            <a:ext cx="0" cy="3952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56"/>
          <p:cNvSpPr>
            <a:spLocks noChangeShapeType="1"/>
          </p:cNvSpPr>
          <p:nvPr/>
        </p:nvSpPr>
        <p:spPr bwMode="auto">
          <a:xfrm>
            <a:off x="4859338" y="5259388"/>
            <a:ext cx="0" cy="3952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57"/>
          <p:cNvSpPr>
            <a:spLocks noChangeShapeType="1"/>
          </p:cNvSpPr>
          <p:nvPr/>
        </p:nvSpPr>
        <p:spPr bwMode="auto">
          <a:xfrm>
            <a:off x="7632700" y="5260975"/>
            <a:ext cx="0" cy="3952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58"/>
          <p:cNvSpPr>
            <a:spLocks noChangeShapeType="1"/>
          </p:cNvSpPr>
          <p:nvPr/>
        </p:nvSpPr>
        <p:spPr bwMode="auto">
          <a:xfrm>
            <a:off x="4859338" y="3700463"/>
            <a:ext cx="0" cy="39528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60"/>
          <p:cNvSpPr>
            <a:spLocks noChangeShapeType="1"/>
          </p:cNvSpPr>
          <p:nvPr/>
        </p:nvSpPr>
        <p:spPr bwMode="auto">
          <a:xfrm>
            <a:off x="4859338" y="3897313"/>
            <a:ext cx="27717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61"/>
          <p:cNvSpPr>
            <a:spLocks noChangeShapeType="1"/>
          </p:cNvSpPr>
          <p:nvPr/>
        </p:nvSpPr>
        <p:spPr bwMode="auto">
          <a:xfrm>
            <a:off x="7632700" y="3892550"/>
            <a:ext cx="0" cy="2159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62"/>
          <p:cNvSpPr>
            <a:spLocks noChangeShapeType="1"/>
          </p:cNvSpPr>
          <p:nvPr/>
        </p:nvSpPr>
        <p:spPr bwMode="auto">
          <a:xfrm>
            <a:off x="3922713" y="2727325"/>
            <a:ext cx="0" cy="5937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916415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677249"/>
          </a:xfrm>
        </p:spPr>
        <p:txBody>
          <a:bodyPr/>
          <a:lstStyle/>
          <a:p>
            <a:r>
              <a:rPr lang="zh-CN" altLang="en-US" dirty="0"/>
              <a:t>主框架类成员</a:t>
            </a:r>
            <a:r>
              <a:rPr lang="en-US" altLang="zh-CN" dirty="0"/>
              <a:t>:</a:t>
            </a:r>
            <a:r>
              <a:rPr lang="zh-CN" altLang="en-US" dirty="0"/>
              <a:t>工具条、菜单、状态栏类</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34</a:t>
            </a:fld>
            <a:endParaRPr lang="zh-CN" altLang="en-US"/>
          </a:p>
        </p:txBody>
      </p:sp>
      <p:sp>
        <p:nvSpPr>
          <p:cNvPr id="6" name="Line 4"/>
          <p:cNvSpPr>
            <a:spLocks noChangeShapeType="1"/>
          </p:cNvSpPr>
          <p:nvPr/>
        </p:nvSpPr>
        <p:spPr bwMode="auto">
          <a:xfrm flipV="1">
            <a:off x="0" y="693123"/>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29" name="Group 62"/>
          <p:cNvGrpSpPr>
            <a:grpSpLocks/>
          </p:cNvGrpSpPr>
          <p:nvPr/>
        </p:nvGrpSpPr>
        <p:grpSpPr bwMode="auto">
          <a:xfrm>
            <a:off x="1728788" y="776288"/>
            <a:ext cx="5688012" cy="5332412"/>
            <a:chOff x="1338" y="489"/>
            <a:chExt cx="3583" cy="3359"/>
          </a:xfrm>
        </p:grpSpPr>
        <p:sp>
          <p:nvSpPr>
            <p:cNvPr id="30" name="Text Box 4"/>
            <p:cNvSpPr txBox="1">
              <a:spLocks noChangeArrowheads="1"/>
            </p:cNvSpPr>
            <p:nvPr/>
          </p:nvSpPr>
          <p:spPr bwMode="auto">
            <a:xfrm>
              <a:off x="2721" y="489"/>
              <a:ext cx="817"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CObject</a:t>
              </a:r>
            </a:p>
          </p:txBody>
        </p:sp>
        <p:sp>
          <p:nvSpPr>
            <p:cNvPr id="31" name="Text Box 5"/>
            <p:cNvSpPr txBox="1">
              <a:spLocks noChangeArrowheads="1"/>
            </p:cNvSpPr>
            <p:nvPr/>
          </p:nvSpPr>
          <p:spPr bwMode="auto">
            <a:xfrm>
              <a:off x="2540" y="935"/>
              <a:ext cx="1179"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CCmdTarget</a:t>
              </a:r>
            </a:p>
          </p:txBody>
        </p:sp>
        <p:sp>
          <p:nvSpPr>
            <p:cNvPr id="32" name="Text Box 6"/>
            <p:cNvSpPr txBox="1">
              <a:spLocks noChangeArrowheads="1"/>
            </p:cNvSpPr>
            <p:nvPr/>
          </p:nvSpPr>
          <p:spPr bwMode="auto">
            <a:xfrm>
              <a:off x="2812" y="1381"/>
              <a:ext cx="635"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CWnd</a:t>
              </a:r>
            </a:p>
          </p:txBody>
        </p:sp>
        <p:sp>
          <p:nvSpPr>
            <p:cNvPr id="33" name="Text Box 45"/>
            <p:cNvSpPr txBox="1">
              <a:spLocks noChangeArrowheads="1"/>
            </p:cNvSpPr>
            <p:nvPr/>
          </p:nvSpPr>
          <p:spPr bwMode="auto">
            <a:xfrm>
              <a:off x="2812" y="2273"/>
              <a:ext cx="635"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CPane</a:t>
              </a:r>
            </a:p>
          </p:txBody>
        </p:sp>
        <p:sp>
          <p:nvSpPr>
            <p:cNvPr id="34" name="Text Box 46"/>
            <p:cNvSpPr txBox="1">
              <a:spLocks noChangeArrowheads="1"/>
            </p:cNvSpPr>
            <p:nvPr/>
          </p:nvSpPr>
          <p:spPr bwMode="auto">
            <a:xfrm>
              <a:off x="2540" y="1827"/>
              <a:ext cx="1179"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CBasePane</a:t>
              </a:r>
            </a:p>
          </p:txBody>
        </p:sp>
        <p:sp>
          <p:nvSpPr>
            <p:cNvPr id="35" name="Text Box 48"/>
            <p:cNvSpPr txBox="1">
              <a:spLocks noChangeArrowheads="1"/>
            </p:cNvSpPr>
            <p:nvPr/>
          </p:nvSpPr>
          <p:spPr bwMode="auto">
            <a:xfrm>
              <a:off x="1338" y="3166"/>
              <a:ext cx="1769"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CMFCToolBar</a:t>
              </a:r>
            </a:p>
          </p:txBody>
        </p:sp>
        <p:sp>
          <p:nvSpPr>
            <p:cNvPr id="36" name="Text Box 49"/>
            <p:cNvSpPr txBox="1">
              <a:spLocks noChangeArrowheads="1"/>
            </p:cNvSpPr>
            <p:nvPr/>
          </p:nvSpPr>
          <p:spPr bwMode="auto">
            <a:xfrm>
              <a:off x="1338" y="3612"/>
              <a:ext cx="1769"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CMFCMenuBar</a:t>
              </a:r>
            </a:p>
          </p:txBody>
        </p:sp>
        <p:sp>
          <p:nvSpPr>
            <p:cNvPr id="37" name="Text Box 47"/>
            <p:cNvSpPr txBox="1">
              <a:spLocks noChangeArrowheads="1"/>
            </p:cNvSpPr>
            <p:nvPr/>
          </p:nvSpPr>
          <p:spPr bwMode="auto">
            <a:xfrm>
              <a:off x="1338" y="2719"/>
              <a:ext cx="1769" cy="23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CMFCBaseToolBar</a:t>
              </a:r>
            </a:p>
          </p:txBody>
        </p:sp>
        <p:sp>
          <p:nvSpPr>
            <p:cNvPr id="38" name="Text Box 50"/>
            <p:cNvSpPr txBox="1">
              <a:spLocks noChangeArrowheads="1"/>
            </p:cNvSpPr>
            <p:nvPr/>
          </p:nvSpPr>
          <p:spPr bwMode="auto">
            <a:xfrm>
              <a:off x="3334" y="2719"/>
              <a:ext cx="1587" cy="236"/>
            </a:xfrm>
            <a:prstGeom prst="rect">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CMFCStatusBar</a:t>
              </a:r>
            </a:p>
          </p:txBody>
        </p:sp>
        <p:sp>
          <p:nvSpPr>
            <p:cNvPr id="39" name="Line 52"/>
            <p:cNvSpPr>
              <a:spLocks noChangeShapeType="1"/>
            </p:cNvSpPr>
            <p:nvPr/>
          </p:nvSpPr>
          <p:spPr bwMode="auto">
            <a:xfrm flipH="1">
              <a:off x="2222" y="3401"/>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0" name="Line 53"/>
            <p:cNvSpPr>
              <a:spLocks noChangeShapeType="1"/>
            </p:cNvSpPr>
            <p:nvPr/>
          </p:nvSpPr>
          <p:spPr bwMode="auto">
            <a:xfrm>
              <a:off x="2216" y="2607"/>
              <a:ext cx="1916"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1" name="Line 54"/>
            <p:cNvSpPr>
              <a:spLocks noChangeShapeType="1"/>
            </p:cNvSpPr>
            <p:nvPr/>
          </p:nvSpPr>
          <p:spPr bwMode="auto">
            <a:xfrm flipH="1">
              <a:off x="2222" y="2954"/>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2" name="Line 55"/>
            <p:cNvSpPr>
              <a:spLocks noChangeShapeType="1"/>
            </p:cNvSpPr>
            <p:nvPr/>
          </p:nvSpPr>
          <p:spPr bwMode="auto">
            <a:xfrm flipH="1">
              <a:off x="3129" y="2062"/>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3" name="Line 56"/>
            <p:cNvSpPr>
              <a:spLocks noChangeShapeType="1"/>
            </p:cNvSpPr>
            <p:nvPr/>
          </p:nvSpPr>
          <p:spPr bwMode="auto">
            <a:xfrm flipH="1">
              <a:off x="3129" y="1616"/>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4" name="Line 57"/>
            <p:cNvSpPr>
              <a:spLocks noChangeShapeType="1"/>
            </p:cNvSpPr>
            <p:nvPr/>
          </p:nvSpPr>
          <p:spPr bwMode="auto">
            <a:xfrm flipH="1">
              <a:off x="3129" y="1170"/>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5" name="Line 58"/>
            <p:cNvSpPr>
              <a:spLocks noChangeShapeType="1"/>
            </p:cNvSpPr>
            <p:nvPr/>
          </p:nvSpPr>
          <p:spPr bwMode="auto">
            <a:xfrm flipH="1">
              <a:off x="3129" y="724"/>
              <a:ext cx="0" cy="2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6" name="Line 59"/>
            <p:cNvSpPr>
              <a:spLocks noChangeShapeType="1"/>
            </p:cNvSpPr>
            <p:nvPr/>
          </p:nvSpPr>
          <p:spPr bwMode="auto">
            <a:xfrm flipH="1">
              <a:off x="2222" y="2613"/>
              <a:ext cx="0" cy="10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7" name="Line 60"/>
            <p:cNvSpPr>
              <a:spLocks noChangeShapeType="1"/>
            </p:cNvSpPr>
            <p:nvPr/>
          </p:nvSpPr>
          <p:spPr bwMode="auto">
            <a:xfrm flipH="1">
              <a:off x="3129" y="2508"/>
              <a:ext cx="0" cy="10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8" name="Line 61"/>
            <p:cNvSpPr>
              <a:spLocks noChangeShapeType="1"/>
            </p:cNvSpPr>
            <p:nvPr/>
          </p:nvSpPr>
          <p:spPr bwMode="auto">
            <a:xfrm flipH="1">
              <a:off x="4128" y="2613"/>
              <a:ext cx="0" cy="107"/>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897854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fontScale="92500" lnSpcReduction="10000"/>
          </a:bodyPr>
          <a:lstStyle/>
          <a:p>
            <a:pPr>
              <a:lnSpc>
                <a:spcPct val="150000"/>
              </a:lnSpc>
              <a:spcBef>
                <a:spcPts val="0"/>
              </a:spcBef>
            </a:pPr>
            <a:r>
              <a:rPr lang="en-US" altLang="zh-CN" sz="2400" dirty="0" err="1">
                <a:solidFill>
                  <a:schemeClr val="accent2"/>
                </a:solidFill>
              </a:rPr>
              <a:t>CBasePane</a:t>
            </a:r>
            <a:r>
              <a:rPr lang="en-US" altLang="zh-CN" sz="2400" dirty="0"/>
              <a:t>: </a:t>
            </a:r>
            <a:r>
              <a:rPr lang="zh-CN" altLang="en-US" sz="2400" dirty="0"/>
              <a:t>实现了窗格的基本功能和属性：停靠、浮动以及基本的窗口消息处理。</a:t>
            </a:r>
          </a:p>
          <a:p>
            <a:pPr>
              <a:lnSpc>
                <a:spcPct val="150000"/>
              </a:lnSpc>
              <a:spcBef>
                <a:spcPts val="0"/>
              </a:spcBef>
            </a:pPr>
            <a:r>
              <a:rPr lang="en-US" altLang="zh-CN" sz="2400" dirty="0" err="1">
                <a:solidFill>
                  <a:schemeClr val="accent2"/>
                </a:solidFill>
              </a:rPr>
              <a:t>CChildFrame</a:t>
            </a:r>
            <a:r>
              <a:rPr lang="en-US" altLang="zh-CN" sz="2400" dirty="0"/>
              <a:t>: </a:t>
            </a:r>
            <a:r>
              <a:rPr lang="zh-CN" altLang="en-US" sz="2400" dirty="0"/>
              <a:t>用来管理视图窗口</a:t>
            </a:r>
            <a:r>
              <a:rPr lang="en-US" altLang="zh-CN" sz="2400" dirty="0"/>
              <a:t>(</a:t>
            </a:r>
            <a:r>
              <a:rPr lang="zh-CN" altLang="en-US" sz="2400" dirty="0"/>
              <a:t>子窗口</a:t>
            </a:r>
            <a:r>
              <a:rPr lang="en-US" altLang="zh-CN" sz="2400" dirty="0"/>
              <a:t>)</a:t>
            </a:r>
            <a:r>
              <a:rPr lang="zh-CN" altLang="en-US" sz="2400" dirty="0"/>
              <a:t>等。</a:t>
            </a:r>
          </a:p>
          <a:p>
            <a:pPr>
              <a:lnSpc>
                <a:spcPct val="150000"/>
              </a:lnSpc>
              <a:spcBef>
                <a:spcPts val="0"/>
              </a:spcBef>
            </a:pPr>
            <a:r>
              <a:rPr lang="en-US" altLang="zh-CN" sz="2400" dirty="0" err="1">
                <a:solidFill>
                  <a:schemeClr val="accent2"/>
                </a:solidFill>
              </a:rPr>
              <a:t>CCmdTarget</a:t>
            </a:r>
            <a:r>
              <a:rPr lang="en-US" altLang="zh-CN" sz="2400" dirty="0"/>
              <a:t>: </a:t>
            </a:r>
            <a:r>
              <a:rPr lang="zh-CN" altLang="en-US" sz="2400" dirty="0"/>
              <a:t>类</a:t>
            </a:r>
            <a:r>
              <a:rPr lang="en-US" altLang="zh-CN" sz="2400" dirty="0" err="1"/>
              <a:t>CCmdTarget</a:t>
            </a:r>
            <a:r>
              <a:rPr lang="zh-CN" altLang="en-US" sz="2400" dirty="0"/>
              <a:t>是</a:t>
            </a:r>
            <a:r>
              <a:rPr lang="en-US" altLang="zh-CN" sz="2400" dirty="0"/>
              <a:t>MFC</a:t>
            </a:r>
            <a:r>
              <a:rPr lang="zh-CN" altLang="en-US" sz="2400" dirty="0"/>
              <a:t>类库中消息映射体系的一个基类。消息映射把命令或消息引导给用户为之编写的响应函数（命令是由菜单项、命令按钮或者加速键产生的消息）。从</a:t>
            </a:r>
            <a:r>
              <a:rPr lang="en-US" altLang="zh-CN" sz="2400" dirty="0" err="1"/>
              <a:t>CCmdTarget</a:t>
            </a:r>
            <a:r>
              <a:rPr lang="zh-CN" altLang="en-US" sz="2400" dirty="0"/>
              <a:t>继承来的类包括：</a:t>
            </a:r>
            <a:r>
              <a:rPr lang="en-US" altLang="zh-CN" sz="2400" dirty="0" err="1"/>
              <a:t>CView</a:t>
            </a:r>
            <a:r>
              <a:rPr lang="zh-CN" altLang="en-US" sz="2400" dirty="0"/>
              <a:t>、</a:t>
            </a:r>
            <a:r>
              <a:rPr lang="en-US" altLang="zh-CN" sz="2400" dirty="0" err="1"/>
              <a:t>CWinApp</a:t>
            </a:r>
            <a:r>
              <a:rPr lang="zh-CN" altLang="en-US" sz="2400" dirty="0"/>
              <a:t>、</a:t>
            </a:r>
            <a:r>
              <a:rPr lang="en-US" altLang="zh-CN" sz="2400" dirty="0" err="1"/>
              <a:t>CDocument</a:t>
            </a:r>
            <a:r>
              <a:rPr lang="zh-CN" altLang="en-US" sz="2400" dirty="0"/>
              <a:t>、</a:t>
            </a:r>
            <a:r>
              <a:rPr lang="en-US" altLang="zh-CN" sz="2400" dirty="0" err="1"/>
              <a:t>CWnd</a:t>
            </a:r>
            <a:r>
              <a:rPr lang="zh-CN" altLang="en-US" sz="2400" dirty="0"/>
              <a:t>和</a:t>
            </a:r>
            <a:r>
              <a:rPr lang="en-US" altLang="zh-CN" sz="2400" dirty="0" err="1"/>
              <a:t>CFrameWnd</a:t>
            </a:r>
            <a:r>
              <a:rPr lang="zh-CN" altLang="en-US" sz="2400" dirty="0"/>
              <a:t>。</a:t>
            </a:r>
          </a:p>
          <a:p>
            <a:pPr>
              <a:lnSpc>
                <a:spcPct val="150000"/>
              </a:lnSpc>
              <a:spcBef>
                <a:spcPts val="0"/>
              </a:spcBef>
            </a:pPr>
            <a:r>
              <a:rPr lang="en-US" altLang="zh-CN" sz="2400" dirty="0" err="1">
                <a:solidFill>
                  <a:schemeClr val="accent2"/>
                </a:solidFill>
              </a:rPr>
              <a:t>CCP_BoundCircleApp</a:t>
            </a:r>
            <a:r>
              <a:rPr lang="en-US" altLang="zh-CN" sz="2400" dirty="0"/>
              <a:t>: </a:t>
            </a:r>
            <a:r>
              <a:rPr lang="zh-CN" altLang="en-US" sz="2400" dirty="0"/>
              <a:t>负责应用程序的初始化、运行和结束处理。</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310190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fontScale="92500" lnSpcReduction="20000"/>
          </a:bodyPr>
          <a:lstStyle/>
          <a:p>
            <a:pPr>
              <a:lnSpc>
                <a:spcPct val="150000"/>
              </a:lnSpc>
              <a:spcBef>
                <a:spcPts val="600"/>
              </a:spcBef>
            </a:pPr>
            <a:r>
              <a:rPr lang="en-US" altLang="zh-CN" sz="2400" dirty="0" err="1">
                <a:solidFill>
                  <a:schemeClr val="accent2"/>
                </a:solidFill>
              </a:rPr>
              <a:t>CCP_BoundCircleDoc</a:t>
            </a:r>
            <a:r>
              <a:rPr lang="en-US" altLang="zh-CN" sz="2400" dirty="0"/>
              <a:t>: </a:t>
            </a:r>
            <a:r>
              <a:rPr lang="zh-CN" altLang="en-US" sz="2400" dirty="0"/>
              <a:t>通常用来存储和管理数据。</a:t>
            </a:r>
          </a:p>
          <a:p>
            <a:pPr>
              <a:lnSpc>
                <a:spcPct val="150000"/>
              </a:lnSpc>
              <a:spcBef>
                <a:spcPts val="600"/>
              </a:spcBef>
            </a:pPr>
            <a:r>
              <a:rPr lang="en-US" altLang="zh-CN" sz="2400" dirty="0" err="1">
                <a:solidFill>
                  <a:schemeClr val="accent2"/>
                </a:solidFill>
              </a:rPr>
              <a:t>CCP_BoundCircleView</a:t>
            </a:r>
            <a:r>
              <a:rPr lang="en-US" altLang="zh-CN" sz="2400" dirty="0"/>
              <a:t>: </a:t>
            </a:r>
            <a:r>
              <a:rPr lang="zh-CN" altLang="en-US" sz="2400" dirty="0"/>
              <a:t>通常用来展示数据并处理图形界面用户交互事件。</a:t>
            </a:r>
          </a:p>
          <a:p>
            <a:pPr>
              <a:lnSpc>
                <a:spcPct val="150000"/>
              </a:lnSpc>
              <a:spcBef>
                <a:spcPts val="600"/>
              </a:spcBef>
            </a:pPr>
            <a:r>
              <a:rPr lang="en-US" altLang="zh-CN" sz="2400" dirty="0" err="1">
                <a:solidFill>
                  <a:schemeClr val="accent2"/>
                </a:solidFill>
              </a:rPr>
              <a:t>CDocTemplate</a:t>
            </a:r>
            <a:r>
              <a:rPr lang="en-US" altLang="zh-CN" sz="2400" dirty="0"/>
              <a:t>: </a:t>
            </a:r>
            <a:r>
              <a:rPr lang="zh-CN" altLang="en-US" sz="2400" dirty="0">
                <a:solidFill>
                  <a:schemeClr val="accent2"/>
                </a:solidFill>
              </a:rPr>
              <a:t>文档模板类</a:t>
            </a:r>
            <a:r>
              <a:rPr lang="zh-CN" altLang="en-US" sz="2400" dirty="0"/>
              <a:t>，定义了文档模板的基本函数功能，规范了文档类、视图类和框架窗口类等三个类之间的关系。</a:t>
            </a:r>
          </a:p>
          <a:p>
            <a:pPr>
              <a:lnSpc>
                <a:spcPct val="150000"/>
              </a:lnSpc>
              <a:spcBef>
                <a:spcPts val="600"/>
              </a:spcBef>
            </a:pPr>
            <a:r>
              <a:rPr lang="en-US" altLang="zh-CN" sz="2400" dirty="0" err="1">
                <a:solidFill>
                  <a:schemeClr val="accent2"/>
                </a:solidFill>
              </a:rPr>
              <a:t>CDocument</a:t>
            </a:r>
            <a:r>
              <a:rPr lang="en-US" altLang="zh-CN" sz="2400" dirty="0"/>
              <a:t>: </a:t>
            </a:r>
            <a:r>
              <a:rPr lang="zh-CN" altLang="en-US" sz="2400" dirty="0">
                <a:solidFill>
                  <a:schemeClr val="accent2"/>
                </a:solidFill>
              </a:rPr>
              <a:t>文档类</a:t>
            </a:r>
            <a:r>
              <a:rPr lang="zh-CN" altLang="en-US" sz="2400" dirty="0"/>
              <a:t>，定义了</a:t>
            </a:r>
            <a:r>
              <a:rPr lang="en-US" altLang="zh-CN" sz="2400" dirty="0"/>
              <a:t>MFC</a:t>
            </a:r>
            <a:r>
              <a:rPr lang="zh-CN" altLang="en-US" sz="2400" dirty="0"/>
              <a:t>文档的基本功能，包括创建、装载、保存等标准文档操作。</a:t>
            </a:r>
          </a:p>
          <a:p>
            <a:pPr>
              <a:lnSpc>
                <a:spcPct val="150000"/>
              </a:lnSpc>
              <a:spcBef>
                <a:spcPts val="600"/>
              </a:spcBef>
            </a:pPr>
            <a:r>
              <a:rPr lang="en-US" altLang="zh-CN" sz="2400" dirty="0" err="1">
                <a:solidFill>
                  <a:schemeClr val="accent2"/>
                </a:solidFill>
              </a:rPr>
              <a:t>CFrameWnd</a:t>
            </a:r>
            <a:r>
              <a:rPr lang="en-US" altLang="zh-CN" sz="2400" dirty="0"/>
              <a:t>: </a:t>
            </a:r>
            <a:r>
              <a:rPr lang="zh-CN" altLang="en-US" sz="2400" dirty="0">
                <a:solidFill>
                  <a:schemeClr val="accent2"/>
                </a:solidFill>
              </a:rPr>
              <a:t>框架窗口类</a:t>
            </a:r>
            <a:r>
              <a:rPr lang="zh-CN" altLang="en-US" sz="2400" dirty="0"/>
              <a:t>，定义了界面重叠、窗口弹出等窗口管理功能。</a:t>
            </a:r>
          </a:p>
          <a:p>
            <a:pPr>
              <a:lnSpc>
                <a:spcPct val="150000"/>
              </a:lnSpc>
              <a:spcBef>
                <a:spcPts val="600"/>
              </a:spcBef>
            </a:pPr>
            <a:r>
              <a:rPr lang="en-US" altLang="zh-CN" sz="2400" dirty="0" err="1">
                <a:solidFill>
                  <a:schemeClr val="accent2"/>
                </a:solidFill>
              </a:rPr>
              <a:t>CMainFrame</a:t>
            </a:r>
            <a:r>
              <a:rPr lang="en-US" altLang="zh-CN" sz="2400" dirty="0"/>
              <a:t>: </a:t>
            </a:r>
            <a:r>
              <a:rPr lang="zh-CN" altLang="en-US" sz="2400" dirty="0"/>
              <a:t>用来管理主窗口、工具条、菜单、加速键等。</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693607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fontScale="85000" lnSpcReduction="10000"/>
          </a:bodyPr>
          <a:lstStyle/>
          <a:p>
            <a:pPr>
              <a:lnSpc>
                <a:spcPct val="150000"/>
              </a:lnSpc>
            </a:pPr>
            <a:r>
              <a:rPr lang="en-US" altLang="zh-CN" sz="2400" dirty="0" err="1">
                <a:solidFill>
                  <a:schemeClr val="accent2"/>
                </a:solidFill>
              </a:rPr>
              <a:t>CMDIChildWnd</a:t>
            </a:r>
            <a:r>
              <a:rPr lang="en-US" altLang="zh-CN" sz="2400" dirty="0"/>
              <a:t>: </a:t>
            </a:r>
            <a:r>
              <a:rPr lang="zh-CN" altLang="en-US" sz="2400" dirty="0"/>
              <a:t>其中</a:t>
            </a:r>
            <a:r>
              <a:rPr lang="en-US" altLang="zh-CN" sz="2400" dirty="0"/>
              <a:t>MDI </a:t>
            </a:r>
            <a:r>
              <a:rPr lang="zh-CN" altLang="en-US" sz="2400" dirty="0"/>
              <a:t>是“</a:t>
            </a:r>
            <a:r>
              <a:rPr lang="en-US" altLang="zh-CN" sz="2400" dirty="0"/>
              <a:t>multiple document interface”</a:t>
            </a:r>
            <a:r>
              <a:rPr lang="zh-CN" altLang="en-US" sz="2400" dirty="0"/>
              <a:t>的缩写。定义了</a:t>
            </a:r>
            <a:r>
              <a:rPr lang="en-US" altLang="zh-CN" sz="2400" dirty="0"/>
              <a:t>Windows</a:t>
            </a:r>
            <a:r>
              <a:rPr lang="zh-CN" altLang="en-US" sz="2400" dirty="0"/>
              <a:t>多文档界面</a:t>
            </a:r>
            <a:r>
              <a:rPr lang="en-US" altLang="zh-CN" sz="2400" dirty="0"/>
              <a:t>(MDI)</a:t>
            </a:r>
            <a:r>
              <a:rPr lang="zh-CN" altLang="en-US" sz="2400" dirty="0"/>
              <a:t>子窗口的基本功能。</a:t>
            </a:r>
          </a:p>
          <a:p>
            <a:pPr>
              <a:lnSpc>
                <a:spcPct val="150000"/>
              </a:lnSpc>
            </a:pPr>
            <a:r>
              <a:rPr lang="en-US" altLang="zh-CN" sz="2400" dirty="0" err="1">
                <a:solidFill>
                  <a:schemeClr val="accent2"/>
                </a:solidFill>
              </a:rPr>
              <a:t>CMDIChildWndEx</a:t>
            </a:r>
            <a:r>
              <a:rPr lang="en-US" altLang="zh-CN" sz="2400" dirty="0"/>
              <a:t>: </a:t>
            </a:r>
            <a:r>
              <a:rPr lang="zh-CN" altLang="en-US" sz="2400" dirty="0"/>
              <a:t>是多文档界面子窗口类</a:t>
            </a:r>
            <a:r>
              <a:rPr lang="en-US" altLang="zh-CN" sz="2400" dirty="0" err="1"/>
              <a:t>CMDIChildWnd</a:t>
            </a:r>
            <a:r>
              <a:rPr lang="zh-CN" altLang="en-US" sz="2400" dirty="0"/>
              <a:t>的扩展，增加了子窗口停靠等功能。</a:t>
            </a:r>
          </a:p>
          <a:p>
            <a:pPr>
              <a:lnSpc>
                <a:spcPct val="150000"/>
              </a:lnSpc>
            </a:pPr>
            <a:r>
              <a:rPr lang="en-US" altLang="zh-CN" sz="2400" dirty="0" err="1">
                <a:solidFill>
                  <a:schemeClr val="accent2"/>
                </a:solidFill>
              </a:rPr>
              <a:t>CMDIFrameWnd</a:t>
            </a:r>
            <a:r>
              <a:rPr lang="en-US" altLang="zh-CN" sz="2400" dirty="0"/>
              <a:t>: </a:t>
            </a:r>
            <a:r>
              <a:rPr lang="zh-CN" altLang="en-US" sz="2400" dirty="0"/>
              <a:t>定义了</a:t>
            </a:r>
            <a:r>
              <a:rPr lang="en-US" altLang="zh-CN" sz="2400" dirty="0"/>
              <a:t>Windows</a:t>
            </a:r>
            <a:r>
              <a:rPr lang="zh-CN" altLang="en-US" sz="2400" dirty="0"/>
              <a:t>多文档界面窗口管理的基本功能。</a:t>
            </a:r>
          </a:p>
          <a:p>
            <a:pPr>
              <a:lnSpc>
                <a:spcPct val="150000"/>
              </a:lnSpc>
            </a:pPr>
            <a:r>
              <a:rPr lang="en-US" altLang="zh-CN" sz="2400" dirty="0" err="1">
                <a:solidFill>
                  <a:schemeClr val="accent2"/>
                </a:solidFill>
              </a:rPr>
              <a:t>CMDIFrameWndEx</a:t>
            </a:r>
            <a:r>
              <a:rPr lang="en-US" altLang="zh-CN" sz="2400" dirty="0"/>
              <a:t>: </a:t>
            </a:r>
            <a:r>
              <a:rPr lang="zh-CN" altLang="en-US" sz="2400" dirty="0"/>
              <a:t>是多文档界面窗口框架类</a:t>
            </a:r>
            <a:r>
              <a:rPr lang="en-US" altLang="zh-CN" sz="2400" dirty="0" err="1"/>
              <a:t>CMDIFrameWnd</a:t>
            </a:r>
            <a:r>
              <a:rPr lang="zh-CN" altLang="en-US" sz="2400" dirty="0"/>
              <a:t>的扩展，添加了窗口风格定制等功能。</a:t>
            </a:r>
          </a:p>
          <a:p>
            <a:pPr>
              <a:lnSpc>
                <a:spcPct val="150000"/>
              </a:lnSpc>
            </a:pPr>
            <a:r>
              <a:rPr lang="en-US" altLang="zh-CN" sz="2400" dirty="0" err="1">
                <a:solidFill>
                  <a:schemeClr val="accent2"/>
                </a:solidFill>
              </a:rPr>
              <a:t>CMFCBaseToolBar</a:t>
            </a:r>
            <a:r>
              <a:rPr lang="en-US" altLang="zh-CN" sz="2400" dirty="0"/>
              <a:t>: </a:t>
            </a:r>
            <a:r>
              <a:rPr lang="zh-CN" altLang="en-US" sz="2400" dirty="0"/>
              <a:t>定义了工具条的基本功能，包括工具条的停靠模式、返回工具条的最小尺寸等。</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69661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fontScale="85000" lnSpcReduction="20000"/>
          </a:bodyPr>
          <a:lstStyle/>
          <a:p>
            <a:pPr>
              <a:lnSpc>
                <a:spcPct val="150000"/>
              </a:lnSpc>
            </a:pPr>
            <a:r>
              <a:rPr lang="en-US" altLang="zh-CN" sz="2400" dirty="0" err="1">
                <a:solidFill>
                  <a:schemeClr val="accent2"/>
                </a:solidFill>
              </a:rPr>
              <a:t>CMFCMenuBar</a:t>
            </a:r>
            <a:r>
              <a:rPr lang="en-US" altLang="zh-CN" sz="2400" dirty="0"/>
              <a:t>: </a:t>
            </a:r>
            <a:r>
              <a:rPr lang="zh-CN" altLang="en-US" sz="2400" dirty="0"/>
              <a:t>主要负责菜单栏的基本操作，包括菜单栏停靠、菜单显示等。</a:t>
            </a:r>
          </a:p>
          <a:p>
            <a:pPr>
              <a:lnSpc>
                <a:spcPct val="150000"/>
              </a:lnSpc>
            </a:pPr>
            <a:r>
              <a:rPr lang="en-US" altLang="zh-CN" sz="2400" dirty="0" err="1">
                <a:solidFill>
                  <a:schemeClr val="accent2"/>
                </a:solidFill>
              </a:rPr>
              <a:t>CMFCStatusBar</a:t>
            </a:r>
            <a:r>
              <a:rPr lang="en-US" altLang="zh-CN" sz="2400" dirty="0"/>
              <a:t>: </a:t>
            </a:r>
            <a:r>
              <a:rPr lang="zh-CN" altLang="en-US" sz="2400" dirty="0"/>
              <a:t>主要负责状态栏的基本操作。</a:t>
            </a:r>
          </a:p>
          <a:p>
            <a:pPr>
              <a:lnSpc>
                <a:spcPct val="150000"/>
              </a:lnSpc>
            </a:pPr>
            <a:r>
              <a:rPr lang="en-US" altLang="zh-CN" sz="2400" dirty="0" err="1">
                <a:solidFill>
                  <a:schemeClr val="accent2"/>
                </a:solidFill>
              </a:rPr>
              <a:t>CMFCToolBar</a:t>
            </a:r>
            <a:r>
              <a:rPr lang="en-US" altLang="zh-CN" sz="2400" dirty="0"/>
              <a:t>: </a:t>
            </a:r>
            <a:r>
              <a:rPr lang="zh-CN" altLang="en-US" sz="2400" dirty="0"/>
              <a:t>定义了工具条的常用功能，包括工具条停靠、工具条锁定、工具条的拖放式定制等。</a:t>
            </a:r>
          </a:p>
          <a:p>
            <a:pPr>
              <a:lnSpc>
                <a:spcPct val="150000"/>
              </a:lnSpc>
            </a:pPr>
            <a:r>
              <a:rPr lang="en-US" altLang="zh-CN" sz="2400" dirty="0" err="1">
                <a:solidFill>
                  <a:schemeClr val="accent2"/>
                </a:solidFill>
              </a:rPr>
              <a:t>CMultiDocTemplate</a:t>
            </a:r>
            <a:r>
              <a:rPr lang="en-US" altLang="zh-CN" sz="2400" dirty="0"/>
              <a:t>: </a:t>
            </a:r>
            <a:r>
              <a:rPr lang="zh-CN" altLang="en-US" sz="2400" dirty="0"/>
              <a:t>管理文档对象、子框架对象和视图对象等。</a:t>
            </a:r>
          </a:p>
          <a:p>
            <a:pPr>
              <a:lnSpc>
                <a:spcPct val="150000"/>
              </a:lnSpc>
            </a:pPr>
            <a:r>
              <a:rPr lang="en-US" altLang="zh-CN" sz="2400" dirty="0" err="1">
                <a:solidFill>
                  <a:schemeClr val="accent2"/>
                </a:solidFill>
              </a:rPr>
              <a:t>CObject</a:t>
            </a:r>
            <a:r>
              <a:rPr lang="en-US" altLang="zh-CN" sz="2400" dirty="0"/>
              <a:t>: </a:t>
            </a:r>
            <a:r>
              <a:rPr lang="zh-CN" altLang="en-US" sz="2400" dirty="0"/>
              <a:t>是大多数</a:t>
            </a:r>
            <a:r>
              <a:rPr lang="en-US" altLang="zh-CN" sz="2400" dirty="0"/>
              <a:t>MFC</a:t>
            </a:r>
            <a:r>
              <a:rPr lang="zh-CN" altLang="en-US" sz="2400" dirty="0"/>
              <a:t>类的基类，提供了运行类信息获取、串行化</a:t>
            </a:r>
            <a:r>
              <a:rPr lang="en-US" altLang="zh-CN" sz="2400" dirty="0"/>
              <a:t>(</a:t>
            </a:r>
            <a:r>
              <a:rPr lang="zh-CN" altLang="en-US" sz="2400" dirty="0"/>
              <a:t>数据存储</a:t>
            </a:r>
            <a:r>
              <a:rPr lang="en-US" altLang="zh-CN" sz="2400" dirty="0"/>
              <a:t>)</a:t>
            </a:r>
            <a:r>
              <a:rPr lang="zh-CN" altLang="en-US" sz="2400" dirty="0"/>
              <a:t>、对象诊断输出等基本功能。</a:t>
            </a:r>
          </a:p>
          <a:p>
            <a:pPr>
              <a:lnSpc>
                <a:spcPct val="150000"/>
              </a:lnSpc>
            </a:pPr>
            <a:r>
              <a:rPr lang="en-US" altLang="zh-CN" sz="2400" dirty="0" err="1">
                <a:solidFill>
                  <a:schemeClr val="accent2"/>
                </a:solidFill>
              </a:rPr>
              <a:t>CPane</a:t>
            </a:r>
            <a:r>
              <a:rPr lang="en-US" altLang="zh-CN" sz="2400" dirty="0"/>
              <a:t>: </a:t>
            </a:r>
            <a:r>
              <a:rPr lang="zh-CN" altLang="en-US" sz="2400" dirty="0"/>
              <a:t>实现了窗格的抓取等功能，可以用鼠标把窗格从停靠状态变为浮动状态</a:t>
            </a:r>
            <a:r>
              <a:rPr lang="zh-CN" altLang="en-US" sz="2400" dirty="0" smtClean="0"/>
              <a:t>。</a:t>
            </a:r>
            <a:endParaRPr lang="zh-CN" altLang="en-US" sz="24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4106947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fontScale="92500"/>
          </a:bodyPr>
          <a:lstStyle/>
          <a:p>
            <a:pPr>
              <a:lnSpc>
                <a:spcPct val="150000"/>
              </a:lnSpc>
            </a:pPr>
            <a:r>
              <a:rPr lang="en-US" altLang="zh-CN" sz="2400" dirty="0" err="1">
                <a:solidFill>
                  <a:schemeClr val="accent2"/>
                </a:solidFill>
              </a:rPr>
              <a:t>CView</a:t>
            </a:r>
            <a:r>
              <a:rPr lang="en-US" altLang="zh-CN" sz="2400" dirty="0"/>
              <a:t>: </a:t>
            </a:r>
            <a:r>
              <a:rPr lang="zh-CN" altLang="en-US" sz="2400" dirty="0"/>
              <a:t>视图类，定义了视图的基本功能。视图被连接到文档上，用作文档和用户之间的媒介：视图在屏幕或打印机上显示文档的图像，并将用户的输入解释为对文档的操作。</a:t>
            </a:r>
          </a:p>
          <a:p>
            <a:pPr>
              <a:lnSpc>
                <a:spcPct val="150000"/>
              </a:lnSpc>
            </a:pPr>
            <a:r>
              <a:rPr lang="en-US" altLang="zh-CN" sz="2400" dirty="0" err="1">
                <a:solidFill>
                  <a:schemeClr val="accent2"/>
                </a:solidFill>
              </a:rPr>
              <a:t>CWinApp</a:t>
            </a:r>
            <a:r>
              <a:rPr lang="en-US" altLang="zh-CN" sz="2400" dirty="0"/>
              <a:t>: </a:t>
            </a:r>
            <a:r>
              <a:rPr lang="zh-CN" altLang="en-US" sz="2400" dirty="0"/>
              <a:t>定义了</a:t>
            </a:r>
            <a:r>
              <a:rPr lang="en-US" altLang="zh-CN" sz="2400" dirty="0"/>
              <a:t>Windows</a:t>
            </a:r>
            <a:r>
              <a:rPr lang="zh-CN" altLang="en-US" sz="2400" dirty="0"/>
              <a:t>应用程序对象的基本功能，包括如何初始化和运行应用程序。</a:t>
            </a:r>
          </a:p>
          <a:p>
            <a:pPr>
              <a:lnSpc>
                <a:spcPct val="150000"/>
              </a:lnSpc>
            </a:pPr>
            <a:r>
              <a:rPr lang="en-US" altLang="zh-CN" sz="2400" dirty="0" err="1">
                <a:solidFill>
                  <a:schemeClr val="accent2"/>
                </a:solidFill>
              </a:rPr>
              <a:t>CWinAppEx</a:t>
            </a:r>
            <a:r>
              <a:rPr lang="en-US" altLang="zh-CN" sz="2400" dirty="0"/>
              <a:t>: </a:t>
            </a:r>
            <a:r>
              <a:rPr lang="zh-CN" altLang="en-US" sz="2400" dirty="0"/>
              <a:t>是</a:t>
            </a:r>
            <a:r>
              <a:rPr lang="en-US" altLang="zh-CN" sz="2400" dirty="0" err="1"/>
              <a:t>CWinApp</a:t>
            </a:r>
            <a:r>
              <a:rPr lang="zh-CN" altLang="en-US" sz="2400" dirty="0"/>
              <a:t>类的扩展，提供了在</a:t>
            </a:r>
            <a:r>
              <a:rPr lang="en-US" altLang="zh-CN" sz="2400" dirty="0"/>
              <a:t>Windows</a:t>
            </a:r>
            <a:r>
              <a:rPr lang="zh-CN" altLang="en-US" sz="2400" dirty="0"/>
              <a:t>注册表中设置应用程序以及保存和加载应用程序信息等功能。每个应用程序最多只能有一个</a:t>
            </a:r>
            <a:r>
              <a:rPr lang="en-US" altLang="zh-CN" sz="2400" dirty="0" err="1"/>
              <a:t>CWinAppEx</a:t>
            </a:r>
            <a:r>
              <a:rPr lang="zh-CN" altLang="en-US" sz="2400" dirty="0"/>
              <a:t>实例对象。</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909846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面向对象程序设计</a:t>
            </a:r>
            <a:r>
              <a:rPr lang="zh-CN" altLang="en-US" dirty="0" smtClean="0"/>
              <a:t>基础</a:t>
            </a:r>
            <a:r>
              <a:rPr lang="en-US" altLang="zh-CN" dirty="0"/>
              <a:t/>
            </a:r>
            <a:br>
              <a:rPr lang="en-US" altLang="zh-CN" dirty="0"/>
            </a:br>
            <a:r>
              <a:rPr lang="en-US" altLang="zh-CN" sz="3200" dirty="0">
                <a:solidFill>
                  <a:schemeClr val="accent6">
                    <a:lumMod val="75000"/>
                  </a:schemeClr>
                </a:solidFill>
              </a:rPr>
              <a:t>(Fundamentals of Object-Oriented Programming)</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fontScale="85000" lnSpcReduction="20000"/>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俊海</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a:p>
            <a:pPr>
              <a:lnSpc>
                <a:spcPct val="120000"/>
              </a:lnSpc>
            </a:pPr>
            <a:r>
              <a:rPr lang="en-US" altLang="zh-CN" dirty="0"/>
              <a:t>yongjunhai@tsinghua.org.cn</a:t>
            </a:r>
            <a:endParaRPr lang="zh-CN" altLang="en-US" dirty="0">
              <a:ea typeface="隶书" panose="02010509060101010101" pitchFamily="49" charset="-122"/>
            </a:endParaRPr>
          </a:p>
        </p:txBody>
      </p:sp>
      <p:sp>
        <p:nvSpPr>
          <p:cNvPr id="5" name="日期占位符 4"/>
          <p:cNvSpPr>
            <a:spLocks noGrp="1"/>
          </p:cNvSpPr>
          <p:nvPr>
            <p:ph type="dt" sz="half" idx="10"/>
          </p:nvPr>
        </p:nvSpPr>
        <p:spPr/>
        <p:txBody>
          <a:bodyPr/>
          <a:lstStyle/>
          <a:p>
            <a:fld id="{6B034EC7-A483-44A8-8D9D-E5CF8445A484}" type="datetime2">
              <a:rPr lang="zh-CN" altLang="en-US" smtClean="0"/>
              <a:t>2021年4月4日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635496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多文档应用程序相关类简介</a:t>
            </a:r>
          </a:p>
        </p:txBody>
      </p:sp>
      <p:sp>
        <p:nvSpPr>
          <p:cNvPr id="3" name="内容占位符 2"/>
          <p:cNvSpPr>
            <a:spLocks noGrp="1"/>
          </p:cNvSpPr>
          <p:nvPr>
            <p:ph idx="1"/>
          </p:nvPr>
        </p:nvSpPr>
        <p:spPr/>
        <p:txBody>
          <a:bodyPr>
            <a:normAutofit lnSpcReduction="10000"/>
          </a:bodyPr>
          <a:lstStyle/>
          <a:p>
            <a:pPr>
              <a:lnSpc>
                <a:spcPct val="150000"/>
              </a:lnSpc>
            </a:pPr>
            <a:r>
              <a:rPr lang="en-US" altLang="zh-CN" sz="2400" dirty="0" err="1">
                <a:solidFill>
                  <a:schemeClr val="accent2"/>
                </a:solidFill>
              </a:rPr>
              <a:t>CWinThread</a:t>
            </a:r>
            <a:r>
              <a:rPr lang="en-US" altLang="zh-CN" sz="2400" dirty="0"/>
              <a:t>: </a:t>
            </a:r>
            <a:r>
              <a:rPr lang="zh-CN" altLang="en-US" sz="2400" dirty="0"/>
              <a:t>定义了在应用程序内运行的线程，允许一个应用程序拥有多个线程。运行的主线程通常由</a:t>
            </a:r>
            <a:r>
              <a:rPr lang="en-US" altLang="zh-CN" sz="2400" dirty="0" err="1"/>
              <a:t>CWinApp</a:t>
            </a:r>
            <a:r>
              <a:rPr lang="zh-CN" altLang="en-US" sz="2400" dirty="0"/>
              <a:t>的派生类提供，</a:t>
            </a:r>
            <a:r>
              <a:rPr lang="en-US" altLang="zh-CN" sz="2400" dirty="0" err="1"/>
              <a:t>CWinApp</a:t>
            </a:r>
            <a:r>
              <a:rPr lang="zh-CN" altLang="en-US" sz="2400" dirty="0"/>
              <a:t>由</a:t>
            </a:r>
            <a:r>
              <a:rPr lang="en-US" altLang="zh-CN" sz="2400" dirty="0" err="1"/>
              <a:t>CWinThread</a:t>
            </a:r>
            <a:r>
              <a:rPr lang="zh-CN" altLang="en-US" sz="2400" dirty="0"/>
              <a:t>派生。</a:t>
            </a:r>
            <a:r>
              <a:rPr lang="en-US" altLang="zh-CN" sz="2400" dirty="0" err="1"/>
              <a:t>CWinThread</a:t>
            </a:r>
            <a:r>
              <a:rPr lang="zh-CN" altLang="en-US" sz="2400" dirty="0"/>
              <a:t>支持两种线程类型：工作者线程和用户界面线程。工作者线程没有收发消息的功能：例如，在电子表格应用程序中进行后台计算的线程。用户界面线程具有收发消息的功能，并处理从系统收到的消息。</a:t>
            </a:r>
          </a:p>
          <a:p>
            <a:pPr>
              <a:lnSpc>
                <a:spcPct val="150000"/>
              </a:lnSpc>
            </a:pPr>
            <a:r>
              <a:rPr lang="en-US" altLang="zh-CN" sz="2400" dirty="0" err="1">
                <a:solidFill>
                  <a:schemeClr val="accent2"/>
                </a:solidFill>
              </a:rPr>
              <a:t>CWnd</a:t>
            </a:r>
            <a:r>
              <a:rPr lang="en-US" altLang="zh-CN" sz="2400" dirty="0"/>
              <a:t>: </a:t>
            </a:r>
            <a:r>
              <a:rPr lang="zh-CN" altLang="en-US" sz="2400" dirty="0"/>
              <a:t>定义了</a:t>
            </a:r>
            <a:r>
              <a:rPr lang="en-US" altLang="zh-CN" sz="2400" dirty="0"/>
              <a:t>MFC</a:t>
            </a:r>
            <a:r>
              <a:rPr lang="zh-CN" altLang="en-US" sz="2400" dirty="0"/>
              <a:t>各类窗口的基本功能，包括创建窗口、消息分发、销毁窗口等。</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8577774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以文档</a:t>
            </a:r>
            <a:r>
              <a:rPr lang="en-US" altLang="en-US" dirty="0"/>
              <a:t>-</a:t>
            </a:r>
            <a:r>
              <a:rPr lang="en-US" altLang="zh-CN" dirty="0"/>
              <a:t>视</a:t>
            </a:r>
            <a:r>
              <a:rPr lang="zh-CN" altLang="en-US" dirty="0"/>
              <a:t>图为中心的</a:t>
            </a:r>
            <a:r>
              <a:rPr lang="en-US" altLang="zh-CN" dirty="0"/>
              <a:t>MFC</a:t>
            </a:r>
            <a:r>
              <a:rPr lang="zh-CN" altLang="en-US" dirty="0"/>
              <a:t>编程</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4508500"/>
            <a:ext cx="60452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844675"/>
            <a:ext cx="3530600"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55"/>
          <p:cNvGrpSpPr>
            <a:grpSpLocks/>
          </p:cNvGrpSpPr>
          <p:nvPr/>
        </p:nvGrpSpPr>
        <p:grpSpPr bwMode="auto">
          <a:xfrm>
            <a:off x="179388" y="2085975"/>
            <a:ext cx="4751387" cy="2351088"/>
            <a:chOff x="113" y="1314"/>
            <a:chExt cx="2993" cy="1481"/>
          </a:xfrm>
        </p:grpSpPr>
        <p:sp>
          <p:nvSpPr>
            <p:cNvPr id="12" name="Text Box 5"/>
            <p:cNvSpPr txBox="1">
              <a:spLocks noChangeArrowheads="1"/>
            </p:cNvSpPr>
            <p:nvPr/>
          </p:nvSpPr>
          <p:spPr bwMode="auto">
            <a:xfrm>
              <a:off x="113" y="1729"/>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应用程序</a:t>
              </a:r>
            </a:p>
          </p:txBody>
        </p:sp>
        <p:sp>
          <p:nvSpPr>
            <p:cNvPr id="13" name="Text Box 6"/>
            <p:cNvSpPr txBox="1">
              <a:spLocks noChangeArrowheads="1"/>
            </p:cNvSpPr>
            <p:nvPr/>
          </p:nvSpPr>
          <p:spPr bwMode="auto">
            <a:xfrm>
              <a:off x="1179" y="1314"/>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文档</a:t>
              </a:r>
            </a:p>
          </p:txBody>
        </p:sp>
        <p:sp>
          <p:nvSpPr>
            <p:cNvPr id="14" name="Text Box 7"/>
            <p:cNvSpPr txBox="1">
              <a:spLocks noChangeArrowheads="1"/>
            </p:cNvSpPr>
            <p:nvPr/>
          </p:nvSpPr>
          <p:spPr bwMode="auto">
            <a:xfrm>
              <a:off x="1179" y="1590"/>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文档</a:t>
              </a:r>
            </a:p>
          </p:txBody>
        </p:sp>
        <p:sp>
          <p:nvSpPr>
            <p:cNvPr id="15" name="Text Box 8"/>
            <p:cNvSpPr txBox="1">
              <a:spLocks noChangeArrowheads="1"/>
            </p:cNvSpPr>
            <p:nvPr/>
          </p:nvSpPr>
          <p:spPr bwMode="auto">
            <a:xfrm>
              <a:off x="1179" y="2144"/>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文档</a:t>
              </a:r>
            </a:p>
          </p:txBody>
        </p:sp>
        <p:sp>
          <p:nvSpPr>
            <p:cNvPr id="16" name="Text Box 9"/>
            <p:cNvSpPr txBox="1">
              <a:spLocks noChangeArrowheads="1"/>
            </p:cNvSpPr>
            <p:nvPr/>
          </p:nvSpPr>
          <p:spPr bwMode="auto">
            <a:xfrm>
              <a:off x="1179" y="1867"/>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 …</a:t>
              </a:r>
            </a:p>
          </p:txBody>
        </p:sp>
        <p:grpSp>
          <p:nvGrpSpPr>
            <p:cNvPr id="17" name="Group 42"/>
            <p:cNvGrpSpPr>
              <a:grpSpLocks/>
            </p:cNvGrpSpPr>
            <p:nvPr/>
          </p:nvGrpSpPr>
          <p:grpSpPr bwMode="auto">
            <a:xfrm>
              <a:off x="2245" y="1729"/>
              <a:ext cx="861" cy="1066"/>
              <a:chOff x="2245" y="1729"/>
              <a:chExt cx="861" cy="1066"/>
            </a:xfrm>
          </p:grpSpPr>
          <p:sp>
            <p:nvSpPr>
              <p:cNvPr id="34" name="Text Box 11"/>
              <p:cNvSpPr txBox="1">
                <a:spLocks noChangeArrowheads="1"/>
              </p:cNvSpPr>
              <p:nvPr/>
            </p:nvSpPr>
            <p:spPr bwMode="auto">
              <a:xfrm>
                <a:off x="2245" y="1729"/>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视图</a:t>
                </a:r>
              </a:p>
            </p:txBody>
          </p:sp>
          <p:sp>
            <p:nvSpPr>
              <p:cNvPr id="35" name="Text Box 12"/>
              <p:cNvSpPr txBox="1">
                <a:spLocks noChangeArrowheads="1"/>
              </p:cNvSpPr>
              <p:nvPr/>
            </p:nvSpPr>
            <p:spPr bwMode="auto">
              <a:xfrm>
                <a:off x="2245" y="2005"/>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视图</a:t>
                </a:r>
              </a:p>
            </p:txBody>
          </p:sp>
          <p:sp>
            <p:nvSpPr>
              <p:cNvPr id="36" name="Text Box 13"/>
              <p:cNvSpPr txBox="1">
                <a:spLocks noChangeArrowheads="1"/>
              </p:cNvSpPr>
              <p:nvPr/>
            </p:nvSpPr>
            <p:spPr bwMode="auto">
              <a:xfrm>
                <a:off x="2245" y="2559"/>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400" i="0">
                    <a:ea typeface="楷体_GB2312" pitchFamily="49" charset="-122"/>
                  </a:rPr>
                  <a:t>视图</a:t>
                </a:r>
              </a:p>
            </p:txBody>
          </p:sp>
          <p:sp>
            <p:nvSpPr>
              <p:cNvPr id="37" name="Text Box 14"/>
              <p:cNvSpPr txBox="1">
                <a:spLocks noChangeArrowheads="1"/>
              </p:cNvSpPr>
              <p:nvPr/>
            </p:nvSpPr>
            <p:spPr bwMode="auto">
              <a:xfrm>
                <a:off x="2245" y="2282"/>
                <a:ext cx="861" cy="2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nchorCtr="1">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2400" i="0">
                    <a:ea typeface="楷体_GB2312" pitchFamily="49" charset="-122"/>
                  </a:rPr>
                  <a:t>… …</a:t>
                </a:r>
              </a:p>
            </p:txBody>
          </p:sp>
        </p:grpSp>
        <p:grpSp>
          <p:nvGrpSpPr>
            <p:cNvPr id="18" name="Group 46"/>
            <p:cNvGrpSpPr>
              <a:grpSpLocks/>
            </p:cNvGrpSpPr>
            <p:nvPr/>
          </p:nvGrpSpPr>
          <p:grpSpPr bwMode="auto">
            <a:xfrm>
              <a:off x="975" y="1432"/>
              <a:ext cx="202" cy="830"/>
              <a:chOff x="975" y="1432"/>
              <a:chExt cx="202" cy="830"/>
            </a:xfrm>
          </p:grpSpPr>
          <p:sp>
            <p:nvSpPr>
              <p:cNvPr id="27" name="Line 20"/>
              <p:cNvSpPr>
                <a:spLocks noChangeShapeType="1"/>
              </p:cNvSpPr>
              <p:nvPr/>
            </p:nvSpPr>
            <p:spPr bwMode="auto">
              <a:xfrm>
                <a:off x="1077" y="1432"/>
                <a:ext cx="0" cy="83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2"/>
              <p:cNvSpPr>
                <a:spLocks noChangeShapeType="1"/>
              </p:cNvSpPr>
              <p:nvPr/>
            </p:nvSpPr>
            <p:spPr bwMode="auto">
              <a:xfrm>
                <a:off x="975" y="1847"/>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 name="Group 45"/>
              <p:cNvGrpSpPr>
                <a:grpSpLocks/>
              </p:cNvGrpSpPr>
              <p:nvPr/>
            </p:nvGrpSpPr>
            <p:grpSpPr bwMode="auto">
              <a:xfrm>
                <a:off x="1077" y="1432"/>
                <a:ext cx="100" cy="830"/>
                <a:chOff x="1077" y="1432"/>
                <a:chExt cx="100" cy="830"/>
              </a:xfrm>
            </p:grpSpPr>
            <p:sp>
              <p:nvSpPr>
                <p:cNvPr id="30" name="Line 24"/>
                <p:cNvSpPr>
                  <a:spLocks noChangeShapeType="1"/>
                </p:cNvSpPr>
                <p:nvPr/>
              </p:nvSpPr>
              <p:spPr bwMode="auto">
                <a:xfrm>
                  <a:off x="1077" y="1432"/>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5"/>
                <p:cNvSpPr>
                  <a:spLocks noChangeShapeType="1"/>
                </p:cNvSpPr>
                <p:nvPr/>
              </p:nvSpPr>
              <p:spPr bwMode="auto">
                <a:xfrm>
                  <a:off x="1077" y="1708"/>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6"/>
                <p:cNvSpPr>
                  <a:spLocks noChangeShapeType="1"/>
                </p:cNvSpPr>
                <p:nvPr/>
              </p:nvSpPr>
              <p:spPr bwMode="auto">
                <a:xfrm>
                  <a:off x="1077" y="1985"/>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7"/>
                <p:cNvSpPr>
                  <a:spLocks noChangeShapeType="1"/>
                </p:cNvSpPr>
                <p:nvPr/>
              </p:nvSpPr>
              <p:spPr bwMode="auto">
                <a:xfrm>
                  <a:off x="1077" y="2262"/>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9" name="Group 47"/>
            <p:cNvGrpSpPr>
              <a:grpSpLocks/>
            </p:cNvGrpSpPr>
            <p:nvPr/>
          </p:nvGrpSpPr>
          <p:grpSpPr bwMode="auto">
            <a:xfrm>
              <a:off x="2041" y="1847"/>
              <a:ext cx="202" cy="830"/>
              <a:chOff x="975" y="1432"/>
              <a:chExt cx="202" cy="830"/>
            </a:xfrm>
          </p:grpSpPr>
          <p:sp>
            <p:nvSpPr>
              <p:cNvPr id="20" name="Line 48"/>
              <p:cNvSpPr>
                <a:spLocks noChangeShapeType="1"/>
              </p:cNvSpPr>
              <p:nvPr/>
            </p:nvSpPr>
            <p:spPr bwMode="auto">
              <a:xfrm>
                <a:off x="1077" y="1432"/>
                <a:ext cx="0" cy="83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49"/>
              <p:cNvSpPr>
                <a:spLocks noChangeShapeType="1"/>
              </p:cNvSpPr>
              <p:nvPr/>
            </p:nvSpPr>
            <p:spPr bwMode="auto">
              <a:xfrm>
                <a:off x="975" y="1847"/>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 name="Group 50"/>
              <p:cNvGrpSpPr>
                <a:grpSpLocks/>
              </p:cNvGrpSpPr>
              <p:nvPr/>
            </p:nvGrpSpPr>
            <p:grpSpPr bwMode="auto">
              <a:xfrm>
                <a:off x="1077" y="1432"/>
                <a:ext cx="100" cy="830"/>
                <a:chOff x="1077" y="1432"/>
                <a:chExt cx="100" cy="830"/>
              </a:xfrm>
            </p:grpSpPr>
            <p:sp>
              <p:nvSpPr>
                <p:cNvPr id="23" name="Line 51"/>
                <p:cNvSpPr>
                  <a:spLocks noChangeShapeType="1"/>
                </p:cNvSpPr>
                <p:nvPr/>
              </p:nvSpPr>
              <p:spPr bwMode="auto">
                <a:xfrm>
                  <a:off x="1077" y="1432"/>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52"/>
                <p:cNvSpPr>
                  <a:spLocks noChangeShapeType="1"/>
                </p:cNvSpPr>
                <p:nvPr/>
              </p:nvSpPr>
              <p:spPr bwMode="auto">
                <a:xfrm>
                  <a:off x="1077" y="1708"/>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53"/>
                <p:cNvSpPr>
                  <a:spLocks noChangeShapeType="1"/>
                </p:cNvSpPr>
                <p:nvPr/>
              </p:nvSpPr>
              <p:spPr bwMode="auto">
                <a:xfrm>
                  <a:off x="1077" y="1985"/>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4"/>
                <p:cNvSpPr>
                  <a:spLocks noChangeShapeType="1"/>
                </p:cNvSpPr>
                <p:nvPr/>
              </p:nvSpPr>
              <p:spPr bwMode="auto">
                <a:xfrm>
                  <a:off x="1077" y="2262"/>
                  <a:ext cx="1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8" name="AutoShape 6"/>
          <p:cNvSpPr>
            <a:spLocks/>
          </p:cNvSpPr>
          <p:nvPr/>
        </p:nvSpPr>
        <p:spPr bwMode="auto">
          <a:xfrm>
            <a:off x="250825" y="4292600"/>
            <a:ext cx="2449513" cy="1584325"/>
          </a:xfrm>
          <a:prstGeom prst="borderCallout2">
            <a:avLst>
              <a:gd name="adj1" fmla="val 7213"/>
              <a:gd name="adj2" fmla="val 103111"/>
              <a:gd name="adj3" fmla="val 7213"/>
              <a:gd name="adj4" fmla="val 151588"/>
              <a:gd name="adj5" fmla="val 50704"/>
              <a:gd name="adj6" fmla="val 170255"/>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i="0">
                <a:ea typeface="楷体_GB2312" pitchFamily="49" charset="-122"/>
              </a:rPr>
              <a:t>通过菜单“窗口”</a:t>
            </a:r>
            <a:r>
              <a:rPr lang="en-US" altLang="zh-CN" sz="2400" i="0">
                <a:ea typeface="楷体_GB2312" pitchFamily="49" charset="-122"/>
                <a:sym typeface="Wingdings" panose="05000000000000000000" pitchFamily="2" charset="2"/>
              </a:rPr>
              <a:t>“</a:t>
            </a:r>
            <a:r>
              <a:rPr lang="zh-CN" altLang="en-US" sz="2400" i="0">
                <a:ea typeface="楷体_GB2312" pitchFamily="49" charset="-122"/>
                <a:sym typeface="Wingdings" panose="05000000000000000000" pitchFamily="2" charset="2"/>
              </a:rPr>
              <a:t>新建窗口”创建同一文档的不同视图。</a:t>
            </a:r>
            <a:endParaRPr lang="zh-CN" altLang="en-US" sz="2400" i="0">
              <a:ea typeface="楷体_GB2312" pitchFamily="49" charset="-122"/>
            </a:endParaRPr>
          </a:p>
        </p:txBody>
      </p:sp>
      <p:sp>
        <p:nvSpPr>
          <p:cNvPr id="39" name="AutoShape 6"/>
          <p:cNvSpPr>
            <a:spLocks/>
          </p:cNvSpPr>
          <p:nvPr/>
        </p:nvSpPr>
        <p:spPr bwMode="auto">
          <a:xfrm>
            <a:off x="1692275" y="1484313"/>
            <a:ext cx="2232025" cy="514350"/>
          </a:xfrm>
          <a:prstGeom prst="borderCallout2">
            <a:avLst>
              <a:gd name="adj1" fmla="val 22222"/>
              <a:gd name="adj2" fmla="val 103412"/>
              <a:gd name="adj3" fmla="val 22222"/>
              <a:gd name="adj4" fmla="val 141394"/>
              <a:gd name="adj5" fmla="val 179319"/>
              <a:gd name="adj6" fmla="val 156046"/>
            </a:avLst>
          </a:prstGeom>
          <a:solidFill>
            <a:srgbClr val="FFFF99"/>
          </a:solidFill>
          <a:ln w="57150">
            <a:solidFill>
              <a:srgbClr val="FF3300"/>
            </a:solidFill>
            <a:miter lim="800000"/>
            <a:headEnd/>
            <a:tailEnd type="triangle" w="med" len="med"/>
          </a:ln>
        </p:spPr>
        <p:txBody>
          <a:bodyP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400" i="0">
                <a:ea typeface="楷体_GB2312" pitchFamily="49" charset="-122"/>
                <a:sym typeface="Wingdings" panose="05000000000000000000" pitchFamily="2" charset="2"/>
              </a:rPr>
              <a:t>创建新文档。</a:t>
            </a:r>
            <a:endParaRPr lang="zh-CN" altLang="en-US" sz="2400" i="0">
              <a:ea typeface="楷体_GB2312" pitchFamily="49" charset="-122"/>
            </a:endParaRPr>
          </a:p>
        </p:txBody>
      </p:sp>
    </p:spTree>
    <p:extLst>
      <p:ext uri="{BB962C8B-B14F-4D97-AF65-F5344CB8AC3E}">
        <p14:creationId xmlns:p14="http://schemas.microsoft.com/office/powerpoint/2010/main" val="342019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3401"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427130"/>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1497821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a:t>CDC</a:t>
            </a:r>
            <a:r>
              <a:rPr lang="zh-CN" altLang="en-US" dirty="0"/>
              <a:t>类的基础</a:t>
            </a:r>
          </a:p>
        </p:txBody>
      </p:sp>
      <p:sp>
        <p:nvSpPr>
          <p:cNvPr id="3" name="内容占位符 2"/>
          <p:cNvSpPr>
            <a:spLocks noGrp="1"/>
          </p:cNvSpPr>
          <p:nvPr>
            <p:ph idx="1"/>
          </p:nvPr>
        </p:nvSpPr>
        <p:spPr/>
        <p:txBody>
          <a:bodyPr/>
          <a:lstStyle/>
          <a:p>
            <a:r>
              <a:rPr lang="en-US" altLang="zh-CN" dirty="0" err="1"/>
              <a:t>CString</a:t>
            </a:r>
            <a:r>
              <a:rPr lang="zh-CN" altLang="en-US" dirty="0"/>
              <a:t>类</a:t>
            </a:r>
          </a:p>
          <a:p>
            <a:r>
              <a:rPr lang="zh-CN" altLang="en-US" dirty="0"/>
              <a:t>颜色类型</a:t>
            </a:r>
            <a:r>
              <a:rPr lang="en-US" altLang="zh-CN" dirty="0"/>
              <a:t>COLORREF</a:t>
            </a:r>
            <a:endParaRPr lang="zh-CN" altLang="en-US" dirty="0"/>
          </a:p>
          <a:p>
            <a:r>
              <a:rPr lang="en-US" altLang="zh-CN" dirty="0" err="1"/>
              <a:t>CPen</a:t>
            </a:r>
            <a:r>
              <a:rPr lang="zh-CN" altLang="en-US" dirty="0"/>
              <a:t>类</a:t>
            </a:r>
          </a:p>
          <a:p>
            <a:r>
              <a:rPr lang="en-US" altLang="zh-CN" dirty="0" err="1"/>
              <a:t>CBrush</a:t>
            </a:r>
            <a:r>
              <a:rPr lang="zh-CN" altLang="en-US" dirty="0"/>
              <a:t>类</a:t>
            </a:r>
          </a:p>
          <a:p>
            <a:r>
              <a:rPr lang="zh-CN" altLang="en-US" dirty="0"/>
              <a:t>全局函数</a:t>
            </a:r>
            <a:r>
              <a:rPr lang="en-US" altLang="zh-CN" dirty="0" err="1"/>
              <a:t>GetStockObject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675625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CString</a:t>
            </a:r>
            <a:r>
              <a:rPr lang="zh-CN" altLang="en-US" dirty="0"/>
              <a:t>类</a:t>
            </a:r>
          </a:p>
        </p:txBody>
      </p:sp>
      <p:sp>
        <p:nvSpPr>
          <p:cNvPr id="3" name="内容占位符 2"/>
          <p:cNvSpPr>
            <a:spLocks noGrp="1"/>
          </p:cNvSpPr>
          <p:nvPr>
            <p:ph idx="1"/>
          </p:nvPr>
        </p:nvSpPr>
        <p:spPr/>
        <p:txBody>
          <a:bodyPr/>
          <a:lstStyle/>
          <a:p>
            <a:pPr>
              <a:lnSpc>
                <a:spcPct val="90000"/>
              </a:lnSpc>
            </a:pPr>
            <a:r>
              <a:rPr lang="en-US" altLang="zh-CN" dirty="0" err="1"/>
              <a:t>CString</a:t>
            </a:r>
            <a:r>
              <a:rPr lang="zh-CN" altLang="en-US" dirty="0"/>
              <a:t>类是</a:t>
            </a:r>
            <a:r>
              <a:rPr lang="en-US" altLang="zh-CN" dirty="0"/>
              <a:t>MFC</a:t>
            </a:r>
            <a:r>
              <a:rPr lang="zh-CN" altLang="en-US" dirty="0"/>
              <a:t>用来处理字符串的类</a:t>
            </a:r>
          </a:p>
          <a:p>
            <a:pPr>
              <a:lnSpc>
                <a:spcPct val="90000"/>
              </a:lnSpc>
            </a:pPr>
            <a:r>
              <a:rPr lang="zh-CN" altLang="en-US" dirty="0"/>
              <a:t>其中一种是基于</a:t>
            </a:r>
            <a:r>
              <a:rPr lang="en-US" altLang="zh-CN" dirty="0" err="1">
                <a:solidFill>
                  <a:schemeClr val="accent2"/>
                </a:solidFill>
              </a:rPr>
              <a:t>wchar_t</a:t>
            </a:r>
            <a:r>
              <a:rPr lang="en-US" altLang="zh-CN" dirty="0"/>
              <a:t>(</a:t>
            </a:r>
            <a:r>
              <a:rPr lang="en-US" altLang="en-US" dirty="0"/>
              <a:t>16-bit UNICODE character</a:t>
            </a:r>
            <a:r>
              <a:rPr lang="en-US" altLang="zh-CN" dirty="0"/>
              <a:t>)</a:t>
            </a:r>
          </a:p>
          <a:p>
            <a:pPr>
              <a:lnSpc>
                <a:spcPct val="90000"/>
              </a:lnSpc>
            </a:pPr>
            <a:r>
              <a:rPr lang="en-US" altLang="zh-CN" dirty="0" err="1"/>
              <a:t>CString</a:t>
            </a:r>
            <a:r>
              <a:rPr lang="zh-CN" altLang="en-US" dirty="0"/>
              <a:t>类的构造示例</a:t>
            </a:r>
            <a:r>
              <a:rPr lang="en-US" altLang="zh-CN" dirty="0"/>
              <a:t>:</a:t>
            </a:r>
          </a:p>
          <a:p>
            <a:pPr lvl="1">
              <a:lnSpc>
                <a:spcPct val="90000"/>
              </a:lnSpc>
            </a:pPr>
            <a:r>
              <a:rPr lang="en-US" altLang="zh-CN" dirty="0" err="1"/>
              <a:t>CString</a:t>
            </a:r>
            <a:r>
              <a:rPr lang="en-US" altLang="zh-CN" dirty="0"/>
              <a:t> s;</a:t>
            </a:r>
          </a:p>
          <a:p>
            <a:pPr lvl="1">
              <a:lnSpc>
                <a:spcPct val="90000"/>
              </a:lnSpc>
            </a:pPr>
            <a:r>
              <a:rPr lang="en-US" altLang="zh-CN" dirty="0" err="1"/>
              <a:t>CString</a:t>
            </a:r>
            <a:r>
              <a:rPr lang="en-US" altLang="zh-CN" dirty="0"/>
              <a:t> s1=_T(</a:t>
            </a:r>
            <a:r>
              <a:rPr lang="en-US" altLang="zh-CN" dirty="0">
                <a:solidFill>
                  <a:srgbClr val="A50021"/>
                </a:solidFill>
              </a:rPr>
              <a:t>"</a:t>
            </a:r>
            <a:r>
              <a:rPr lang="en-US" altLang="zh-CN" dirty="0" err="1">
                <a:solidFill>
                  <a:srgbClr val="A50021"/>
                </a:solidFill>
              </a:rPr>
              <a:t>abcd</a:t>
            </a:r>
            <a:r>
              <a:rPr lang="en-US" altLang="zh-CN" dirty="0">
                <a:solidFill>
                  <a:srgbClr val="A50021"/>
                </a:solidFill>
              </a:rPr>
              <a:t>"</a:t>
            </a:r>
            <a:r>
              <a:rPr lang="en-US" altLang="zh-CN" dirty="0"/>
              <a:t>); </a:t>
            </a:r>
            <a:r>
              <a:rPr lang="en-US" altLang="zh-CN" dirty="0">
                <a:solidFill>
                  <a:srgbClr val="339933"/>
                </a:solidFill>
              </a:rPr>
              <a:t>// _T( )</a:t>
            </a:r>
            <a:r>
              <a:rPr lang="zh-CN" altLang="en-US" dirty="0">
                <a:solidFill>
                  <a:srgbClr val="339933"/>
                </a:solidFill>
              </a:rPr>
              <a:t>不能省</a:t>
            </a:r>
          </a:p>
          <a:p>
            <a:pPr lvl="1">
              <a:lnSpc>
                <a:spcPct val="90000"/>
              </a:lnSpc>
            </a:pPr>
            <a:r>
              <a:rPr lang="en-US" altLang="zh-CN" dirty="0" err="1"/>
              <a:t>CString</a:t>
            </a:r>
            <a:r>
              <a:rPr lang="en-US" altLang="zh-CN" dirty="0"/>
              <a:t> s2(</a:t>
            </a:r>
            <a:r>
              <a:rPr lang="en-US" altLang="zh-CN" dirty="0">
                <a:solidFill>
                  <a:srgbClr val="A50021"/>
                </a:solidFill>
              </a:rPr>
              <a:t>"</a:t>
            </a:r>
            <a:r>
              <a:rPr lang="en-US" altLang="zh-CN" dirty="0" err="1">
                <a:solidFill>
                  <a:srgbClr val="A50021"/>
                </a:solidFill>
              </a:rPr>
              <a:t>abcd</a:t>
            </a:r>
            <a:r>
              <a:rPr lang="en-US" altLang="zh-CN" dirty="0">
                <a:solidFill>
                  <a:srgbClr val="A50021"/>
                </a:solidFill>
              </a:rPr>
              <a:t>"</a:t>
            </a:r>
            <a:r>
              <a:rPr lang="en-US" altLang="zh-CN" dirty="0"/>
              <a:t>); </a:t>
            </a:r>
            <a:r>
              <a:rPr lang="en-US" altLang="zh-CN" dirty="0">
                <a:solidFill>
                  <a:srgbClr val="339933"/>
                </a:solidFill>
              </a:rPr>
              <a:t>// </a:t>
            </a:r>
            <a:r>
              <a:rPr lang="en-US" altLang="zh-CN" dirty="0" err="1">
                <a:solidFill>
                  <a:srgbClr val="339933"/>
                </a:solidFill>
              </a:rPr>
              <a:t>CString</a:t>
            </a:r>
            <a:r>
              <a:rPr lang="en-US" altLang="zh-CN" dirty="0">
                <a:solidFill>
                  <a:srgbClr val="339933"/>
                </a:solidFill>
              </a:rPr>
              <a:t> s2(_T("</a:t>
            </a:r>
            <a:r>
              <a:rPr lang="en-US" altLang="zh-CN" dirty="0" err="1">
                <a:solidFill>
                  <a:srgbClr val="339933"/>
                </a:solidFill>
              </a:rPr>
              <a:t>abcd</a:t>
            </a:r>
            <a:r>
              <a:rPr lang="en-US" altLang="zh-CN" dirty="0">
                <a:solidFill>
                  <a:srgbClr val="339933"/>
                </a:solidFill>
              </a:rPr>
              <a:t>"));</a:t>
            </a:r>
          </a:p>
          <a:p>
            <a:pPr>
              <a:lnSpc>
                <a:spcPct val="90000"/>
              </a:lnSpc>
            </a:pPr>
            <a:r>
              <a:rPr lang="en-US" altLang="zh-CN" dirty="0"/>
              <a:t>_T(</a:t>
            </a:r>
            <a:r>
              <a:rPr lang="en-US" altLang="zh-CN" dirty="0">
                <a:solidFill>
                  <a:srgbClr val="A50021"/>
                </a:solidFill>
              </a:rPr>
              <a:t>"</a:t>
            </a:r>
            <a:r>
              <a:rPr lang="en-US" altLang="zh-CN" dirty="0" err="1">
                <a:solidFill>
                  <a:srgbClr val="A50021"/>
                </a:solidFill>
              </a:rPr>
              <a:t>abcd</a:t>
            </a:r>
            <a:r>
              <a:rPr lang="en-US" altLang="zh-CN" dirty="0">
                <a:solidFill>
                  <a:srgbClr val="A50021"/>
                </a:solidFill>
              </a:rPr>
              <a:t>"</a:t>
            </a:r>
            <a:r>
              <a:rPr lang="en-US" altLang="zh-CN" dirty="0"/>
              <a:t>): </a:t>
            </a:r>
            <a:r>
              <a:rPr lang="zh-CN" altLang="en-US" dirty="0"/>
              <a:t>将基于</a:t>
            </a:r>
            <a:r>
              <a:rPr lang="en-US" altLang="zh-CN" dirty="0">
                <a:solidFill>
                  <a:schemeClr val="accent2"/>
                </a:solidFill>
              </a:rPr>
              <a:t>char</a:t>
            </a:r>
            <a:r>
              <a:rPr lang="zh-CN" altLang="en-US" dirty="0"/>
              <a:t>的字符串转成基于</a:t>
            </a:r>
            <a:r>
              <a:rPr lang="en-US" altLang="zh-CN" dirty="0" err="1">
                <a:solidFill>
                  <a:schemeClr val="accent2"/>
                </a:solidFill>
              </a:rPr>
              <a:t>wchar_t</a:t>
            </a:r>
            <a:r>
              <a:rPr lang="zh-CN" altLang="en-US" dirty="0"/>
              <a:t>的字符串</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962642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字符串</a:t>
            </a:r>
            <a:r>
              <a:rPr lang="en-US" altLang="zh-CN" dirty="0"/>
              <a:t>(</a:t>
            </a:r>
            <a:r>
              <a:rPr lang="en-US" altLang="zh-CN" dirty="0" err="1"/>
              <a:t>CString</a:t>
            </a:r>
            <a:r>
              <a:rPr lang="en-US" altLang="zh-CN" dirty="0"/>
              <a:t>)</a:t>
            </a:r>
            <a:r>
              <a:rPr lang="zh-CN" altLang="en-US" dirty="0"/>
              <a:t>的格式化写入</a:t>
            </a:r>
          </a:p>
        </p:txBody>
      </p:sp>
      <p:sp>
        <p:nvSpPr>
          <p:cNvPr id="3" name="内容占位符 2"/>
          <p:cNvSpPr>
            <a:spLocks noGrp="1"/>
          </p:cNvSpPr>
          <p:nvPr>
            <p:ph idx="1"/>
          </p:nvPr>
        </p:nvSpPr>
        <p:spPr/>
        <p:txBody>
          <a:bodyPr/>
          <a:lstStyle/>
          <a:p>
            <a:r>
              <a:rPr lang="zh-CN" altLang="en-US" dirty="0"/>
              <a:t>格式</a:t>
            </a:r>
          </a:p>
          <a:p>
            <a:pPr lvl="1">
              <a:buFontTx/>
              <a:buNone/>
            </a:pPr>
            <a:r>
              <a:rPr lang="en-US" altLang="zh-CN" dirty="0">
                <a:solidFill>
                  <a:schemeClr val="accent2"/>
                </a:solidFill>
              </a:rPr>
              <a:t>void </a:t>
            </a:r>
            <a:r>
              <a:rPr lang="en-US" altLang="zh-CN" dirty="0"/>
              <a:t>Format(</a:t>
            </a:r>
            <a:r>
              <a:rPr lang="zh-CN" altLang="en-US" i="1" dirty="0"/>
              <a:t>格式字符串</a:t>
            </a:r>
            <a:r>
              <a:rPr lang="en-US" altLang="zh-CN" dirty="0"/>
              <a:t>, </a:t>
            </a:r>
            <a:r>
              <a:rPr lang="zh-CN" altLang="en-US" i="1" dirty="0"/>
              <a:t>参数</a:t>
            </a:r>
            <a:r>
              <a:rPr lang="en-US" altLang="zh-CN" dirty="0"/>
              <a:t>);</a:t>
            </a:r>
            <a:endParaRPr lang="zh-CN" altLang="en-US" dirty="0"/>
          </a:p>
          <a:p>
            <a:r>
              <a:rPr lang="zh-CN" altLang="en-US" dirty="0"/>
              <a:t>示例</a:t>
            </a:r>
          </a:p>
          <a:p>
            <a:pPr lvl="1">
              <a:buFontTx/>
              <a:buNone/>
            </a:pPr>
            <a:r>
              <a:rPr lang="en-US" altLang="zh-CN" dirty="0" err="1"/>
              <a:t>CString</a:t>
            </a:r>
            <a:r>
              <a:rPr lang="en-US" altLang="zh-CN" dirty="0"/>
              <a:t> s;</a:t>
            </a:r>
          </a:p>
          <a:p>
            <a:pPr lvl="1">
              <a:buFontTx/>
              <a:buNone/>
            </a:pPr>
            <a:r>
              <a:rPr lang="en-US" altLang="zh-CN" dirty="0" err="1"/>
              <a:t>s.Format</a:t>
            </a:r>
            <a:r>
              <a:rPr lang="en-US" altLang="zh-CN" dirty="0"/>
              <a:t>(_T(</a:t>
            </a:r>
            <a:r>
              <a:rPr lang="en-US" altLang="zh-CN" dirty="0">
                <a:solidFill>
                  <a:srgbClr val="A50021"/>
                </a:solidFill>
              </a:rPr>
              <a:t>"</a:t>
            </a:r>
            <a:r>
              <a:rPr lang="zh-CN" altLang="en-US" dirty="0">
                <a:solidFill>
                  <a:srgbClr val="A50021"/>
                </a:solidFill>
              </a:rPr>
              <a:t>矩形左上角点坐标为</a:t>
            </a:r>
            <a:r>
              <a:rPr lang="en-US" altLang="zh-CN" dirty="0">
                <a:solidFill>
                  <a:srgbClr val="A50021"/>
                </a:solidFill>
              </a:rPr>
              <a:t>(%1d, %1d)"</a:t>
            </a:r>
            <a:r>
              <a:rPr lang="en-US" altLang="zh-CN" dirty="0"/>
              <a:t>), 20, 20);</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8043570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颜色类型</a:t>
            </a:r>
            <a:r>
              <a:rPr lang="en-US" altLang="zh-CN" dirty="0"/>
              <a:t>COLORREF</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9" name="Group 4"/>
          <p:cNvGrpSpPr>
            <a:grpSpLocks/>
          </p:cNvGrpSpPr>
          <p:nvPr/>
        </p:nvGrpSpPr>
        <p:grpSpPr bwMode="auto">
          <a:xfrm>
            <a:off x="360363" y="1916113"/>
            <a:ext cx="8424862" cy="2736850"/>
            <a:chOff x="249" y="1207"/>
            <a:chExt cx="5307" cy="1724"/>
          </a:xfrm>
        </p:grpSpPr>
        <p:sp>
          <p:nvSpPr>
            <p:cNvPr id="10" name="Text Box 5"/>
            <p:cNvSpPr txBox="1">
              <a:spLocks noChangeArrowheads="1"/>
            </p:cNvSpPr>
            <p:nvPr/>
          </p:nvSpPr>
          <p:spPr bwMode="auto">
            <a:xfrm>
              <a:off x="249" y="1207"/>
              <a:ext cx="2268" cy="272"/>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i="0" dirty="0" smtClean="0">
                  <a:ea typeface="楷体_GB2312" pitchFamily="49" charset="-122"/>
                  <a:sym typeface="Wingdings" panose="05000000000000000000" pitchFamily="2" charset="2"/>
                </a:rPr>
                <a:t>基于位运算</a:t>
              </a:r>
              <a:r>
                <a:rPr lang="en-US" altLang="zh-CN" sz="2000" i="0" dirty="0" smtClean="0">
                  <a:ea typeface="楷体_GB2312" pitchFamily="49" charset="-122"/>
                  <a:sym typeface="Wingdings" panose="05000000000000000000" pitchFamily="2" charset="2"/>
                </a:rPr>
                <a:t>:</a:t>
              </a:r>
              <a:endParaRPr lang="en-US" altLang="zh-CN" sz="2000" i="0" dirty="0">
                <a:ea typeface="楷体_GB2312" pitchFamily="49" charset="-122"/>
                <a:sym typeface="Wingdings" panose="05000000000000000000" pitchFamily="2" charset="2"/>
              </a:endParaRPr>
            </a:p>
          </p:txBody>
        </p:sp>
        <p:sp>
          <p:nvSpPr>
            <p:cNvPr id="11" name="Rectangle 6"/>
            <p:cNvSpPr>
              <a:spLocks noChangeArrowheads="1"/>
            </p:cNvSpPr>
            <p:nvPr/>
          </p:nvSpPr>
          <p:spPr bwMode="auto">
            <a:xfrm>
              <a:off x="249" y="1480"/>
              <a:ext cx="5307" cy="1451"/>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en-US" altLang="zh-CN" sz="1800" i="0">
                  <a:solidFill>
                    <a:srgbClr val="0000FF"/>
                  </a:solidFill>
                  <a:ea typeface="新宋体" panose="02010609030101010101" pitchFamily="49" charset="-122"/>
                </a:rPr>
                <a:t>#include</a:t>
              </a:r>
              <a:r>
                <a:rPr lang="en-US" altLang="zh-CN" sz="1800" i="0">
                  <a:solidFill>
                    <a:srgbClr val="000000"/>
                  </a:solidFill>
                  <a:ea typeface="新宋体" panose="02010609030101010101" pitchFamily="49" charset="-122"/>
                </a:rPr>
                <a:t> </a:t>
              </a:r>
              <a:r>
                <a:rPr lang="en-US" altLang="zh-CN" sz="1800" i="0">
                  <a:solidFill>
                    <a:srgbClr val="A31515"/>
                  </a:solidFill>
                  <a:ea typeface="新宋体" panose="02010609030101010101" pitchFamily="49" charset="-122"/>
                </a:rPr>
                <a:t>&lt;Windows.h&gt;</a:t>
              </a:r>
              <a:endParaRPr lang="en-US" altLang="zh-CN" sz="1800" i="0">
                <a:solidFill>
                  <a:srgbClr val="008000"/>
                </a:solidFill>
                <a:ea typeface="新宋体" panose="02010609030101010101" pitchFamily="49" charset="-122"/>
              </a:endParaRPr>
            </a:p>
            <a:p>
              <a:pPr>
                <a:lnSpc>
                  <a:spcPct val="80000"/>
                </a:lnSpc>
                <a:spcBef>
                  <a:spcPct val="0"/>
                </a:spcBef>
                <a:buFontTx/>
                <a:buNone/>
              </a:pPr>
              <a:r>
                <a:rPr lang="en-US" altLang="zh-CN" sz="1800" i="0">
                  <a:solidFill>
                    <a:srgbClr val="008000"/>
                  </a:solidFill>
                  <a:ea typeface="新宋体" panose="02010609030101010101" pitchFamily="49" charset="-122"/>
                </a:rPr>
                <a:t>// windef.h</a:t>
              </a:r>
              <a:endParaRPr lang="en-US" altLang="zh-CN" sz="18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typedef</a:t>
              </a:r>
              <a:r>
                <a:rPr lang="en-US" altLang="zh-CN" sz="1800" i="0">
                  <a:solidFill>
                    <a:srgbClr val="000000"/>
                  </a:solidFill>
                  <a:ea typeface="新宋体" panose="02010609030101010101" pitchFamily="49" charset="-122"/>
                </a:rPr>
                <a:t> </a:t>
              </a:r>
              <a:r>
                <a:rPr lang="en-US" altLang="zh-CN" sz="1800" i="0">
                  <a:solidFill>
                    <a:srgbClr val="0000FF"/>
                  </a:solidFill>
                  <a:ea typeface="新宋体" panose="02010609030101010101" pitchFamily="49" charset="-122"/>
                </a:rPr>
                <a:t>unsigned</a:t>
              </a:r>
              <a:r>
                <a:rPr lang="en-US" altLang="zh-CN" sz="1800" i="0">
                  <a:solidFill>
                    <a:srgbClr val="000000"/>
                  </a:solidFill>
                  <a:ea typeface="新宋体" panose="02010609030101010101" pitchFamily="49" charset="-122"/>
                </a:rPr>
                <a:t> </a:t>
              </a:r>
              <a:r>
                <a:rPr lang="en-US" altLang="zh-CN" sz="1800" i="0">
                  <a:solidFill>
                    <a:srgbClr val="0000FF"/>
                  </a:solidFill>
                  <a:ea typeface="新宋体" panose="02010609030101010101" pitchFamily="49" charset="-122"/>
                </a:rPr>
                <a:t>long</a:t>
              </a:r>
              <a:r>
                <a:rPr lang="en-US" altLang="zh-CN" sz="1800" i="0">
                  <a:solidFill>
                    <a:srgbClr val="000000"/>
                  </a:solidFill>
                  <a:ea typeface="新宋体" panose="02010609030101010101" pitchFamily="49" charset="-122"/>
                </a:rPr>
                <a:t>       DWORD;</a:t>
              </a:r>
              <a:endParaRPr lang="en-US" altLang="zh-CN" sz="18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typedef</a:t>
              </a:r>
              <a:r>
                <a:rPr lang="en-US" altLang="zh-CN" sz="1800" i="0">
                  <a:solidFill>
                    <a:srgbClr val="000000"/>
                  </a:solidFill>
                  <a:ea typeface="新宋体" panose="02010609030101010101" pitchFamily="49" charset="-122"/>
                </a:rPr>
                <a:t> DWORD   COLORREF;</a:t>
              </a:r>
              <a:endParaRPr lang="en-US" altLang="zh-CN" sz="1800" i="0">
                <a:solidFill>
                  <a:srgbClr val="008000"/>
                </a:solidFill>
                <a:ea typeface="新宋体" panose="02010609030101010101" pitchFamily="49" charset="-122"/>
              </a:endParaRPr>
            </a:p>
            <a:p>
              <a:pPr>
                <a:lnSpc>
                  <a:spcPct val="80000"/>
                </a:lnSpc>
                <a:spcBef>
                  <a:spcPct val="0"/>
                </a:spcBef>
                <a:buFontTx/>
                <a:buNone/>
              </a:pPr>
              <a:endParaRPr lang="en-US" altLang="zh-CN" sz="1800" i="0">
                <a:solidFill>
                  <a:srgbClr val="008000"/>
                </a:solidFill>
                <a:ea typeface="新宋体" panose="02010609030101010101" pitchFamily="49" charset="-122"/>
              </a:endParaRPr>
            </a:p>
            <a:p>
              <a:pPr>
                <a:lnSpc>
                  <a:spcPct val="80000"/>
                </a:lnSpc>
                <a:spcBef>
                  <a:spcPct val="0"/>
                </a:spcBef>
                <a:buFontTx/>
                <a:buNone/>
              </a:pPr>
              <a:r>
                <a:rPr lang="en-US" altLang="zh-CN" sz="1800" i="0">
                  <a:solidFill>
                    <a:srgbClr val="008000"/>
                  </a:solidFill>
                  <a:ea typeface="新宋体" panose="02010609030101010101" pitchFamily="49" charset="-122"/>
                </a:rPr>
                <a:t>// winGDI.h</a:t>
              </a:r>
              <a:endParaRPr lang="en-US" altLang="zh-CN" sz="18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#define</a:t>
              </a:r>
              <a:r>
                <a:rPr lang="en-US" altLang="zh-CN" sz="1800" i="0">
                  <a:solidFill>
                    <a:srgbClr val="000000"/>
                  </a:solidFill>
                  <a:ea typeface="新宋体" panose="02010609030101010101" pitchFamily="49" charset="-122"/>
                </a:rPr>
                <a:t> RGB(r,g,b)          </a:t>
              </a:r>
              <a:r>
                <a:rPr lang="en-US" altLang="zh-CN" sz="1200" i="0">
                  <a:solidFill>
                    <a:srgbClr val="000000"/>
                  </a:solidFill>
                  <a:ea typeface="新宋体" panose="02010609030101010101" pitchFamily="49" charset="-122"/>
                </a:rPr>
                <a:t>((COLORREF)(((BYTE)(r)|((WORD)((BYTE)(g))&lt;&lt;8))|(((DWORD)(BYTE)(b))&lt;&lt;16)))</a:t>
              </a:r>
              <a:endParaRPr lang="en-US" altLang="zh-CN" sz="12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#define</a:t>
              </a:r>
              <a:r>
                <a:rPr lang="en-US" altLang="zh-CN" sz="1800" i="0">
                  <a:solidFill>
                    <a:srgbClr val="000000"/>
                  </a:solidFill>
                  <a:ea typeface="新宋体" panose="02010609030101010101" pitchFamily="49" charset="-122"/>
                </a:rPr>
                <a:t> GetRValue(rgb)      (LOBYTE(rgb))</a:t>
              </a:r>
              <a:endParaRPr lang="en-US" altLang="zh-CN" sz="18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#define</a:t>
              </a:r>
              <a:r>
                <a:rPr lang="en-US" altLang="zh-CN" sz="1800" i="0">
                  <a:solidFill>
                    <a:srgbClr val="000000"/>
                  </a:solidFill>
                  <a:ea typeface="新宋体" panose="02010609030101010101" pitchFamily="49" charset="-122"/>
                </a:rPr>
                <a:t> GetGValue(rgb)      (LOBYTE(((WORD)(rgb)) &gt;&gt; 8))</a:t>
              </a:r>
              <a:endParaRPr lang="en-US" altLang="zh-CN" sz="1800" i="0">
                <a:solidFill>
                  <a:srgbClr val="0000FF"/>
                </a:solidFill>
                <a:ea typeface="新宋体" panose="02010609030101010101" pitchFamily="49" charset="-122"/>
              </a:endParaRPr>
            </a:p>
            <a:p>
              <a:pPr>
                <a:lnSpc>
                  <a:spcPct val="80000"/>
                </a:lnSpc>
                <a:spcBef>
                  <a:spcPct val="0"/>
                </a:spcBef>
                <a:buFontTx/>
                <a:buNone/>
              </a:pPr>
              <a:r>
                <a:rPr lang="en-US" altLang="zh-CN" sz="1800" i="0">
                  <a:solidFill>
                    <a:srgbClr val="0000FF"/>
                  </a:solidFill>
                  <a:ea typeface="新宋体" panose="02010609030101010101" pitchFamily="49" charset="-122"/>
                </a:rPr>
                <a:t>#define</a:t>
              </a:r>
              <a:r>
                <a:rPr lang="en-US" altLang="zh-CN" sz="1800" i="0">
                  <a:solidFill>
                    <a:srgbClr val="000000"/>
                  </a:solidFill>
                  <a:ea typeface="新宋体" panose="02010609030101010101" pitchFamily="49" charset="-122"/>
                </a:rPr>
                <a:t> GetBValue(rgb)      (LOBYTE((rgb)&gt;&gt;16))</a:t>
              </a:r>
            </a:p>
          </p:txBody>
        </p:sp>
      </p:grpSp>
      <p:sp>
        <p:nvSpPr>
          <p:cNvPr id="12" name="Rectangle 7"/>
          <p:cNvSpPr>
            <a:spLocks noChangeArrowheads="1"/>
          </p:cNvSpPr>
          <p:nvPr/>
        </p:nvSpPr>
        <p:spPr bwMode="auto">
          <a:xfrm>
            <a:off x="360363" y="4797425"/>
            <a:ext cx="8424862" cy="5048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en-US" altLang="zh-CN" sz="1800" i="0">
                <a:ea typeface="新宋体" panose="02010609030101010101" pitchFamily="49" charset="-122"/>
              </a:rPr>
              <a:t>COLORREF colorOld=RGB(255, 0, 0);</a:t>
            </a:r>
          </a:p>
        </p:txBody>
      </p:sp>
      <p:sp>
        <p:nvSpPr>
          <p:cNvPr id="13" name="Rectangle 8"/>
          <p:cNvSpPr>
            <a:spLocks noChangeArrowheads="1"/>
          </p:cNvSpPr>
          <p:nvPr/>
        </p:nvSpPr>
        <p:spPr bwMode="auto">
          <a:xfrm>
            <a:off x="161925" y="5516563"/>
            <a:ext cx="8820150" cy="5048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en-US" altLang="zh-CN" sz="1800" i="0">
                <a:ea typeface="新宋体" panose="02010609030101010101" pitchFamily="49" charset="-122"/>
              </a:rPr>
              <a:t>((COLORREF)(((BYTE)(r)|((WORD)((BYTE)(g))&lt;&lt;8))|(((DWORD)(BYTE)(b))&lt;&lt;16)))</a:t>
            </a:r>
          </a:p>
        </p:txBody>
      </p:sp>
      <p:sp>
        <p:nvSpPr>
          <p:cNvPr id="14" name="Line 6"/>
          <p:cNvSpPr>
            <a:spLocks noChangeShapeType="1"/>
          </p:cNvSpPr>
          <p:nvPr/>
        </p:nvSpPr>
        <p:spPr bwMode="auto">
          <a:xfrm flipV="1">
            <a:off x="7885113" y="3933825"/>
            <a:ext cx="0" cy="1582738"/>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56196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CPen</a:t>
            </a:r>
            <a:r>
              <a:rPr lang="zh-CN" altLang="en-US" dirty="0"/>
              <a:t>类的构造函数</a:t>
            </a:r>
          </a:p>
        </p:txBody>
      </p:sp>
      <p:sp>
        <p:nvSpPr>
          <p:cNvPr id="3" name="内容占位符 2"/>
          <p:cNvSpPr>
            <a:spLocks noGrp="1"/>
          </p:cNvSpPr>
          <p:nvPr>
            <p:ph idx="1"/>
          </p:nvPr>
        </p:nvSpPr>
        <p:spPr/>
        <p:txBody>
          <a:bodyPr/>
          <a:lstStyle/>
          <a:p>
            <a:r>
              <a:rPr lang="en-US" altLang="zh-CN" dirty="0" err="1"/>
              <a:t>CPen</a:t>
            </a:r>
            <a:r>
              <a:rPr lang="en-US" altLang="zh-CN" dirty="0"/>
              <a:t>(</a:t>
            </a:r>
            <a:r>
              <a:rPr lang="en-US" altLang="zh-CN" dirty="0" err="1"/>
              <a:t>int</a:t>
            </a:r>
            <a:r>
              <a:rPr lang="en-US" altLang="zh-CN" dirty="0"/>
              <a:t> </a:t>
            </a:r>
            <a:r>
              <a:rPr lang="en-US" altLang="zh-CN" dirty="0" err="1"/>
              <a:t>nPenStyle</a:t>
            </a:r>
            <a:r>
              <a:rPr lang="en-US" altLang="zh-CN" dirty="0"/>
              <a:t>, </a:t>
            </a:r>
            <a:r>
              <a:rPr lang="en-US" altLang="zh-CN" dirty="0" err="1"/>
              <a:t>int</a:t>
            </a:r>
            <a:r>
              <a:rPr lang="en-US" altLang="zh-CN" dirty="0"/>
              <a:t> </a:t>
            </a:r>
            <a:r>
              <a:rPr lang="en-US" altLang="zh-CN" dirty="0" err="1"/>
              <a:t>nWidth</a:t>
            </a:r>
            <a:r>
              <a:rPr lang="en-US" altLang="zh-CN" dirty="0"/>
              <a:t>, COLORREF </a:t>
            </a:r>
            <a:r>
              <a:rPr lang="en-US" altLang="zh-CN" dirty="0" err="1"/>
              <a:t>crColor</a:t>
            </a:r>
            <a:r>
              <a:rPr lang="en-US" altLang="zh-CN" dirty="0"/>
              <a:t>);</a:t>
            </a:r>
          </a:p>
          <a:p>
            <a:pPr lvl="1"/>
            <a:r>
              <a:rPr lang="en-US" altLang="zh-CN" dirty="0" err="1"/>
              <a:t>nPenStyle</a:t>
            </a:r>
            <a:r>
              <a:rPr lang="en-US" altLang="zh-CN" dirty="0"/>
              <a:t>: PS_SOLID</a:t>
            </a:r>
            <a:r>
              <a:rPr lang="zh-CN" altLang="en-US" dirty="0"/>
              <a:t>、</a:t>
            </a:r>
            <a:r>
              <a:rPr lang="en-US" altLang="zh-CN" dirty="0"/>
              <a:t>PS_DASH</a:t>
            </a:r>
            <a:r>
              <a:rPr lang="zh-CN" altLang="en-US" dirty="0"/>
              <a:t>、</a:t>
            </a:r>
            <a:r>
              <a:rPr lang="en-US" altLang="zh-CN" dirty="0"/>
              <a:t>PS_DOT</a:t>
            </a:r>
            <a:r>
              <a:rPr lang="zh-CN" altLang="en-US" dirty="0"/>
              <a:t>、</a:t>
            </a:r>
            <a:r>
              <a:rPr lang="en-US" altLang="zh-CN" dirty="0"/>
              <a:t>PS_DASHDOT</a:t>
            </a:r>
            <a:r>
              <a:rPr lang="zh-CN" altLang="en-US" dirty="0"/>
              <a:t>和</a:t>
            </a:r>
            <a:r>
              <a:rPr lang="en-US" altLang="zh-CN" dirty="0"/>
              <a:t>PS_DASHDOTDOT</a:t>
            </a:r>
            <a:r>
              <a:rPr lang="zh-CN" altLang="en-US" dirty="0"/>
              <a:t>等</a:t>
            </a:r>
          </a:p>
          <a:p>
            <a:pPr lvl="1"/>
            <a:r>
              <a:rPr lang="en-US" altLang="zh-CN" dirty="0" err="1"/>
              <a:t>nWidth</a:t>
            </a:r>
            <a:r>
              <a:rPr lang="en-US" altLang="zh-CN" dirty="0"/>
              <a:t>: </a:t>
            </a:r>
            <a:r>
              <a:rPr lang="zh-CN" altLang="en-US" dirty="0"/>
              <a:t>画笔的宽度，如</a:t>
            </a:r>
            <a:r>
              <a:rPr lang="en-US" altLang="zh-CN" dirty="0"/>
              <a:t>1</a:t>
            </a:r>
            <a:r>
              <a:rPr lang="zh-CN" altLang="en-US" dirty="0"/>
              <a:t>。</a:t>
            </a:r>
          </a:p>
          <a:p>
            <a:pPr lvl="1"/>
            <a:r>
              <a:rPr lang="en-US" altLang="zh-CN" dirty="0" err="1"/>
              <a:t>crColor</a:t>
            </a:r>
            <a:r>
              <a:rPr lang="en-US" altLang="zh-CN" dirty="0"/>
              <a:t>: </a:t>
            </a:r>
            <a:r>
              <a:rPr lang="zh-CN" altLang="en-US" dirty="0"/>
              <a:t>颜色</a:t>
            </a:r>
            <a:r>
              <a:rPr lang="en-US" altLang="zh-CN" dirty="0"/>
              <a:t>, </a:t>
            </a:r>
            <a:r>
              <a:rPr lang="zh-CN" altLang="en-US" dirty="0"/>
              <a:t>如</a:t>
            </a:r>
            <a:r>
              <a:rPr lang="en-US" altLang="zh-CN" dirty="0"/>
              <a:t>RGB(255, 0, 0)</a:t>
            </a:r>
            <a:r>
              <a:rPr lang="zh-CN" altLang="en-US" dirty="0"/>
              <a:t>。</a:t>
            </a:r>
          </a:p>
          <a:p>
            <a:r>
              <a:rPr lang="zh-CN" altLang="en-US" dirty="0"/>
              <a:t>示例</a:t>
            </a:r>
            <a:r>
              <a:rPr lang="en-US" altLang="zh-CN" dirty="0"/>
              <a:t>: </a:t>
            </a:r>
            <a:r>
              <a:rPr lang="sv-SE" altLang="zh-CN" dirty="0"/>
              <a:t>CPen pen(PS_DASHDOT, 1, RGB(255, 0, 0));</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6689494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CBrush</a:t>
            </a:r>
            <a:r>
              <a:rPr lang="zh-CN" altLang="en-US" dirty="0"/>
              <a:t>类的构造函数</a:t>
            </a:r>
          </a:p>
        </p:txBody>
      </p:sp>
      <p:sp>
        <p:nvSpPr>
          <p:cNvPr id="3" name="内容占位符 2"/>
          <p:cNvSpPr>
            <a:spLocks noGrp="1"/>
          </p:cNvSpPr>
          <p:nvPr>
            <p:ph idx="1"/>
          </p:nvPr>
        </p:nvSpPr>
        <p:spPr/>
        <p:txBody>
          <a:bodyPr/>
          <a:lstStyle/>
          <a:p>
            <a:pPr>
              <a:lnSpc>
                <a:spcPct val="90000"/>
              </a:lnSpc>
            </a:pPr>
            <a:r>
              <a:rPr lang="en-US" altLang="zh-CN" sz="2400" dirty="0" err="1"/>
              <a:t>CBrush</a:t>
            </a:r>
            <a:r>
              <a:rPr lang="en-US" altLang="zh-CN" sz="2400" dirty="0"/>
              <a:t>(COLORREF </a:t>
            </a:r>
            <a:r>
              <a:rPr lang="en-US" altLang="zh-CN" sz="2400" dirty="0" err="1"/>
              <a:t>crColor</a:t>
            </a:r>
            <a:r>
              <a:rPr lang="en-US" altLang="zh-CN" sz="2400" dirty="0"/>
              <a:t>);</a:t>
            </a:r>
          </a:p>
          <a:p>
            <a:pPr>
              <a:lnSpc>
                <a:spcPct val="90000"/>
              </a:lnSpc>
            </a:pPr>
            <a:r>
              <a:rPr lang="en-US" altLang="zh-CN" sz="2400" dirty="0" err="1"/>
              <a:t>CBrush</a:t>
            </a:r>
            <a:r>
              <a:rPr lang="en-US" altLang="zh-CN" sz="2400" dirty="0"/>
              <a:t>(</a:t>
            </a:r>
            <a:r>
              <a:rPr lang="en-US" altLang="zh-CN" sz="2400" dirty="0" err="1"/>
              <a:t>int</a:t>
            </a:r>
            <a:r>
              <a:rPr lang="en-US" altLang="zh-CN" sz="2400" dirty="0"/>
              <a:t> </a:t>
            </a:r>
            <a:r>
              <a:rPr lang="en-US" altLang="zh-CN" sz="2400" dirty="0" err="1"/>
              <a:t>nIndex</a:t>
            </a:r>
            <a:r>
              <a:rPr lang="en-US" altLang="zh-CN" sz="2400" dirty="0"/>
              <a:t>, COLORREF </a:t>
            </a:r>
            <a:r>
              <a:rPr lang="en-US" altLang="zh-CN" sz="2400" dirty="0" err="1"/>
              <a:t>crColor</a:t>
            </a:r>
            <a:r>
              <a:rPr lang="en-US" altLang="zh-CN" sz="2400" dirty="0"/>
              <a:t>);</a:t>
            </a:r>
          </a:p>
          <a:p>
            <a:pPr lvl="1">
              <a:lnSpc>
                <a:spcPct val="90000"/>
              </a:lnSpc>
            </a:pPr>
            <a:r>
              <a:rPr lang="en-US" altLang="zh-CN" sz="2000" dirty="0" err="1"/>
              <a:t>crColor</a:t>
            </a:r>
            <a:r>
              <a:rPr lang="en-US" altLang="zh-CN" sz="2000" dirty="0"/>
              <a:t>: </a:t>
            </a:r>
            <a:r>
              <a:rPr lang="zh-CN" altLang="en-US" sz="2000" dirty="0"/>
              <a:t>画刷的颜色</a:t>
            </a:r>
          </a:p>
          <a:p>
            <a:pPr lvl="1">
              <a:lnSpc>
                <a:spcPct val="90000"/>
              </a:lnSpc>
            </a:pPr>
            <a:r>
              <a:rPr lang="en-US" altLang="zh-CN" sz="2000" dirty="0" err="1"/>
              <a:t>nIndex</a:t>
            </a:r>
            <a:r>
              <a:rPr lang="en-US" altLang="zh-CN" sz="2000" dirty="0"/>
              <a:t>:</a:t>
            </a:r>
            <a:r>
              <a:rPr lang="zh-CN" altLang="en-US" sz="2000" dirty="0"/>
              <a:t>画刷的填充风格，取值如下：</a:t>
            </a:r>
          </a:p>
          <a:p>
            <a:pPr lvl="1">
              <a:lnSpc>
                <a:spcPct val="90000"/>
              </a:lnSpc>
            </a:pPr>
            <a:r>
              <a:rPr lang="en-US" altLang="zh-CN" sz="2000" dirty="0"/>
              <a:t>· HS_BDIAGONAL: 45</a:t>
            </a:r>
            <a:r>
              <a:rPr lang="zh-CN" altLang="en-US" sz="2000" dirty="0"/>
              <a:t>度的向上线条（从左到右）  </a:t>
            </a:r>
          </a:p>
          <a:p>
            <a:pPr lvl="1">
              <a:lnSpc>
                <a:spcPct val="90000"/>
              </a:lnSpc>
            </a:pPr>
            <a:r>
              <a:rPr lang="en-US" altLang="zh-CN" sz="2000" dirty="0"/>
              <a:t>· HS_CROSS: </a:t>
            </a:r>
            <a:r>
              <a:rPr lang="zh-CN" altLang="en-US" sz="2000" dirty="0"/>
              <a:t>水平和垂直方向的网格线</a:t>
            </a:r>
          </a:p>
          <a:p>
            <a:pPr lvl="1">
              <a:lnSpc>
                <a:spcPct val="90000"/>
              </a:lnSpc>
            </a:pPr>
            <a:r>
              <a:rPr lang="en-US" altLang="zh-CN" sz="2000" dirty="0"/>
              <a:t>· HS_DIAGCROSS: 45</a:t>
            </a:r>
            <a:r>
              <a:rPr lang="zh-CN" altLang="en-US" sz="2000" dirty="0"/>
              <a:t>度的网格线</a:t>
            </a:r>
          </a:p>
          <a:p>
            <a:pPr lvl="1">
              <a:lnSpc>
                <a:spcPct val="90000"/>
              </a:lnSpc>
            </a:pPr>
            <a:r>
              <a:rPr lang="en-US" altLang="zh-CN" sz="2000" dirty="0"/>
              <a:t>· HS_FDIAGONAL: 45</a:t>
            </a:r>
            <a:r>
              <a:rPr lang="zh-CN" altLang="en-US" sz="2000" dirty="0"/>
              <a:t>度的向下线条（从左到右）  </a:t>
            </a:r>
          </a:p>
          <a:p>
            <a:pPr lvl="1">
              <a:lnSpc>
                <a:spcPct val="90000"/>
              </a:lnSpc>
            </a:pPr>
            <a:r>
              <a:rPr lang="en-US" altLang="zh-CN" sz="2000" dirty="0"/>
              <a:t>· HS_HORIZONTAL: </a:t>
            </a:r>
            <a:r>
              <a:rPr lang="zh-CN" altLang="en-US" sz="2000" dirty="0"/>
              <a:t>水平的线条  </a:t>
            </a:r>
          </a:p>
          <a:p>
            <a:pPr lvl="1">
              <a:lnSpc>
                <a:spcPct val="90000"/>
              </a:lnSpc>
            </a:pPr>
            <a:r>
              <a:rPr lang="en-US" altLang="zh-CN" sz="2000" dirty="0"/>
              <a:t>· HS_VERTICAL: </a:t>
            </a:r>
            <a:r>
              <a:rPr lang="zh-CN" altLang="en-US" sz="2000" dirty="0"/>
              <a:t>垂直的线条</a:t>
            </a:r>
          </a:p>
          <a:p>
            <a:pPr>
              <a:lnSpc>
                <a:spcPct val="90000"/>
              </a:lnSpc>
            </a:pPr>
            <a:r>
              <a:rPr lang="zh-CN" altLang="en-US" sz="2400" dirty="0"/>
              <a:t>示例</a:t>
            </a:r>
            <a:r>
              <a:rPr lang="en-US" altLang="zh-CN" sz="2400" dirty="0"/>
              <a:t>: </a:t>
            </a:r>
            <a:r>
              <a:rPr lang="en-US" altLang="zh-CN" sz="2400" dirty="0" err="1"/>
              <a:t>CBrush</a:t>
            </a:r>
            <a:r>
              <a:rPr lang="en-US" altLang="zh-CN" sz="2400" dirty="0"/>
              <a:t> brush(HS_DIAGCROSS, RGB(255, 0, 0));</a:t>
            </a:r>
            <a:endParaRPr lang="zh-CN" altLang="en-US" sz="24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591905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err="1"/>
              <a:t>全局函数GetStockObject</a:t>
            </a:r>
            <a:endParaRPr lang="zh-CN" altLang="en-US" dirty="0"/>
          </a:p>
        </p:txBody>
      </p:sp>
      <p:sp>
        <p:nvSpPr>
          <p:cNvPr id="3" name="内容占位符 2"/>
          <p:cNvSpPr>
            <a:spLocks noGrp="1"/>
          </p:cNvSpPr>
          <p:nvPr>
            <p:ph idx="1"/>
          </p:nvPr>
        </p:nvSpPr>
        <p:spPr/>
        <p:txBody>
          <a:bodyPr>
            <a:normAutofit lnSpcReduction="10000"/>
          </a:bodyPr>
          <a:lstStyle/>
          <a:p>
            <a:pPr>
              <a:lnSpc>
                <a:spcPct val="80000"/>
              </a:lnSpc>
            </a:pPr>
            <a:r>
              <a:rPr lang="en-US" altLang="zh-CN" dirty="0"/>
              <a:t>HGDIOBJ </a:t>
            </a:r>
            <a:r>
              <a:rPr lang="en-US" altLang="zh-CN" dirty="0" err="1"/>
              <a:t>GetStockObject</a:t>
            </a:r>
            <a:r>
              <a:rPr lang="en-US" altLang="zh-CN" dirty="0"/>
              <a:t>(</a:t>
            </a:r>
            <a:r>
              <a:rPr lang="en-US" altLang="zh-CN" dirty="0" err="1"/>
              <a:t>int</a:t>
            </a:r>
            <a:r>
              <a:rPr lang="en-US" altLang="zh-CN" dirty="0"/>
              <a:t> </a:t>
            </a:r>
            <a:r>
              <a:rPr lang="en-US" altLang="zh-CN" dirty="0" err="1"/>
              <a:t>i</a:t>
            </a:r>
            <a:r>
              <a:rPr lang="en-US" altLang="zh-CN" dirty="0"/>
              <a:t>);</a:t>
            </a:r>
          </a:p>
          <a:p>
            <a:pPr>
              <a:lnSpc>
                <a:spcPct val="80000"/>
              </a:lnSpc>
            </a:pPr>
            <a:r>
              <a:rPr lang="zh-CN" altLang="en-US" dirty="0"/>
              <a:t>如果函数成功，则返回整数</a:t>
            </a:r>
            <a:r>
              <a:rPr lang="en-US" altLang="zh-CN" dirty="0" err="1"/>
              <a:t>i</a:t>
            </a:r>
            <a:r>
              <a:rPr lang="zh-CN" altLang="en-US" dirty="0"/>
              <a:t>所对应的句柄；否则，返回</a:t>
            </a:r>
            <a:r>
              <a:rPr lang="en-US" altLang="zh-CN" dirty="0"/>
              <a:t>NULL</a:t>
            </a:r>
            <a:r>
              <a:rPr lang="zh-CN" altLang="en-US" dirty="0"/>
              <a:t>。</a:t>
            </a:r>
          </a:p>
          <a:p>
            <a:pPr>
              <a:lnSpc>
                <a:spcPct val="80000"/>
              </a:lnSpc>
            </a:pPr>
            <a:r>
              <a:rPr lang="zh-CN" altLang="en-US" dirty="0"/>
              <a:t>所允许的整数</a:t>
            </a:r>
            <a:r>
              <a:rPr lang="en-US" altLang="zh-CN" dirty="0" err="1"/>
              <a:t>i</a:t>
            </a:r>
            <a:r>
              <a:rPr lang="zh-CN" altLang="en-US" dirty="0"/>
              <a:t>取值及其含义如下</a:t>
            </a:r>
            <a:r>
              <a:rPr lang="en-US" altLang="zh-CN" dirty="0"/>
              <a:t>:</a:t>
            </a:r>
          </a:p>
          <a:p>
            <a:pPr lvl="1">
              <a:lnSpc>
                <a:spcPct val="80000"/>
              </a:lnSpc>
            </a:pPr>
            <a:r>
              <a:rPr lang="en-US" altLang="en-US" sz="2400" dirty="0"/>
              <a:t>BLACK_BRUSH: </a:t>
            </a:r>
            <a:r>
              <a:rPr lang="en-US" altLang="en-US" sz="2400" dirty="0" err="1"/>
              <a:t>黑色的画刷</a:t>
            </a:r>
            <a:r>
              <a:rPr lang="en-US" altLang="en-US" sz="2400" dirty="0"/>
              <a:t>。</a:t>
            </a:r>
          </a:p>
          <a:p>
            <a:pPr lvl="1">
              <a:lnSpc>
                <a:spcPct val="80000"/>
              </a:lnSpc>
            </a:pPr>
            <a:r>
              <a:rPr lang="en-US" altLang="en-US" sz="2400" dirty="0"/>
              <a:t>DC_BRUSH: </a:t>
            </a:r>
            <a:r>
              <a:rPr lang="en-US" altLang="en-US" sz="2400" dirty="0" err="1"/>
              <a:t>画刷。画刷的默认颜色是白色。可以通过函数SetDCBrushColor改变画刷颜色</a:t>
            </a:r>
            <a:r>
              <a:rPr lang="en-US" altLang="en-US" sz="2400" dirty="0"/>
              <a:t>。 </a:t>
            </a:r>
          </a:p>
          <a:p>
            <a:pPr lvl="1">
              <a:lnSpc>
                <a:spcPct val="80000"/>
              </a:lnSpc>
            </a:pPr>
            <a:r>
              <a:rPr lang="en-US" altLang="en-US" sz="2400" dirty="0" err="1"/>
              <a:t>HOLLOW_BRUSH或NULL_BRUSH</a:t>
            </a:r>
            <a:r>
              <a:rPr lang="en-US" altLang="en-US" sz="2400" dirty="0"/>
              <a:t>: </a:t>
            </a:r>
            <a:r>
              <a:rPr lang="en-US" altLang="en-US" sz="2400" dirty="0" err="1"/>
              <a:t>空画刷</a:t>
            </a:r>
            <a:r>
              <a:rPr lang="en-US" altLang="en-US" sz="2400" dirty="0"/>
              <a:t>。</a:t>
            </a:r>
          </a:p>
          <a:p>
            <a:pPr lvl="1">
              <a:lnSpc>
                <a:spcPct val="80000"/>
              </a:lnSpc>
            </a:pPr>
            <a:r>
              <a:rPr lang="en-US" altLang="en-US" sz="2400" dirty="0"/>
              <a:t>WHITE_BRUSH: </a:t>
            </a:r>
            <a:r>
              <a:rPr lang="en-US" altLang="en-US" sz="2400" dirty="0" err="1"/>
              <a:t>白色的画刷</a:t>
            </a:r>
            <a:r>
              <a:rPr lang="en-US" altLang="en-US" sz="2400" dirty="0"/>
              <a:t>。</a:t>
            </a:r>
          </a:p>
          <a:p>
            <a:pPr lvl="1">
              <a:lnSpc>
                <a:spcPct val="80000"/>
              </a:lnSpc>
            </a:pPr>
            <a:r>
              <a:rPr lang="en-US" altLang="en-US" sz="2400" dirty="0"/>
              <a:t>BLACK_PEN: </a:t>
            </a:r>
            <a:r>
              <a:rPr lang="en-US" altLang="en-US" sz="2400" dirty="0" err="1"/>
              <a:t>黑色的画笔</a:t>
            </a:r>
            <a:r>
              <a:rPr lang="en-US" altLang="en-US" sz="2400" dirty="0"/>
              <a:t>。</a:t>
            </a:r>
          </a:p>
          <a:p>
            <a:pPr lvl="1">
              <a:lnSpc>
                <a:spcPct val="80000"/>
              </a:lnSpc>
            </a:pPr>
            <a:r>
              <a:rPr lang="en-US" altLang="en-US" sz="2400" dirty="0"/>
              <a:t>DC_PEN: </a:t>
            </a:r>
            <a:r>
              <a:rPr lang="en-US" altLang="en-US" sz="2400" dirty="0" err="1"/>
              <a:t>画笔。可以通过函数SetDCPenColor改变画笔的颜色</a:t>
            </a:r>
            <a:r>
              <a:rPr lang="en-US" altLang="en-US" sz="2400" dirty="0"/>
              <a:t>。</a:t>
            </a:r>
          </a:p>
          <a:p>
            <a:pPr lvl="1">
              <a:lnSpc>
                <a:spcPct val="80000"/>
              </a:lnSpc>
            </a:pPr>
            <a:r>
              <a:rPr lang="en-US" altLang="en-US" sz="2400" dirty="0"/>
              <a:t>NULL_PEN: </a:t>
            </a:r>
            <a:r>
              <a:rPr lang="en-US" altLang="en-US" sz="2400" dirty="0" err="1"/>
              <a:t>空画笔。采用空画笔将什么都不画</a:t>
            </a:r>
            <a:r>
              <a:rPr lang="en-US" altLang="en-US" sz="2400" dirty="0"/>
              <a:t>。</a:t>
            </a:r>
          </a:p>
          <a:p>
            <a:pPr lvl="1">
              <a:lnSpc>
                <a:spcPct val="80000"/>
              </a:lnSpc>
            </a:pPr>
            <a:r>
              <a:rPr lang="en-US" altLang="en-US" sz="2400" dirty="0"/>
              <a:t>WHITE_PEN: </a:t>
            </a:r>
            <a:r>
              <a:rPr lang="en-US" altLang="en-US" sz="2400" dirty="0" err="1"/>
              <a:t>白色的画笔</a:t>
            </a:r>
            <a:r>
              <a:rPr lang="en-US" altLang="en-US" sz="2400" dirty="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243368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助教</a:t>
            </a:r>
          </a:p>
        </p:txBody>
      </p:sp>
      <p:sp>
        <p:nvSpPr>
          <p:cNvPr id="3" name="内容占位符 2"/>
          <p:cNvSpPr>
            <a:spLocks noGrp="1"/>
          </p:cNvSpPr>
          <p:nvPr>
            <p:ph idx="1"/>
          </p:nvPr>
        </p:nvSpPr>
        <p:spPr/>
        <p:txBody>
          <a:bodyPr/>
          <a:lstStyle/>
          <a:p>
            <a:r>
              <a:rPr lang="zh-CN" altLang="en-US" dirty="0"/>
              <a:t>唐瑞杰</a:t>
            </a:r>
          </a:p>
          <a:p>
            <a:pPr lvl="1"/>
            <a:r>
              <a:rPr lang="en-US" altLang="zh-CN" dirty="0"/>
              <a:t>Tel: 13521813891</a:t>
            </a:r>
          </a:p>
          <a:p>
            <a:pPr lvl="1"/>
            <a:r>
              <a:rPr lang="en-US" altLang="zh-CN" dirty="0"/>
              <a:t>Email: thss15_tangrj@163.com</a:t>
            </a:r>
          </a:p>
          <a:p>
            <a:pPr lvl="1"/>
            <a:r>
              <a:rPr lang="zh-CN" altLang="en-US" dirty="0"/>
              <a:t>微信号</a:t>
            </a:r>
            <a:r>
              <a:rPr lang="en-US" altLang="zh-CN" dirty="0"/>
              <a:t>: trj13619002195</a:t>
            </a:r>
          </a:p>
          <a:p>
            <a:r>
              <a:rPr lang="zh-CN" altLang="en-US" dirty="0"/>
              <a:t>郑成伟</a:t>
            </a:r>
          </a:p>
          <a:p>
            <a:pPr lvl="1"/>
            <a:r>
              <a:rPr lang="en-US" altLang="zh-CN" dirty="0"/>
              <a:t>Tel: 18401653040</a:t>
            </a:r>
          </a:p>
          <a:p>
            <a:pPr lvl="1"/>
            <a:r>
              <a:rPr lang="en-US" altLang="zh-CN" dirty="0"/>
              <a:t>Email: </a:t>
            </a:r>
            <a:r>
              <a:rPr lang="en-US" altLang="zh-CN" dirty="0" smtClean="0"/>
              <a:t>zhengcw18@mails.tsinghua.edu.cn</a:t>
            </a:r>
          </a:p>
          <a:p>
            <a:pPr lvl="1"/>
            <a:r>
              <a:rPr lang="zh-CN" altLang="en-US" dirty="0"/>
              <a:t>微信号</a:t>
            </a:r>
            <a:r>
              <a:rPr lang="en-US" altLang="zh-CN" dirty="0" smtClean="0"/>
              <a:t>: </a:t>
            </a:r>
            <a:r>
              <a:rPr lang="zh-CN" altLang="en-US" smtClean="0"/>
              <a:t>可以通过手机号加入</a:t>
            </a: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26666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4408"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884326"/>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706557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p>
        </p:txBody>
      </p:sp>
      <p:sp>
        <p:nvSpPr>
          <p:cNvPr id="3" name="内容占位符 2"/>
          <p:cNvSpPr>
            <a:spLocks noGrp="1"/>
          </p:cNvSpPr>
          <p:nvPr>
            <p:ph idx="1"/>
          </p:nvPr>
        </p:nvSpPr>
        <p:spPr/>
        <p:txBody>
          <a:bodyPr/>
          <a:lstStyle/>
          <a:p>
            <a:r>
              <a:rPr lang="zh-CN" altLang="en-US" dirty="0"/>
              <a:t>设备上下文类</a:t>
            </a:r>
            <a:r>
              <a:rPr lang="en-US" altLang="zh-CN" dirty="0"/>
              <a:t>(a class of device-context objects)</a:t>
            </a:r>
            <a:r>
              <a:rPr lang="zh-CN" altLang="en-US" dirty="0"/>
              <a:t>。</a:t>
            </a:r>
          </a:p>
          <a:p>
            <a:r>
              <a:rPr lang="zh-CN" altLang="en-US" dirty="0"/>
              <a:t>通过</a:t>
            </a:r>
            <a:r>
              <a:rPr lang="en-US" altLang="zh-CN" dirty="0"/>
              <a:t>CDC</a:t>
            </a:r>
            <a:r>
              <a:rPr lang="zh-CN" altLang="en-US" dirty="0"/>
              <a:t>类的实例对象的成员函数可以进行图形绘制。</a:t>
            </a:r>
          </a:p>
          <a:p>
            <a:r>
              <a:rPr lang="zh-CN" altLang="en-US" dirty="0"/>
              <a:t>定义</a:t>
            </a:r>
          </a:p>
          <a:p>
            <a:pPr lvl="1">
              <a:buFontTx/>
              <a:buNone/>
            </a:pPr>
            <a:r>
              <a:rPr lang="en-US" altLang="zh-CN" sz="2400" dirty="0">
                <a:solidFill>
                  <a:srgbClr val="0000FF"/>
                </a:solidFill>
              </a:rPr>
              <a:t>class</a:t>
            </a:r>
            <a:r>
              <a:rPr lang="en-US" altLang="zh-CN" sz="2400" dirty="0"/>
              <a:t> CDC : </a:t>
            </a:r>
            <a:r>
              <a:rPr lang="en-US" altLang="zh-CN" sz="2400" dirty="0">
                <a:solidFill>
                  <a:srgbClr val="0000FF"/>
                </a:solidFill>
              </a:rPr>
              <a:t>public</a:t>
            </a:r>
            <a:r>
              <a:rPr lang="en-US" altLang="zh-CN" sz="2400" dirty="0"/>
              <a:t> </a:t>
            </a:r>
            <a:r>
              <a:rPr lang="en-US" altLang="zh-CN" sz="2400" dirty="0" err="1"/>
              <a:t>CObject</a:t>
            </a:r>
            <a:endParaRPr lang="en-US" altLang="zh-CN" sz="2400" dirty="0"/>
          </a:p>
          <a:p>
            <a:r>
              <a:rPr lang="zh-CN" altLang="en-US" dirty="0"/>
              <a:t>应用</a:t>
            </a:r>
          </a:p>
          <a:p>
            <a:pPr lvl="1">
              <a:buFontTx/>
              <a:buNone/>
            </a:pPr>
            <a:r>
              <a:rPr lang="en-US" altLang="zh-CN" sz="2400" dirty="0">
                <a:solidFill>
                  <a:srgbClr val="0000FF"/>
                </a:solidFill>
              </a:rPr>
              <a:t>void</a:t>
            </a:r>
            <a:r>
              <a:rPr lang="en-US" altLang="zh-CN" sz="2400" dirty="0"/>
              <a:t> </a:t>
            </a:r>
            <a:r>
              <a:rPr lang="en-US" altLang="zh-CN" sz="2400" dirty="0" err="1"/>
              <a:t>CCP_BoundCircleView</a:t>
            </a:r>
            <a:r>
              <a:rPr lang="en-US" altLang="zh-CN" sz="2400" dirty="0"/>
              <a:t>::</a:t>
            </a:r>
            <a:r>
              <a:rPr lang="en-US" altLang="zh-CN" sz="2400" dirty="0" err="1"/>
              <a:t>OnDraw</a:t>
            </a:r>
            <a:r>
              <a:rPr lang="en-US" altLang="zh-CN" sz="2400" dirty="0"/>
              <a:t>(CDC* </a:t>
            </a:r>
            <a:r>
              <a:rPr lang="en-US" altLang="zh-CN" sz="2400" dirty="0" err="1"/>
              <a:t>pDC</a:t>
            </a:r>
            <a:r>
              <a:rPr lang="en-US" altLang="zh-CN" sz="2400" dirty="0"/>
              <a:t>)</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614671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画直线段</a:t>
            </a:r>
          </a:p>
        </p:txBody>
      </p:sp>
      <p:sp>
        <p:nvSpPr>
          <p:cNvPr id="3" name="内容占位符 2"/>
          <p:cNvSpPr>
            <a:spLocks noGrp="1"/>
          </p:cNvSpPr>
          <p:nvPr>
            <p:ph idx="1"/>
          </p:nvPr>
        </p:nvSpPr>
        <p:spPr/>
        <p:txBody>
          <a:bodyPr/>
          <a:lstStyle/>
          <a:p>
            <a:r>
              <a:rPr lang="en-US" altLang="zh-CN" dirty="0" err="1"/>
              <a:t>CPoint</a:t>
            </a:r>
            <a:r>
              <a:rPr lang="en-US" altLang="zh-CN" dirty="0"/>
              <a:t> </a:t>
            </a:r>
            <a:r>
              <a:rPr lang="en-US" altLang="zh-CN" dirty="0" err="1"/>
              <a:t>MoveTo</a:t>
            </a:r>
            <a:r>
              <a:rPr lang="en-US" altLang="zh-CN" dirty="0"/>
              <a:t>(</a:t>
            </a:r>
            <a:r>
              <a:rPr lang="en-US" altLang="zh-CN" dirty="0" err="1"/>
              <a:t>int</a:t>
            </a:r>
            <a:r>
              <a:rPr lang="en-US" altLang="zh-CN" dirty="0"/>
              <a:t> x, </a:t>
            </a:r>
            <a:r>
              <a:rPr lang="en-US" altLang="zh-CN" dirty="0" err="1"/>
              <a:t>int</a:t>
            </a:r>
            <a:r>
              <a:rPr lang="en-US" altLang="zh-CN" dirty="0"/>
              <a:t> y);</a:t>
            </a:r>
          </a:p>
          <a:p>
            <a:pPr lvl="1"/>
            <a:r>
              <a:rPr lang="zh-CN" altLang="en-US" dirty="0"/>
              <a:t>将当前点的坐标设置为 </a:t>
            </a:r>
            <a:r>
              <a:rPr lang="en-US" altLang="zh-CN" dirty="0"/>
              <a:t>(x, y)</a:t>
            </a:r>
            <a:r>
              <a:rPr lang="zh-CN" altLang="en-US" dirty="0"/>
              <a:t>。返回前一个绘制当前点的坐标。</a:t>
            </a:r>
          </a:p>
          <a:p>
            <a:r>
              <a:rPr lang="en-US" altLang="zh-CN" dirty="0"/>
              <a:t>BOOL </a:t>
            </a:r>
            <a:r>
              <a:rPr lang="en-US" altLang="zh-CN" dirty="0" err="1"/>
              <a:t>LineTo</a:t>
            </a:r>
            <a:r>
              <a:rPr lang="en-US" altLang="zh-CN" dirty="0"/>
              <a:t>(</a:t>
            </a:r>
            <a:r>
              <a:rPr lang="en-US" altLang="zh-CN" dirty="0" err="1"/>
              <a:t>int</a:t>
            </a:r>
            <a:r>
              <a:rPr lang="en-US" altLang="zh-CN" dirty="0"/>
              <a:t> x, </a:t>
            </a:r>
            <a:r>
              <a:rPr lang="en-US" altLang="zh-CN" dirty="0" err="1"/>
              <a:t>int</a:t>
            </a:r>
            <a:r>
              <a:rPr lang="en-US" altLang="zh-CN" dirty="0"/>
              <a:t> y);</a:t>
            </a:r>
          </a:p>
          <a:p>
            <a:pPr lvl="1"/>
            <a:r>
              <a:rPr lang="zh-CN" altLang="en-US" dirty="0"/>
              <a:t>绘制从当前点到</a:t>
            </a:r>
            <a:r>
              <a:rPr lang="en-US" altLang="zh-CN" dirty="0"/>
              <a:t>(x, y)</a:t>
            </a:r>
            <a:r>
              <a:rPr lang="zh-CN" altLang="en-US" dirty="0"/>
              <a:t>的线段，但不绘制点</a:t>
            </a:r>
            <a:r>
              <a:rPr lang="en-US" altLang="zh-CN" dirty="0"/>
              <a:t>(x, y)</a:t>
            </a:r>
            <a:r>
              <a:rPr lang="zh-CN" altLang="en-US" dirty="0"/>
              <a:t>。同时将当前点变为</a:t>
            </a:r>
            <a:r>
              <a:rPr lang="en-US" altLang="zh-CN" dirty="0"/>
              <a:t>(x, y)</a:t>
            </a:r>
            <a:r>
              <a:rPr lang="zh-CN" altLang="en-US" dirty="0"/>
              <a:t>。如果绘制成功，则返回非零值；否则返回</a:t>
            </a:r>
            <a:r>
              <a:rPr lang="en-US" altLang="zh-CN" dirty="0"/>
              <a:t>0</a:t>
            </a:r>
            <a:r>
              <a:rPr lang="zh-CN" altLang="en-US"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315029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画直线段代码示例</a:t>
            </a:r>
          </a:p>
        </p:txBody>
      </p:sp>
      <p:sp>
        <p:nvSpPr>
          <p:cNvPr id="3" name="内容占位符 2"/>
          <p:cNvSpPr>
            <a:spLocks noGrp="1"/>
          </p:cNvSpPr>
          <p:nvPr>
            <p:ph idx="1"/>
          </p:nvPr>
        </p:nvSpPr>
        <p:spPr>
          <a:xfrm>
            <a:off x="461963" y="1457325"/>
            <a:ext cx="8220075" cy="2171699"/>
          </a:xfrm>
        </p:spPr>
        <p:txBody>
          <a:bodyPr>
            <a:noAutofit/>
          </a:bodyPr>
          <a:lstStyle/>
          <a:p>
            <a:pPr>
              <a:spcBef>
                <a:spcPts val="300"/>
              </a:spcBef>
              <a:buNone/>
            </a:pPr>
            <a:r>
              <a:rPr lang="en-US" altLang="en-US" sz="2000" dirty="0"/>
              <a:t>HGDIOBJ </a:t>
            </a:r>
            <a:r>
              <a:rPr lang="en-US" altLang="en-US" sz="2000" dirty="0" err="1"/>
              <a:t>oldObj</a:t>
            </a:r>
            <a:r>
              <a:rPr lang="en-US" altLang="zh-CN" sz="2000" dirty="0"/>
              <a:t> </a:t>
            </a:r>
            <a:r>
              <a:rPr lang="en-US" altLang="en-US" sz="2000" dirty="0"/>
              <a:t>=</a:t>
            </a:r>
            <a:r>
              <a:rPr lang="en-US" altLang="zh-CN" sz="2000" dirty="0"/>
              <a:t> </a:t>
            </a:r>
            <a:r>
              <a:rPr lang="en-US" altLang="en-US" sz="2000" dirty="0" err="1"/>
              <a:t>pDC</a:t>
            </a:r>
            <a:r>
              <a:rPr lang="en-US" altLang="en-US" sz="2000" dirty="0"/>
              <a:t>-&gt;</a:t>
            </a:r>
            <a:r>
              <a:rPr lang="en-US" altLang="en-US" sz="2000" dirty="0" err="1"/>
              <a:t>SelectObject</a:t>
            </a:r>
            <a:r>
              <a:rPr lang="en-US" altLang="zh-CN" sz="2000" dirty="0"/>
              <a:t> </a:t>
            </a:r>
            <a:r>
              <a:rPr lang="en-US" altLang="en-US" sz="2000" dirty="0"/>
              <a:t>(</a:t>
            </a:r>
            <a:r>
              <a:rPr lang="en-US" altLang="en-US" sz="2000" dirty="0" err="1"/>
              <a:t>GetStockObject</a:t>
            </a:r>
            <a:r>
              <a:rPr lang="en-US" altLang="en-US" sz="2000" dirty="0"/>
              <a:t>(DC_PEN));</a:t>
            </a:r>
          </a:p>
          <a:p>
            <a:pPr>
              <a:spcBef>
                <a:spcPts val="300"/>
              </a:spcBef>
              <a:buNone/>
            </a:pPr>
            <a:r>
              <a:rPr lang="en-US" altLang="en-US" sz="2000" dirty="0"/>
              <a:t>COLORREF </a:t>
            </a:r>
            <a:r>
              <a:rPr lang="en-US" altLang="en-US" sz="2000" dirty="0" err="1"/>
              <a:t>oldColor</a:t>
            </a:r>
            <a:r>
              <a:rPr lang="en-US" altLang="zh-CN" sz="2000" dirty="0"/>
              <a:t> </a:t>
            </a:r>
            <a:r>
              <a:rPr lang="en-US" altLang="en-US" sz="2000" dirty="0"/>
              <a:t>=</a:t>
            </a:r>
            <a:r>
              <a:rPr lang="en-US" altLang="zh-CN" sz="2000" dirty="0"/>
              <a:t> </a:t>
            </a:r>
            <a:r>
              <a:rPr lang="en-US" altLang="en-US" sz="2000" dirty="0" err="1"/>
              <a:t>pDC</a:t>
            </a:r>
            <a:r>
              <a:rPr lang="en-US" altLang="en-US" sz="2000" dirty="0"/>
              <a:t>-&gt;</a:t>
            </a:r>
            <a:r>
              <a:rPr lang="en-US" altLang="en-US" sz="2000" dirty="0" err="1"/>
              <a:t>SetDCPenColor</a:t>
            </a:r>
            <a:r>
              <a:rPr lang="en-US" altLang="zh-CN" sz="2000" dirty="0"/>
              <a:t> </a:t>
            </a:r>
            <a:r>
              <a:rPr lang="en-US" altLang="en-US" sz="2000" dirty="0"/>
              <a:t>(RGB(255, 0, 0));</a:t>
            </a:r>
          </a:p>
          <a:p>
            <a:pPr>
              <a:spcBef>
                <a:spcPts val="300"/>
              </a:spcBef>
              <a:buNone/>
            </a:pPr>
            <a:r>
              <a:rPr lang="en-US" altLang="en-US" sz="2000" dirty="0" err="1"/>
              <a:t>pDC</a:t>
            </a:r>
            <a:r>
              <a:rPr lang="en-US" altLang="en-US" sz="2000" dirty="0"/>
              <a:t>-&gt;</a:t>
            </a:r>
            <a:r>
              <a:rPr lang="en-US" altLang="en-US" sz="2000" dirty="0" err="1"/>
              <a:t>MoveTo</a:t>
            </a:r>
            <a:r>
              <a:rPr lang="en-US" altLang="en-US" sz="2000" dirty="0"/>
              <a:t>(0, 0);</a:t>
            </a:r>
          </a:p>
          <a:p>
            <a:pPr>
              <a:spcBef>
                <a:spcPts val="300"/>
              </a:spcBef>
              <a:buNone/>
            </a:pPr>
            <a:r>
              <a:rPr lang="en-US" altLang="en-US" sz="2000" dirty="0" err="1"/>
              <a:t>pDC</a:t>
            </a:r>
            <a:r>
              <a:rPr lang="en-US" altLang="en-US" sz="2000" dirty="0"/>
              <a:t>-&gt;</a:t>
            </a:r>
            <a:r>
              <a:rPr lang="en-US" altLang="en-US" sz="2000" dirty="0" err="1"/>
              <a:t>LineTo</a:t>
            </a:r>
            <a:r>
              <a:rPr lang="en-US" altLang="en-US" sz="2000" dirty="0"/>
              <a:t>(100, 100);</a:t>
            </a:r>
          </a:p>
          <a:p>
            <a:pPr>
              <a:spcBef>
                <a:spcPts val="300"/>
              </a:spcBef>
              <a:buNone/>
            </a:pPr>
            <a:r>
              <a:rPr lang="en-US" altLang="en-US" sz="2000" dirty="0" err="1"/>
              <a:t>pDC</a:t>
            </a:r>
            <a:r>
              <a:rPr lang="en-US" altLang="en-US" sz="2000" dirty="0"/>
              <a:t>-&gt;</a:t>
            </a:r>
            <a:r>
              <a:rPr lang="en-US" altLang="en-US" sz="2000" dirty="0" err="1"/>
              <a:t>SetDCPenColor</a:t>
            </a:r>
            <a:r>
              <a:rPr lang="en-US" altLang="en-US" sz="2000" dirty="0"/>
              <a:t>(</a:t>
            </a:r>
            <a:r>
              <a:rPr lang="en-US" altLang="en-US" sz="2000" dirty="0" err="1"/>
              <a:t>oldColor</a:t>
            </a:r>
            <a:r>
              <a:rPr lang="en-US" altLang="en-US" sz="2000" dirty="0"/>
              <a:t>);</a:t>
            </a:r>
          </a:p>
          <a:p>
            <a:pPr>
              <a:spcBef>
                <a:spcPts val="300"/>
              </a:spcBef>
              <a:buNone/>
            </a:pPr>
            <a:r>
              <a:rPr lang="en-US" altLang="en-US" sz="2000" dirty="0" err="1"/>
              <a:t>pDC</a:t>
            </a:r>
            <a:r>
              <a:rPr lang="en-US" altLang="en-US" sz="2000" dirty="0"/>
              <a:t>-&gt;</a:t>
            </a:r>
            <a:r>
              <a:rPr lang="en-US" altLang="en-US" sz="2000" dirty="0" err="1"/>
              <a:t>SelectObject</a:t>
            </a:r>
            <a:r>
              <a:rPr lang="en-US" altLang="en-US" sz="2000" dirty="0"/>
              <a:t>(</a:t>
            </a:r>
            <a:r>
              <a:rPr lang="en-US" altLang="en-US" sz="2000" dirty="0" err="1"/>
              <a:t>oldObj</a:t>
            </a:r>
            <a:r>
              <a:rPr lang="en-US" altLang="en-US" sz="2000" dirty="0"/>
              <a:t>);</a:t>
            </a:r>
            <a:endParaRPr lang="zh-CN" altLang="en-US" sz="20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9" name="Group 7"/>
          <p:cNvGrpSpPr>
            <a:grpSpLocks noChangeAspect="1"/>
          </p:cNvGrpSpPr>
          <p:nvPr/>
        </p:nvGrpSpPr>
        <p:grpSpPr bwMode="auto">
          <a:xfrm>
            <a:off x="5651500" y="3659188"/>
            <a:ext cx="2462213" cy="2592387"/>
            <a:chOff x="4735" y="8160"/>
            <a:chExt cx="1701" cy="1789"/>
          </a:xfrm>
        </p:grpSpPr>
        <p:sp>
          <p:nvSpPr>
            <p:cNvPr id="10" name="Line 8"/>
            <p:cNvSpPr>
              <a:spLocks noChangeAspect="1" noChangeShapeType="1"/>
            </p:cNvSpPr>
            <p:nvPr/>
          </p:nvSpPr>
          <p:spPr bwMode="auto">
            <a:xfrm>
              <a:off x="4735" y="8172"/>
              <a:ext cx="1701" cy="170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Text Box 9"/>
            <p:cNvSpPr txBox="1">
              <a:spLocks noChangeAspect="1" noChangeArrowheads="1"/>
            </p:cNvSpPr>
            <p:nvPr/>
          </p:nvSpPr>
          <p:spPr bwMode="auto">
            <a:xfrm>
              <a:off x="5090" y="8160"/>
              <a:ext cx="85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a:t>(0, 0)</a:t>
              </a:r>
              <a:endParaRPr lang="en-US" altLang="zh-CN" sz="2400">
                <a:ea typeface="楷体_GB2312" pitchFamily="49" charset="-122"/>
              </a:endParaRPr>
            </a:p>
          </p:txBody>
        </p:sp>
        <p:sp>
          <p:nvSpPr>
            <p:cNvPr id="12" name="Text Box 10"/>
            <p:cNvSpPr txBox="1">
              <a:spLocks noChangeAspect="1" noChangeArrowheads="1"/>
            </p:cNvSpPr>
            <p:nvPr/>
          </p:nvSpPr>
          <p:spPr bwMode="auto">
            <a:xfrm>
              <a:off x="5430" y="9609"/>
              <a:ext cx="85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a:t>(100, 100)</a:t>
              </a:r>
              <a:endParaRPr lang="en-US" altLang="zh-CN" sz="2400">
                <a:ea typeface="楷体_GB2312" pitchFamily="49" charset="-122"/>
              </a:endParaRPr>
            </a:p>
          </p:txBody>
        </p:sp>
      </p:grpSp>
      <p:grpSp>
        <p:nvGrpSpPr>
          <p:cNvPr id="13" name="Group 23"/>
          <p:cNvGrpSpPr>
            <a:grpSpLocks noChangeAspect="1"/>
          </p:cNvGrpSpPr>
          <p:nvPr/>
        </p:nvGrpSpPr>
        <p:grpSpPr bwMode="auto">
          <a:xfrm>
            <a:off x="971550" y="3733800"/>
            <a:ext cx="3397250" cy="2517775"/>
            <a:chOff x="3424" y="799"/>
            <a:chExt cx="1225" cy="908"/>
          </a:xfrm>
        </p:grpSpPr>
        <p:grpSp>
          <p:nvGrpSpPr>
            <p:cNvPr id="14" name="Group 20"/>
            <p:cNvGrpSpPr>
              <a:grpSpLocks noChangeAspect="1"/>
            </p:cNvGrpSpPr>
            <p:nvPr/>
          </p:nvGrpSpPr>
          <p:grpSpPr bwMode="auto">
            <a:xfrm>
              <a:off x="3628" y="799"/>
              <a:ext cx="817" cy="635"/>
              <a:chOff x="3560" y="799"/>
              <a:chExt cx="817" cy="635"/>
            </a:xfrm>
          </p:grpSpPr>
          <p:sp>
            <p:nvSpPr>
              <p:cNvPr id="16" name="Rectangle 6"/>
              <p:cNvSpPr>
                <a:spLocks noChangeAspect="1" noChangeArrowheads="1"/>
              </p:cNvSpPr>
              <p:nvPr/>
            </p:nvSpPr>
            <p:spPr bwMode="auto">
              <a:xfrm>
                <a:off x="3560" y="799"/>
                <a:ext cx="817" cy="635"/>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7" name="Line 7"/>
              <p:cNvSpPr>
                <a:spLocks noChangeAspect="1" noChangeShapeType="1"/>
              </p:cNvSpPr>
              <p:nvPr/>
            </p:nvSpPr>
            <p:spPr bwMode="auto">
              <a:xfrm flipH="1" flipV="1">
                <a:off x="3560" y="799"/>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8"/>
              <p:cNvSpPr>
                <a:spLocks noChangeAspect="1" noChangeShapeType="1"/>
              </p:cNvSpPr>
              <p:nvPr/>
            </p:nvSpPr>
            <p:spPr bwMode="auto">
              <a:xfrm flipH="1" flipV="1">
                <a:off x="3560" y="799"/>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5" name="Text Box 9"/>
            <p:cNvSpPr txBox="1">
              <a:spLocks noChangeAspect="1" noChangeArrowheads="1"/>
            </p:cNvSpPr>
            <p:nvPr/>
          </p:nvSpPr>
          <p:spPr bwMode="auto">
            <a:xfrm>
              <a:off x="3424" y="1480"/>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dirty="0">
                  <a:ea typeface="楷体_GB2312" pitchFamily="49" charset="-122"/>
                </a:rPr>
                <a:t>屏幕左手坐标系</a:t>
              </a:r>
            </a:p>
          </p:txBody>
        </p:sp>
      </p:grpSp>
    </p:spTree>
    <p:extLst>
      <p:ext uri="{BB962C8B-B14F-4D97-AF65-F5344CB8AC3E}">
        <p14:creationId xmlns:p14="http://schemas.microsoft.com/office/powerpoint/2010/main" val="3152702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画圆弧</a:t>
            </a:r>
          </a:p>
        </p:txBody>
      </p:sp>
      <p:sp>
        <p:nvSpPr>
          <p:cNvPr id="3" name="内容占位符 2"/>
          <p:cNvSpPr>
            <a:spLocks noGrp="1"/>
          </p:cNvSpPr>
          <p:nvPr>
            <p:ph idx="1"/>
          </p:nvPr>
        </p:nvSpPr>
        <p:spPr>
          <a:xfrm>
            <a:off x="461963" y="1457325"/>
            <a:ext cx="8220075" cy="2708274"/>
          </a:xfrm>
        </p:spPr>
        <p:txBody>
          <a:bodyPr>
            <a:normAutofit fontScale="70000" lnSpcReduction="20000"/>
          </a:bodyPr>
          <a:lstStyle/>
          <a:p>
            <a:pPr>
              <a:lnSpc>
                <a:spcPct val="120000"/>
              </a:lnSpc>
              <a:spcBef>
                <a:spcPct val="0"/>
              </a:spcBef>
            </a:pPr>
            <a:r>
              <a:rPr lang="en-US" altLang="zh-CN" dirty="0"/>
              <a:t>BOOL </a:t>
            </a:r>
            <a:r>
              <a:rPr lang="en-US" altLang="zh-CN" dirty="0" err="1"/>
              <a:t>AngleArc</a:t>
            </a:r>
            <a:r>
              <a:rPr lang="en-US" altLang="zh-CN" dirty="0"/>
              <a:t>(</a:t>
            </a:r>
            <a:r>
              <a:rPr lang="en-US" altLang="zh-CN" dirty="0" err="1"/>
              <a:t>int</a:t>
            </a:r>
            <a:r>
              <a:rPr lang="en-US" altLang="zh-CN" dirty="0"/>
              <a:t> x, </a:t>
            </a:r>
            <a:r>
              <a:rPr lang="en-US" altLang="zh-CN" dirty="0" err="1"/>
              <a:t>int</a:t>
            </a:r>
            <a:r>
              <a:rPr lang="en-US" altLang="zh-CN" dirty="0"/>
              <a:t> y, </a:t>
            </a:r>
            <a:r>
              <a:rPr lang="en-US" altLang="zh-CN" dirty="0" err="1"/>
              <a:t>int</a:t>
            </a:r>
            <a:r>
              <a:rPr lang="en-US" altLang="zh-CN" dirty="0"/>
              <a:t> </a:t>
            </a:r>
            <a:r>
              <a:rPr lang="en-US" altLang="zh-CN" dirty="0" err="1"/>
              <a:t>nRadius</a:t>
            </a:r>
            <a:r>
              <a:rPr lang="en-US" altLang="zh-CN" dirty="0"/>
              <a:t>, float </a:t>
            </a:r>
            <a:r>
              <a:rPr lang="en-US" altLang="zh-CN" dirty="0" err="1"/>
              <a:t>fStartAngle</a:t>
            </a:r>
            <a:r>
              <a:rPr lang="en-US" altLang="zh-CN" dirty="0"/>
              <a:t>, float </a:t>
            </a:r>
            <a:r>
              <a:rPr lang="en-US" altLang="zh-CN" dirty="0" err="1"/>
              <a:t>fSweepAngle</a:t>
            </a:r>
            <a:r>
              <a:rPr lang="en-US" altLang="zh-CN" dirty="0"/>
              <a:t>);</a:t>
            </a:r>
          </a:p>
          <a:p>
            <a:pPr lvl="1">
              <a:lnSpc>
                <a:spcPct val="120000"/>
              </a:lnSpc>
              <a:spcBef>
                <a:spcPct val="0"/>
              </a:spcBef>
            </a:pPr>
            <a:r>
              <a:rPr lang="zh-CN" altLang="en-US" sz="2400" dirty="0"/>
              <a:t>先画一条线段连接当前点</a:t>
            </a:r>
            <a:r>
              <a:rPr lang="zh-CN" altLang="en-US" sz="2400"/>
              <a:t>到圆弧起点，</a:t>
            </a:r>
            <a:r>
              <a:rPr lang="zh-CN" altLang="en-US" sz="2400" dirty="0"/>
              <a:t>再画指定的圆弧。</a:t>
            </a:r>
          </a:p>
          <a:p>
            <a:pPr lvl="1">
              <a:lnSpc>
                <a:spcPct val="120000"/>
              </a:lnSpc>
              <a:spcBef>
                <a:spcPct val="0"/>
              </a:spcBef>
            </a:pPr>
            <a:r>
              <a:rPr lang="zh-CN" altLang="en-US" sz="2400" dirty="0"/>
              <a:t>在画完之后，当前点变为圆弧的终点。</a:t>
            </a:r>
          </a:p>
          <a:p>
            <a:pPr lvl="1">
              <a:lnSpc>
                <a:spcPct val="120000"/>
              </a:lnSpc>
              <a:spcBef>
                <a:spcPct val="0"/>
              </a:spcBef>
            </a:pPr>
            <a:r>
              <a:rPr lang="zh-CN" altLang="en-US" sz="2400" dirty="0"/>
              <a:t>其中圆弧的圆心坐标是</a:t>
            </a:r>
            <a:r>
              <a:rPr lang="en-US" altLang="zh-CN" sz="2400" dirty="0"/>
              <a:t>(x, y)</a:t>
            </a:r>
            <a:r>
              <a:rPr lang="zh-CN" altLang="en-US" sz="2400" dirty="0"/>
              <a:t>，半径是</a:t>
            </a:r>
            <a:r>
              <a:rPr lang="en-US" altLang="zh-CN" sz="2400" dirty="0" err="1"/>
              <a:t>nRadius</a:t>
            </a:r>
            <a:r>
              <a:rPr lang="zh-CN" altLang="en-US" sz="2400" dirty="0"/>
              <a:t>，圆弧起点的角度为</a:t>
            </a:r>
            <a:r>
              <a:rPr lang="en-US" altLang="zh-CN" sz="2400" dirty="0" err="1"/>
              <a:t>fStartAngle</a:t>
            </a:r>
            <a:r>
              <a:rPr lang="zh-CN" altLang="en-US" sz="2400" dirty="0"/>
              <a:t>（从</a:t>
            </a:r>
            <a:r>
              <a:rPr lang="en-US" altLang="zh-CN" sz="2400" dirty="0"/>
              <a:t>x</a:t>
            </a:r>
            <a:r>
              <a:rPr lang="zh-CN" altLang="en-US" sz="2400" dirty="0"/>
              <a:t>轴正向开始计算角度），圆弧本身所张成的角度是</a:t>
            </a:r>
            <a:r>
              <a:rPr lang="en-US" altLang="zh-CN" sz="2400" dirty="0" err="1"/>
              <a:t>fSweepAngle</a:t>
            </a:r>
            <a:r>
              <a:rPr lang="zh-CN" altLang="en-US" sz="2400" dirty="0"/>
              <a:t>。圆弧角度逆时针为正，顺时针为负。</a:t>
            </a:r>
          </a:p>
          <a:p>
            <a:pPr lvl="1">
              <a:lnSpc>
                <a:spcPct val="120000"/>
              </a:lnSpc>
              <a:spcBef>
                <a:spcPct val="0"/>
              </a:spcBef>
            </a:pPr>
            <a:r>
              <a:rPr lang="zh-CN" altLang="en-US" sz="2400" dirty="0"/>
              <a:t>如果</a:t>
            </a:r>
            <a:r>
              <a:rPr lang="en-US" altLang="zh-CN" sz="2400" dirty="0" err="1"/>
              <a:t>fSweepAngle</a:t>
            </a:r>
            <a:r>
              <a:rPr lang="zh-CN" altLang="en-US" sz="2400" dirty="0"/>
              <a:t>为</a:t>
            </a:r>
            <a:r>
              <a:rPr lang="en-US" altLang="zh-CN" sz="2400" dirty="0"/>
              <a:t>360</a:t>
            </a:r>
            <a:r>
              <a:rPr lang="zh-CN" altLang="en-US" sz="2400" dirty="0"/>
              <a:t>或</a:t>
            </a:r>
            <a:r>
              <a:rPr lang="en-US" altLang="zh-CN" sz="2400" dirty="0"/>
              <a:t>-360</a:t>
            </a:r>
            <a:r>
              <a:rPr lang="zh-CN" altLang="en-US" sz="2400" dirty="0"/>
              <a:t>，则画一个整圆。</a:t>
            </a:r>
          </a:p>
          <a:p>
            <a:pPr lvl="1">
              <a:lnSpc>
                <a:spcPct val="120000"/>
              </a:lnSpc>
              <a:spcBef>
                <a:spcPct val="0"/>
              </a:spcBef>
            </a:pPr>
            <a:r>
              <a:rPr lang="zh-CN" altLang="en-US" sz="2400" dirty="0"/>
              <a:t>如果函数成功，则返回非零值；否则返回</a:t>
            </a:r>
            <a:r>
              <a:rPr lang="en-US" altLang="zh-CN" sz="2400" dirty="0"/>
              <a:t>0</a:t>
            </a:r>
            <a:r>
              <a:rPr lang="zh-CN" altLang="en-US" sz="2400"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68313" y="4292600"/>
            <a:ext cx="4608512" cy="13684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en-US" altLang="zh-CN" sz="2000" i="0">
                <a:solidFill>
                  <a:srgbClr val="000000"/>
                </a:solidFill>
                <a:ea typeface="新宋体" panose="02010609030101010101" pitchFamily="49" charset="-122"/>
              </a:rPr>
              <a:t>pDC-&gt;MoveTo(0, 0);</a:t>
            </a:r>
          </a:p>
          <a:p>
            <a:pPr>
              <a:lnSpc>
                <a:spcPct val="80000"/>
              </a:lnSpc>
              <a:spcBef>
                <a:spcPct val="0"/>
              </a:spcBef>
              <a:buFontTx/>
              <a:buNone/>
            </a:pPr>
            <a:r>
              <a:rPr lang="en-US" altLang="zh-CN" sz="2000" i="0">
                <a:solidFill>
                  <a:srgbClr val="000000"/>
                </a:solidFill>
                <a:ea typeface="新宋体" panose="02010609030101010101" pitchFamily="49" charset="-122"/>
              </a:rPr>
              <a:t>pDC-&gt;LineTo(100, 100);</a:t>
            </a:r>
          </a:p>
          <a:p>
            <a:pPr>
              <a:lnSpc>
                <a:spcPct val="80000"/>
              </a:lnSpc>
              <a:spcBef>
                <a:spcPct val="0"/>
              </a:spcBef>
              <a:buFontTx/>
              <a:buNone/>
            </a:pPr>
            <a:r>
              <a:rPr lang="en-US" altLang="zh-CN" sz="2000" i="0">
                <a:solidFill>
                  <a:srgbClr val="000000"/>
                </a:solidFill>
                <a:ea typeface="新宋体" panose="02010609030101010101" pitchFamily="49" charset="-122"/>
              </a:rPr>
              <a:t>pDC-&gt;AngleArc(100, 100, 50, 270, 180);</a:t>
            </a:r>
          </a:p>
          <a:p>
            <a:pPr>
              <a:lnSpc>
                <a:spcPct val="80000"/>
              </a:lnSpc>
              <a:spcBef>
                <a:spcPct val="0"/>
              </a:spcBef>
              <a:buFontTx/>
              <a:buNone/>
            </a:pPr>
            <a:r>
              <a:rPr lang="en-US" altLang="zh-CN" sz="2000" i="0">
                <a:solidFill>
                  <a:srgbClr val="000000"/>
                </a:solidFill>
                <a:ea typeface="新宋体" panose="02010609030101010101" pitchFamily="49" charset="-122"/>
              </a:rPr>
              <a:t>pDC-&gt;LineTo(150, 50);</a:t>
            </a:r>
          </a:p>
        </p:txBody>
      </p:sp>
      <p:grpSp>
        <p:nvGrpSpPr>
          <p:cNvPr id="10" name="Group 20"/>
          <p:cNvGrpSpPr>
            <a:grpSpLocks/>
          </p:cNvGrpSpPr>
          <p:nvPr/>
        </p:nvGrpSpPr>
        <p:grpSpPr bwMode="auto">
          <a:xfrm>
            <a:off x="6156325" y="3846513"/>
            <a:ext cx="2505075" cy="2735262"/>
            <a:chOff x="3878" y="2387"/>
            <a:chExt cx="1578" cy="1723"/>
          </a:xfrm>
        </p:grpSpPr>
        <p:sp>
          <p:nvSpPr>
            <p:cNvPr id="11" name="Oval 10"/>
            <p:cNvSpPr>
              <a:spLocks noChangeAspect="1" noChangeArrowheads="1"/>
            </p:cNvSpPr>
            <p:nvPr/>
          </p:nvSpPr>
          <p:spPr bwMode="auto">
            <a:xfrm>
              <a:off x="4404" y="2921"/>
              <a:ext cx="1052" cy="1053"/>
            </a:xfrm>
            <a:prstGeom prst="ellipse">
              <a:avLst/>
            </a:prstGeom>
            <a:solidFill>
              <a:srgbClr val="FFFFFF"/>
            </a:solidFill>
            <a:ln w="9525">
              <a:solidFill>
                <a:srgbClr val="000000"/>
              </a:solidFill>
              <a:round/>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2" name="Rectangle 11"/>
            <p:cNvSpPr>
              <a:spLocks noChangeAspect="1" noChangeArrowheads="1"/>
            </p:cNvSpPr>
            <p:nvPr/>
          </p:nvSpPr>
          <p:spPr bwMode="auto">
            <a:xfrm>
              <a:off x="4404" y="2921"/>
              <a:ext cx="526" cy="11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3" name="Line 12"/>
            <p:cNvSpPr>
              <a:spLocks noChangeAspect="1" noChangeShapeType="1"/>
            </p:cNvSpPr>
            <p:nvPr/>
          </p:nvSpPr>
          <p:spPr bwMode="auto">
            <a:xfrm>
              <a:off x="4930" y="2921"/>
              <a:ext cx="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3"/>
            <p:cNvSpPr>
              <a:spLocks noChangeAspect="1" noChangeShapeType="1"/>
            </p:cNvSpPr>
            <p:nvPr/>
          </p:nvSpPr>
          <p:spPr bwMode="auto">
            <a:xfrm>
              <a:off x="4930" y="3448"/>
              <a:ext cx="0" cy="5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Aspect="1" noChangeShapeType="1"/>
            </p:cNvSpPr>
            <p:nvPr/>
          </p:nvSpPr>
          <p:spPr bwMode="auto">
            <a:xfrm>
              <a:off x="3878" y="2395"/>
              <a:ext cx="1052" cy="10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Text Box 15"/>
            <p:cNvSpPr txBox="1">
              <a:spLocks noChangeAspect="1" noChangeArrowheads="1"/>
            </p:cNvSpPr>
            <p:nvPr/>
          </p:nvSpPr>
          <p:spPr bwMode="auto">
            <a:xfrm>
              <a:off x="4098" y="2387"/>
              <a:ext cx="5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000" i="0"/>
                <a:t>(0, 0)</a:t>
              </a:r>
              <a:endParaRPr lang="en-US" altLang="zh-CN" sz="2000">
                <a:ea typeface="楷体_GB2312" pitchFamily="49" charset="-122"/>
              </a:endParaRPr>
            </a:p>
          </p:txBody>
        </p:sp>
        <p:sp>
          <p:nvSpPr>
            <p:cNvPr id="17" name="Text Box 16"/>
            <p:cNvSpPr txBox="1">
              <a:spLocks noChangeAspect="1" noChangeArrowheads="1"/>
            </p:cNvSpPr>
            <p:nvPr/>
          </p:nvSpPr>
          <p:spPr bwMode="auto">
            <a:xfrm>
              <a:off x="4865" y="3303"/>
              <a:ext cx="5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400" i="0"/>
                <a:t>(100, 100)</a:t>
              </a:r>
              <a:endParaRPr lang="en-US" altLang="zh-CN" sz="1400">
                <a:ea typeface="楷体_GB2312" pitchFamily="49" charset="-122"/>
              </a:endParaRPr>
            </a:p>
          </p:txBody>
        </p:sp>
        <p:sp>
          <p:nvSpPr>
            <p:cNvPr id="18" name="Text Box 17"/>
            <p:cNvSpPr txBox="1">
              <a:spLocks noChangeAspect="1" noChangeArrowheads="1"/>
            </p:cNvSpPr>
            <p:nvPr/>
          </p:nvSpPr>
          <p:spPr bwMode="auto">
            <a:xfrm>
              <a:off x="4429" y="3757"/>
              <a:ext cx="52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400" i="0"/>
                <a:t>(100, 150)</a:t>
              </a:r>
              <a:endParaRPr lang="en-US" altLang="zh-CN" sz="1400">
                <a:ea typeface="楷体_GB2312" pitchFamily="49" charset="-122"/>
              </a:endParaRPr>
            </a:p>
          </p:txBody>
        </p:sp>
        <p:sp>
          <p:nvSpPr>
            <p:cNvPr id="19" name="Text Box 18"/>
            <p:cNvSpPr txBox="1">
              <a:spLocks noChangeAspect="1" noChangeArrowheads="1"/>
            </p:cNvSpPr>
            <p:nvPr/>
          </p:nvSpPr>
          <p:spPr bwMode="auto">
            <a:xfrm>
              <a:off x="4905" y="2676"/>
              <a:ext cx="52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600" i="0"/>
                <a:t>(150, 50)</a:t>
              </a:r>
              <a:endParaRPr lang="en-US" altLang="zh-CN" sz="1600">
                <a:ea typeface="楷体_GB2312" pitchFamily="49" charset="-122"/>
              </a:endParaRPr>
            </a:p>
          </p:txBody>
        </p:sp>
      </p:grpSp>
      <p:sp>
        <p:nvSpPr>
          <p:cNvPr id="20" name="Text Box 18"/>
          <p:cNvSpPr txBox="1">
            <a:spLocks noChangeAspect="1" noChangeArrowheads="1"/>
          </p:cNvSpPr>
          <p:nvPr/>
        </p:nvSpPr>
        <p:spPr bwMode="auto">
          <a:xfrm>
            <a:off x="7077074" y="4782344"/>
            <a:ext cx="8350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600" i="0" dirty="0"/>
              <a:t>(</a:t>
            </a:r>
            <a:r>
              <a:rPr lang="en-US" altLang="zh-CN" sz="1600" i="0" dirty="0" smtClean="0"/>
              <a:t>100</a:t>
            </a:r>
            <a:r>
              <a:rPr lang="en-US" altLang="zh-CN" sz="1600" i="0" dirty="0"/>
              <a:t>, 50)</a:t>
            </a:r>
            <a:endParaRPr lang="en-US" altLang="zh-CN" sz="1600" dirty="0">
              <a:ea typeface="楷体_GB2312" pitchFamily="49" charset="-122"/>
            </a:endParaRPr>
          </a:p>
        </p:txBody>
      </p:sp>
    </p:spTree>
    <p:extLst>
      <p:ext uri="{BB962C8B-B14F-4D97-AF65-F5344CB8AC3E}">
        <p14:creationId xmlns:p14="http://schemas.microsoft.com/office/powerpoint/2010/main" val="236722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绘制矩形</a:t>
            </a:r>
          </a:p>
        </p:txBody>
      </p:sp>
      <p:sp>
        <p:nvSpPr>
          <p:cNvPr id="3" name="内容占位符 2"/>
          <p:cNvSpPr>
            <a:spLocks noGrp="1"/>
          </p:cNvSpPr>
          <p:nvPr>
            <p:ph idx="1"/>
          </p:nvPr>
        </p:nvSpPr>
        <p:spPr>
          <a:xfrm>
            <a:off x="461963" y="1457325"/>
            <a:ext cx="8220075" cy="1539874"/>
          </a:xfrm>
        </p:spPr>
        <p:txBody>
          <a:bodyPr>
            <a:normAutofit fontScale="92500"/>
          </a:bodyPr>
          <a:lstStyle/>
          <a:p>
            <a:pPr>
              <a:lnSpc>
                <a:spcPct val="80000"/>
              </a:lnSpc>
              <a:spcBef>
                <a:spcPct val="0"/>
              </a:spcBef>
            </a:pPr>
            <a:r>
              <a:rPr lang="en-US" altLang="zh-CN" dirty="0"/>
              <a:t>BOOL Rectangle(</a:t>
            </a:r>
            <a:r>
              <a:rPr lang="en-US" altLang="zh-CN" dirty="0" err="1"/>
              <a:t>int</a:t>
            </a:r>
            <a:r>
              <a:rPr lang="en-US" altLang="zh-CN" dirty="0"/>
              <a:t> x1, </a:t>
            </a:r>
            <a:r>
              <a:rPr lang="en-US" altLang="zh-CN" dirty="0" err="1"/>
              <a:t>int</a:t>
            </a:r>
            <a:r>
              <a:rPr lang="en-US" altLang="zh-CN" dirty="0"/>
              <a:t> y1, </a:t>
            </a:r>
            <a:r>
              <a:rPr lang="en-US" altLang="zh-CN" dirty="0" err="1"/>
              <a:t>int</a:t>
            </a:r>
            <a:r>
              <a:rPr lang="en-US" altLang="zh-CN" dirty="0"/>
              <a:t> x2, </a:t>
            </a:r>
            <a:r>
              <a:rPr lang="en-US" altLang="zh-CN" dirty="0" err="1"/>
              <a:t>int</a:t>
            </a:r>
            <a:r>
              <a:rPr lang="en-US" altLang="zh-CN" dirty="0"/>
              <a:t> y2);</a:t>
            </a:r>
          </a:p>
          <a:p>
            <a:pPr lvl="1">
              <a:lnSpc>
                <a:spcPct val="80000"/>
              </a:lnSpc>
              <a:spcBef>
                <a:spcPct val="0"/>
              </a:spcBef>
            </a:pPr>
            <a:r>
              <a:rPr lang="zh-CN" altLang="en-US" sz="2400" dirty="0"/>
              <a:t>绘制左上角点和右下角点坐标分别为</a:t>
            </a:r>
            <a:r>
              <a:rPr lang="en-US" altLang="zh-CN" sz="2400" dirty="0"/>
              <a:t>(x1, y1)</a:t>
            </a:r>
            <a:r>
              <a:rPr lang="zh-CN" altLang="en-US" sz="2400" dirty="0"/>
              <a:t>和</a:t>
            </a:r>
            <a:r>
              <a:rPr lang="en-US" altLang="zh-CN" sz="2400" dirty="0"/>
              <a:t>(x2, y2)</a:t>
            </a:r>
            <a:r>
              <a:rPr lang="zh-CN" altLang="en-US" sz="2400" dirty="0"/>
              <a:t>的矩形。</a:t>
            </a:r>
          </a:p>
          <a:p>
            <a:pPr lvl="1">
              <a:lnSpc>
                <a:spcPct val="80000"/>
              </a:lnSpc>
              <a:spcBef>
                <a:spcPct val="0"/>
              </a:spcBef>
            </a:pPr>
            <a:r>
              <a:rPr lang="zh-CN" altLang="en-US" sz="2400" dirty="0"/>
              <a:t>该矩形的边框可以用指定的画笔绘制，内部可以用指定的画刷填充。</a:t>
            </a:r>
          </a:p>
          <a:p>
            <a:pPr lvl="1">
              <a:lnSpc>
                <a:spcPct val="80000"/>
              </a:lnSpc>
              <a:spcBef>
                <a:spcPct val="0"/>
              </a:spcBef>
            </a:pPr>
            <a:r>
              <a:rPr lang="zh-CN" altLang="en-US" sz="2400" dirty="0"/>
              <a:t>如果绘制成功，则返回非零值；否则返回</a:t>
            </a:r>
            <a:r>
              <a:rPr lang="en-US" altLang="zh-CN" sz="2400" dirty="0"/>
              <a:t>0</a:t>
            </a:r>
            <a:r>
              <a:rPr lang="zh-CN" altLang="en-US" sz="2400" dirty="0" smtClean="0"/>
              <a:t>。</a:t>
            </a:r>
            <a:endParaRPr lang="zh-CN" altLang="en-US" sz="24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33388" y="2997200"/>
            <a:ext cx="8277225" cy="13684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nSpc>
                <a:spcPct val="80000"/>
              </a:lnSpc>
              <a:spcBef>
                <a:spcPct val="0"/>
              </a:spcBef>
              <a:buFontTx/>
              <a:buNone/>
            </a:pPr>
            <a:r>
              <a:rPr lang="en-US" altLang="zh-CN" sz="2000" i="0" dirty="0">
                <a:solidFill>
                  <a:srgbClr val="000000"/>
                </a:solidFill>
                <a:ea typeface="新宋体" panose="02010609030101010101" pitchFamily="49" charset="-122"/>
              </a:rPr>
              <a:t>HGDIOBJ </a:t>
            </a:r>
            <a:r>
              <a:rPr lang="en-US" altLang="zh-CN" sz="2000" i="0" dirty="0" err="1">
                <a:solidFill>
                  <a:srgbClr val="000000"/>
                </a:solidFill>
                <a:ea typeface="新宋体" panose="02010609030101010101" pitchFamily="49" charset="-122"/>
              </a:rPr>
              <a:t>oldObj</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GetStockObject</a:t>
            </a:r>
            <a:r>
              <a:rPr lang="en-US" altLang="zh-CN" sz="2000" i="0" dirty="0">
                <a:solidFill>
                  <a:srgbClr val="000000"/>
                </a:solidFill>
                <a:ea typeface="新宋体" panose="02010609030101010101" pitchFamily="49" charset="-122"/>
              </a:rPr>
              <a:t>(DC_BRUSH));</a:t>
            </a:r>
          </a:p>
          <a:p>
            <a:pPr>
              <a:lnSpc>
                <a:spcPct val="80000"/>
              </a:lnSpc>
              <a:spcBef>
                <a:spcPct val="0"/>
              </a:spcBef>
              <a:buFontTx/>
              <a:buNone/>
            </a:pPr>
            <a:r>
              <a:rPr lang="en-US" altLang="zh-CN" sz="2000" i="0" dirty="0">
                <a:solidFill>
                  <a:srgbClr val="000000"/>
                </a:solidFill>
                <a:ea typeface="新宋体" panose="02010609030101010101" pitchFamily="49" charset="-122"/>
              </a:rPr>
              <a:t>COLORREF </a:t>
            </a:r>
            <a:r>
              <a:rPr lang="en-US" altLang="zh-CN" sz="2000" i="0" dirty="0" err="1">
                <a:solidFill>
                  <a:srgbClr val="000000"/>
                </a:solidFill>
                <a:ea typeface="新宋体" panose="02010609030101010101" pitchFamily="49" charset="-122"/>
              </a:rPr>
              <a:t>oldColor</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SetDCBrushColor</a:t>
            </a:r>
            <a:r>
              <a:rPr lang="en-US" altLang="zh-CN" sz="2000" i="0" dirty="0">
                <a:solidFill>
                  <a:srgbClr val="000000"/>
                </a:solidFill>
                <a:ea typeface="新宋体" panose="02010609030101010101" pitchFamily="49" charset="-122"/>
              </a:rPr>
              <a:t>(RGB(255, 0, 0));</a:t>
            </a:r>
          </a:p>
          <a:p>
            <a:pPr>
              <a:lnSpc>
                <a:spcPct val="80000"/>
              </a:lnSpc>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-&gt;Rectangle(20, 20, 120, 80);</a:t>
            </a:r>
          </a:p>
          <a:p>
            <a:pPr>
              <a:lnSpc>
                <a:spcPct val="80000"/>
              </a:lnSpc>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SetDCBrushColor</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oldColor</a:t>
            </a:r>
            <a:r>
              <a:rPr lang="en-US" altLang="zh-CN" sz="2000" i="0" dirty="0">
                <a:solidFill>
                  <a:srgbClr val="000000"/>
                </a:solidFill>
                <a:ea typeface="新宋体" panose="02010609030101010101" pitchFamily="49" charset="-122"/>
              </a:rPr>
              <a:t>);</a:t>
            </a:r>
          </a:p>
          <a:p>
            <a:pPr>
              <a:lnSpc>
                <a:spcPct val="80000"/>
              </a:lnSpc>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oldObj</a:t>
            </a:r>
            <a:r>
              <a:rPr lang="en-US" altLang="zh-CN" sz="2000" i="0" dirty="0">
                <a:solidFill>
                  <a:srgbClr val="000000"/>
                </a:solidFill>
                <a:ea typeface="新宋体" panose="02010609030101010101" pitchFamily="49" charset="-122"/>
              </a:rPr>
              <a:t>);</a:t>
            </a:r>
          </a:p>
        </p:txBody>
      </p:sp>
      <p:grpSp>
        <p:nvGrpSpPr>
          <p:cNvPr id="10" name="Group 6"/>
          <p:cNvGrpSpPr>
            <a:grpSpLocks noChangeAspect="1"/>
          </p:cNvGrpSpPr>
          <p:nvPr/>
        </p:nvGrpSpPr>
        <p:grpSpPr bwMode="auto">
          <a:xfrm>
            <a:off x="3133725" y="4508500"/>
            <a:ext cx="2874963" cy="1727200"/>
            <a:chOff x="5805" y="9408"/>
            <a:chExt cx="2268" cy="1361"/>
          </a:xfrm>
        </p:grpSpPr>
        <p:sp>
          <p:nvSpPr>
            <p:cNvPr id="11" name="Rectangle 7"/>
            <p:cNvSpPr>
              <a:spLocks noChangeAspect="1" noChangeArrowheads="1"/>
            </p:cNvSpPr>
            <p:nvPr/>
          </p:nvSpPr>
          <p:spPr bwMode="auto">
            <a:xfrm>
              <a:off x="5805" y="9408"/>
              <a:ext cx="2268" cy="1361"/>
            </a:xfrm>
            <a:prstGeom prst="rect">
              <a:avLst/>
            </a:prstGeom>
            <a:solidFill>
              <a:srgbClr val="FF0000"/>
            </a:solidFill>
            <a:ln w="9525">
              <a:solidFill>
                <a:srgbClr val="000000"/>
              </a:solidFill>
              <a:miter lim="800000"/>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2" name="Text Box 8"/>
            <p:cNvSpPr txBox="1">
              <a:spLocks noChangeAspect="1" noChangeArrowheads="1"/>
            </p:cNvSpPr>
            <p:nvPr/>
          </p:nvSpPr>
          <p:spPr bwMode="auto">
            <a:xfrm>
              <a:off x="5880" y="9408"/>
              <a:ext cx="85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dirty="0"/>
                <a:t>(20, 20)</a:t>
              </a:r>
              <a:endParaRPr lang="en-US" altLang="zh-CN" sz="2400" dirty="0">
                <a:ea typeface="楷体_GB2312" pitchFamily="49" charset="-122"/>
              </a:endParaRPr>
            </a:p>
          </p:txBody>
        </p:sp>
        <p:sp>
          <p:nvSpPr>
            <p:cNvPr id="13" name="Text Box 9"/>
            <p:cNvSpPr txBox="1">
              <a:spLocks noChangeAspect="1" noChangeArrowheads="1"/>
            </p:cNvSpPr>
            <p:nvPr/>
          </p:nvSpPr>
          <p:spPr bwMode="auto">
            <a:xfrm>
              <a:off x="7148" y="10429"/>
              <a:ext cx="85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(120, 80) </a:t>
              </a:r>
              <a:endParaRPr lang="en-US" altLang="zh-CN" sz="2400" dirty="0">
                <a:ea typeface="楷体_GB2312" pitchFamily="49" charset="-122"/>
              </a:endParaRPr>
            </a:p>
          </p:txBody>
        </p:sp>
      </p:grpSp>
    </p:spTree>
    <p:extLst>
      <p:ext uri="{BB962C8B-B14F-4D97-AF65-F5344CB8AC3E}">
        <p14:creationId xmlns:p14="http://schemas.microsoft.com/office/powerpoint/2010/main" val="16602300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a:t>
            </a:r>
            <a:r>
              <a:rPr lang="zh-CN" altLang="en-US" dirty="0"/>
              <a:t>绘制弦</a:t>
            </a:r>
          </a:p>
        </p:txBody>
      </p:sp>
      <p:sp>
        <p:nvSpPr>
          <p:cNvPr id="3" name="内容占位符 2"/>
          <p:cNvSpPr>
            <a:spLocks noGrp="1"/>
          </p:cNvSpPr>
          <p:nvPr>
            <p:ph idx="1"/>
          </p:nvPr>
        </p:nvSpPr>
        <p:spPr>
          <a:xfrm>
            <a:off x="461963" y="1457325"/>
            <a:ext cx="8220075" cy="2798762"/>
          </a:xfrm>
        </p:spPr>
        <p:txBody>
          <a:bodyPr>
            <a:normAutofit fontScale="85000" lnSpcReduction="20000"/>
          </a:bodyPr>
          <a:lstStyle/>
          <a:p>
            <a:pPr>
              <a:lnSpc>
                <a:spcPct val="110000"/>
              </a:lnSpc>
              <a:spcBef>
                <a:spcPct val="0"/>
              </a:spcBef>
            </a:pPr>
            <a:r>
              <a:rPr lang="en-US" altLang="zh-CN" dirty="0"/>
              <a:t>BOOL Chord(</a:t>
            </a:r>
            <a:r>
              <a:rPr lang="en-US" altLang="zh-CN" dirty="0" err="1"/>
              <a:t>int</a:t>
            </a:r>
            <a:r>
              <a:rPr lang="en-US" altLang="zh-CN" dirty="0"/>
              <a:t> x1, </a:t>
            </a:r>
            <a:r>
              <a:rPr lang="en-US" altLang="zh-CN" dirty="0" err="1"/>
              <a:t>int</a:t>
            </a:r>
            <a:r>
              <a:rPr lang="en-US" altLang="zh-CN" dirty="0"/>
              <a:t> y1, </a:t>
            </a:r>
            <a:r>
              <a:rPr lang="en-US" altLang="zh-CN" dirty="0" err="1"/>
              <a:t>int</a:t>
            </a:r>
            <a:r>
              <a:rPr lang="en-US" altLang="zh-CN" dirty="0"/>
              <a:t> x2, </a:t>
            </a:r>
            <a:r>
              <a:rPr lang="en-US" altLang="zh-CN" dirty="0" err="1"/>
              <a:t>int</a:t>
            </a:r>
            <a:r>
              <a:rPr lang="en-US" altLang="zh-CN" dirty="0"/>
              <a:t> y2, </a:t>
            </a:r>
            <a:r>
              <a:rPr lang="en-US" altLang="zh-CN" dirty="0" err="1"/>
              <a:t>int</a:t>
            </a:r>
            <a:r>
              <a:rPr lang="en-US" altLang="zh-CN" dirty="0"/>
              <a:t> x3, </a:t>
            </a:r>
            <a:r>
              <a:rPr lang="en-US" altLang="zh-CN" dirty="0" err="1"/>
              <a:t>int</a:t>
            </a:r>
            <a:r>
              <a:rPr lang="en-US" altLang="zh-CN" dirty="0"/>
              <a:t> y3, </a:t>
            </a:r>
            <a:r>
              <a:rPr lang="en-US" altLang="zh-CN" dirty="0" err="1"/>
              <a:t>int</a:t>
            </a:r>
            <a:r>
              <a:rPr lang="en-US" altLang="zh-CN" dirty="0"/>
              <a:t> x4, </a:t>
            </a:r>
            <a:r>
              <a:rPr lang="en-US" altLang="zh-CN" dirty="0" err="1"/>
              <a:t>int</a:t>
            </a:r>
            <a:r>
              <a:rPr lang="en-US" altLang="zh-CN" dirty="0"/>
              <a:t> y4);</a:t>
            </a:r>
          </a:p>
          <a:p>
            <a:pPr lvl="1">
              <a:lnSpc>
                <a:spcPct val="110000"/>
              </a:lnSpc>
              <a:spcBef>
                <a:spcPct val="0"/>
              </a:spcBef>
            </a:pPr>
            <a:r>
              <a:rPr lang="zh-CN" altLang="en-US" sz="2400" dirty="0"/>
              <a:t>该弦由一条线段和一段椭圆弧围成。</a:t>
            </a:r>
          </a:p>
          <a:p>
            <a:pPr lvl="1">
              <a:lnSpc>
                <a:spcPct val="110000"/>
              </a:lnSpc>
              <a:spcBef>
                <a:spcPct val="0"/>
              </a:spcBef>
            </a:pPr>
            <a:r>
              <a:rPr lang="zh-CN" altLang="en-US" sz="2400" dirty="0"/>
              <a:t>线段的两个端点分别是</a:t>
            </a:r>
            <a:r>
              <a:rPr lang="en-US" altLang="zh-CN" sz="2400" dirty="0"/>
              <a:t>(x3, y3)</a:t>
            </a:r>
            <a:r>
              <a:rPr lang="zh-CN" altLang="en-US" sz="2400" dirty="0"/>
              <a:t>和</a:t>
            </a:r>
            <a:r>
              <a:rPr lang="en-US" altLang="zh-CN" sz="2400" dirty="0"/>
              <a:t>(x4, y4)</a:t>
            </a:r>
            <a:r>
              <a:rPr lang="zh-CN" altLang="en-US" sz="2400" dirty="0"/>
              <a:t>。</a:t>
            </a:r>
          </a:p>
          <a:p>
            <a:pPr lvl="1">
              <a:lnSpc>
                <a:spcPct val="110000"/>
              </a:lnSpc>
              <a:spcBef>
                <a:spcPct val="0"/>
              </a:spcBef>
            </a:pPr>
            <a:r>
              <a:rPr lang="zh-CN" altLang="en-US" sz="2400" dirty="0"/>
              <a:t>椭圆弧所在的椭圆由其外接矩形定义，外接矩形的左上角点和右下角点坐标分别是</a:t>
            </a:r>
            <a:r>
              <a:rPr lang="en-US" altLang="zh-CN" sz="2400" dirty="0"/>
              <a:t>(x1, y1)</a:t>
            </a:r>
            <a:r>
              <a:rPr lang="zh-CN" altLang="en-US" sz="2400" dirty="0"/>
              <a:t>和</a:t>
            </a:r>
            <a:r>
              <a:rPr lang="en-US" altLang="zh-CN" sz="2400" dirty="0"/>
              <a:t>(x2, y2)</a:t>
            </a:r>
            <a:r>
              <a:rPr lang="zh-CN" altLang="en-US" sz="2400" dirty="0"/>
              <a:t>。</a:t>
            </a:r>
          </a:p>
          <a:p>
            <a:pPr lvl="1">
              <a:lnSpc>
                <a:spcPct val="110000"/>
              </a:lnSpc>
              <a:spcBef>
                <a:spcPct val="0"/>
              </a:spcBef>
            </a:pPr>
            <a:r>
              <a:rPr lang="zh-CN" altLang="en-US" sz="2400" dirty="0"/>
              <a:t>椭圆弧的起点是</a:t>
            </a:r>
            <a:r>
              <a:rPr lang="en-US" altLang="zh-CN" sz="2400" dirty="0"/>
              <a:t>(x3, y3)</a:t>
            </a:r>
            <a:r>
              <a:rPr lang="zh-CN" altLang="en-US" sz="2400" dirty="0"/>
              <a:t>，终点是</a:t>
            </a:r>
            <a:r>
              <a:rPr lang="en-US" altLang="zh-CN" sz="2400" dirty="0"/>
              <a:t>(x4, y4)</a:t>
            </a:r>
            <a:r>
              <a:rPr lang="zh-CN" altLang="en-US" sz="2400" dirty="0"/>
              <a:t>。</a:t>
            </a:r>
          </a:p>
          <a:p>
            <a:pPr lvl="1">
              <a:lnSpc>
                <a:spcPct val="110000"/>
              </a:lnSpc>
              <a:spcBef>
                <a:spcPct val="0"/>
              </a:spcBef>
            </a:pPr>
            <a:r>
              <a:rPr lang="zh-CN" altLang="en-US" sz="2400" dirty="0"/>
              <a:t>该弦的边框可以用指定的画笔绘制，内部可以用指定的画刷填充。</a:t>
            </a:r>
          </a:p>
          <a:p>
            <a:pPr lvl="1">
              <a:lnSpc>
                <a:spcPct val="110000"/>
              </a:lnSpc>
              <a:spcBef>
                <a:spcPct val="0"/>
              </a:spcBef>
            </a:pPr>
            <a:r>
              <a:rPr lang="zh-CN" altLang="en-US" sz="2400" dirty="0"/>
              <a:t>如果绘制成功，则返回非零值；否则返回</a:t>
            </a:r>
            <a:r>
              <a:rPr lang="en-US" altLang="zh-CN" sz="2400" dirty="0"/>
              <a:t>0</a:t>
            </a:r>
            <a:r>
              <a:rPr lang="zh-CN" altLang="en-US" sz="2400" dirty="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9" name="Group 24"/>
          <p:cNvGrpSpPr>
            <a:grpSpLocks/>
          </p:cNvGrpSpPr>
          <p:nvPr/>
        </p:nvGrpSpPr>
        <p:grpSpPr bwMode="auto">
          <a:xfrm>
            <a:off x="3122613" y="4292600"/>
            <a:ext cx="2898775" cy="1728788"/>
            <a:chOff x="2279" y="2296"/>
            <a:chExt cx="1826" cy="1089"/>
          </a:xfrm>
        </p:grpSpPr>
        <p:sp>
          <p:nvSpPr>
            <p:cNvPr id="10" name="Oval 25"/>
            <p:cNvSpPr>
              <a:spLocks noChangeArrowheads="1"/>
            </p:cNvSpPr>
            <p:nvPr/>
          </p:nvSpPr>
          <p:spPr bwMode="auto">
            <a:xfrm>
              <a:off x="2279" y="2296"/>
              <a:ext cx="1814" cy="1089"/>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1" name="Text Box 26"/>
            <p:cNvSpPr txBox="1">
              <a:spLocks noChangeArrowheads="1"/>
            </p:cNvSpPr>
            <p:nvPr/>
          </p:nvSpPr>
          <p:spPr bwMode="auto">
            <a:xfrm>
              <a:off x="2321" y="2302"/>
              <a:ext cx="3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1200" i="0" dirty="0"/>
                <a:t>(20, 20)</a:t>
              </a:r>
              <a:endParaRPr lang="en-US" altLang="zh-CN" sz="1200" dirty="0">
                <a:ea typeface="楷体_GB2312" pitchFamily="49" charset="-122"/>
              </a:endParaRPr>
            </a:p>
          </p:txBody>
        </p:sp>
        <p:pic>
          <p:nvPicPr>
            <p:cNvPr id="12" name="Picture 27" descr="fig_mfc_cho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8" y="2296"/>
              <a:ext cx="907"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8"/>
            <p:cNvSpPr>
              <a:spLocks noChangeArrowheads="1"/>
            </p:cNvSpPr>
            <p:nvPr/>
          </p:nvSpPr>
          <p:spPr bwMode="auto">
            <a:xfrm>
              <a:off x="2279" y="2296"/>
              <a:ext cx="1814" cy="1089"/>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4" name="Text Box 29"/>
            <p:cNvSpPr txBox="1">
              <a:spLocks noChangeArrowheads="1"/>
            </p:cNvSpPr>
            <p:nvPr/>
          </p:nvSpPr>
          <p:spPr bwMode="auto">
            <a:xfrm>
              <a:off x="3707" y="3226"/>
              <a:ext cx="3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200" i="0" dirty="0"/>
                <a:t>(120, 80)</a:t>
              </a:r>
              <a:endParaRPr lang="en-US" altLang="zh-CN" sz="1200" dirty="0">
                <a:ea typeface="楷体_GB2312" pitchFamily="49" charset="-122"/>
              </a:endParaRPr>
            </a:p>
          </p:txBody>
        </p:sp>
        <p:sp>
          <p:nvSpPr>
            <p:cNvPr id="15" name="Text Box 30"/>
            <p:cNvSpPr txBox="1">
              <a:spLocks noChangeArrowheads="1"/>
            </p:cNvSpPr>
            <p:nvPr/>
          </p:nvSpPr>
          <p:spPr bwMode="auto">
            <a:xfrm>
              <a:off x="3725" y="2801"/>
              <a:ext cx="3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200" i="0" dirty="0"/>
                <a:t>(120, 50)</a:t>
              </a:r>
              <a:endParaRPr lang="en-US" altLang="zh-CN" sz="1200" dirty="0">
                <a:ea typeface="楷体_GB2312" pitchFamily="49" charset="-122"/>
              </a:endParaRPr>
            </a:p>
          </p:txBody>
        </p:sp>
        <p:sp>
          <p:nvSpPr>
            <p:cNvPr id="16" name="Text Box 31"/>
            <p:cNvSpPr txBox="1">
              <a:spLocks noChangeArrowheads="1"/>
            </p:cNvSpPr>
            <p:nvPr/>
          </p:nvSpPr>
          <p:spPr bwMode="auto">
            <a:xfrm>
              <a:off x="2879" y="2308"/>
              <a:ext cx="3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1200" i="0" dirty="0"/>
                <a:t>(70, 20)</a:t>
              </a:r>
              <a:endParaRPr lang="en-US" altLang="zh-CN" sz="1200" dirty="0">
                <a:ea typeface="楷体_GB2312" pitchFamily="49" charset="-122"/>
              </a:endParaRPr>
            </a:p>
          </p:txBody>
        </p:sp>
      </p:grpSp>
    </p:spTree>
    <p:extLst>
      <p:ext uri="{BB962C8B-B14F-4D97-AF65-F5344CB8AC3E}">
        <p14:creationId xmlns:p14="http://schemas.microsoft.com/office/powerpoint/2010/main" val="583455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a:t>
            </a:r>
            <a:r>
              <a:rPr lang="zh-CN" altLang="en-US" dirty="0"/>
              <a:t>绘制弦代码示例</a:t>
            </a:r>
          </a:p>
        </p:txBody>
      </p:sp>
      <p:sp>
        <p:nvSpPr>
          <p:cNvPr id="3" name="内容占位符 2"/>
          <p:cNvSpPr>
            <a:spLocks noGrp="1"/>
          </p:cNvSpPr>
          <p:nvPr>
            <p:ph idx="1"/>
          </p:nvPr>
        </p:nvSpPr>
        <p:spPr>
          <a:xfrm>
            <a:off x="461963" y="1457325"/>
            <a:ext cx="8220075" cy="1839913"/>
          </a:xfrm>
        </p:spPr>
        <p:txBody>
          <a:bodyPr>
            <a:normAutofit fontScale="70000" lnSpcReduction="20000"/>
          </a:bodyPr>
          <a:lstStyle/>
          <a:p>
            <a:pPr>
              <a:lnSpc>
                <a:spcPct val="120000"/>
              </a:lnSpc>
              <a:spcBef>
                <a:spcPct val="0"/>
              </a:spcBef>
              <a:buNone/>
            </a:pPr>
            <a:r>
              <a:rPr lang="en-US" altLang="en-US" dirty="0"/>
              <a:t>HGDIOBJ </a:t>
            </a:r>
            <a:r>
              <a:rPr lang="en-US" altLang="en-US" dirty="0" err="1"/>
              <a:t>oldObj</a:t>
            </a:r>
            <a:r>
              <a:rPr lang="en-US" altLang="en-US" dirty="0"/>
              <a:t>=</a:t>
            </a:r>
            <a:r>
              <a:rPr lang="en-US" altLang="en-US" dirty="0" err="1"/>
              <a:t>pDC</a:t>
            </a:r>
            <a:r>
              <a:rPr lang="en-US" altLang="en-US" dirty="0"/>
              <a:t>-&gt;</a:t>
            </a:r>
            <a:r>
              <a:rPr lang="en-US" altLang="en-US" dirty="0" err="1"/>
              <a:t>SelectObject</a:t>
            </a:r>
            <a:r>
              <a:rPr lang="en-US" altLang="zh-CN" dirty="0"/>
              <a:t> </a:t>
            </a:r>
            <a:r>
              <a:rPr lang="en-US" altLang="en-US" dirty="0"/>
              <a:t>(</a:t>
            </a:r>
            <a:r>
              <a:rPr lang="en-US" altLang="en-US" dirty="0" err="1"/>
              <a:t>GetStockObject</a:t>
            </a:r>
            <a:r>
              <a:rPr lang="en-US" altLang="en-US" dirty="0"/>
              <a:t>(DC_BRUSH));</a:t>
            </a:r>
          </a:p>
          <a:p>
            <a:pPr>
              <a:lnSpc>
                <a:spcPct val="120000"/>
              </a:lnSpc>
              <a:spcBef>
                <a:spcPct val="0"/>
              </a:spcBef>
              <a:buNone/>
            </a:pPr>
            <a:r>
              <a:rPr lang="en-US" altLang="en-US" dirty="0"/>
              <a:t>COLORREF </a:t>
            </a:r>
            <a:r>
              <a:rPr lang="en-US" altLang="en-US" dirty="0" err="1"/>
              <a:t>oldColor</a:t>
            </a:r>
            <a:r>
              <a:rPr lang="en-US" altLang="en-US" dirty="0"/>
              <a:t>=</a:t>
            </a:r>
            <a:r>
              <a:rPr lang="en-US" altLang="en-US" dirty="0" err="1"/>
              <a:t>pDC</a:t>
            </a:r>
            <a:r>
              <a:rPr lang="en-US" altLang="en-US" dirty="0"/>
              <a:t>-&gt;</a:t>
            </a:r>
            <a:r>
              <a:rPr lang="en-US" altLang="en-US" dirty="0" err="1"/>
              <a:t>SetDCBrushColor</a:t>
            </a:r>
            <a:r>
              <a:rPr lang="en-US" altLang="zh-CN" dirty="0"/>
              <a:t> </a:t>
            </a:r>
            <a:r>
              <a:rPr lang="en-US" altLang="en-US" dirty="0"/>
              <a:t>(RGB(255, 0, 0));</a:t>
            </a:r>
          </a:p>
          <a:p>
            <a:pPr>
              <a:lnSpc>
                <a:spcPct val="120000"/>
              </a:lnSpc>
              <a:spcBef>
                <a:spcPct val="0"/>
              </a:spcBef>
              <a:buNone/>
            </a:pPr>
            <a:r>
              <a:rPr lang="en-US" altLang="en-US" dirty="0" err="1"/>
              <a:t>pDC</a:t>
            </a:r>
            <a:r>
              <a:rPr lang="en-US" altLang="en-US" dirty="0"/>
              <a:t>-&gt;Chord(20, 20, 120, 80, 120, 50, 70, 20);</a:t>
            </a:r>
          </a:p>
          <a:p>
            <a:pPr>
              <a:lnSpc>
                <a:spcPct val="120000"/>
              </a:lnSpc>
              <a:spcBef>
                <a:spcPct val="0"/>
              </a:spcBef>
              <a:buNone/>
            </a:pPr>
            <a:r>
              <a:rPr lang="en-US" altLang="en-US" dirty="0" err="1"/>
              <a:t>pDC</a:t>
            </a:r>
            <a:r>
              <a:rPr lang="en-US" altLang="en-US" dirty="0"/>
              <a:t>-&gt;</a:t>
            </a:r>
            <a:r>
              <a:rPr lang="en-US" altLang="en-US" dirty="0" err="1"/>
              <a:t>SetDCBrushColor</a:t>
            </a:r>
            <a:r>
              <a:rPr lang="en-US" altLang="en-US" dirty="0"/>
              <a:t>(</a:t>
            </a:r>
            <a:r>
              <a:rPr lang="en-US" altLang="en-US" dirty="0" err="1"/>
              <a:t>oldColor</a:t>
            </a:r>
            <a:r>
              <a:rPr lang="en-US" altLang="en-US" dirty="0"/>
              <a:t>);</a:t>
            </a:r>
          </a:p>
          <a:p>
            <a:pPr>
              <a:lnSpc>
                <a:spcPct val="120000"/>
              </a:lnSpc>
              <a:spcBef>
                <a:spcPct val="0"/>
              </a:spcBef>
              <a:buNone/>
            </a:pPr>
            <a:r>
              <a:rPr lang="en-US" altLang="en-US" dirty="0" err="1"/>
              <a:t>pDC</a:t>
            </a:r>
            <a:r>
              <a:rPr lang="en-US" altLang="en-US" dirty="0"/>
              <a:t>-&gt;</a:t>
            </a:r>
            <a:r>
              <a:rPr lang="en-US" altLang="en-US" dirty="0" err="1"/>
              <a:t>SelectObject</a:t>
            </a:r>
            <a:r>
              <a:rPr lang="en-US" altLang="en-US" dirty="0"/>
              <a:t>(</a:t>
            </a:r>
            <a:r>
              <a:rPr lang="en-US" altLang="en-US" dirty="0" err="1"/>
              <a:t>oldObj</a:t>
            </a:r>
            <a:r>
              <a:rPr lang="en-US" altLang="en-US" dirty="0"/>
              <a:t>);</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Oval 17"/>
          <p:cNvSpPr>
            <a:spLocks noChangeAspect="1" noChangeArrowheads="1"/>
          </p:cNvSpPr>
          <p:nvPr/>
        </p:nvSpPr>
        <p:spPr bwMode="auto">
          <a:xfrm>
            <a:off x="2159000" y="3357563"/>
            <a:ext cx="4794250" cy="2878137"/>
          </a:xfrm>
          <a:prstGeom prst="ellipse">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0" name="Text Box 18"/>
          <p:cNvSpPr txBox="1">
            <a:spLocks noChangeAspect="1" noChangeArrowheads="1"/>
          </p:cNvSpPr>
          <p:nvPr/>
        </p:nvSpPr>
        <p:spPr bwMode="auto">
          <a:xfrm>
            <a:off x="2270125" y="3373438"/>
            <a:ext cx="898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dirty="0"/>
              <a:t>(20, 20)</a:t>
            </a:r>
            <a:endParaRPr lang="en-US" altLang="zh-CN" sz="2400" dirty="0">
              <a:ea typeface="楷体_GB2312" pitchFamily="49" charset="-122"/>
            </a:endParaRPr>
          </a:p>
        </p:txBody>
      </p:sp>
      <p:pic>
        <p:nvPicPr>
          <p:cNvPr id="11" name="Picture 19" descr="fig_mfc_ch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75" y="3357563"/>
            <a:ext cx="239712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0"/>
          <p:cNvSpPr>
            <a:spLocks noChangeAspect="1" noChangeArrowheads="1"/>
          </p:cNvSpPr>
          <p:nvPr/>
        </p:nvSpPr>
        <p:spPr bwMode="auto">
          <a:xfrm>
            <a:off x="2159000" y="3357563"/>
            <a:ext cx="4794250" cy="2878137"/>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3" name="Text Box 21"/>
          <p:cNvSpPr txBox="1">
            <a:spLocks noChangeArrowheads="1"/>
          </p:cNvSpPr>
          <p:nvPr/>
        </p:nvSpPr>
        <p:spPr bwMode="auto">
          <a:xfrm>
            <a:off x="5435600" y="5815013"/>
            <a:ext cx="14398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(120, 80)</a:t>
            </a:r>
            <a:endParaRPr lang="en-US" altLang="zh-CN" sz="2400" dirty="0">
              <a:ea typeface="楷体_GB2312" pitchFamily="49" charset="-122"/>
            </a:endParaRPr>
          </a:p>
        </p:txBody>
      </p:sp>
      <p:sp>
        <p:nvSpPr>
          <p:cNvPr id="14" name="Text Box 22"/>
          <p:cNvSpPr txBox="1">
            <a:spLocks noChangeArrowheads="1"/>
          </p:cNvSpPr>
          <p:nvPr/>
        </p:nvSpPr>
        <p:spPr bwMode="auto">
          <a:xfrm>
            <a:off x="5437188" y="4692650"/>
            <a:ext cx="14398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(120, 50)</a:t>
            </a:r>
            <a:endParaRPr lang="en-US" altLang="zh-CN" sz="2400" dirty="0">
              <a:ea typeface="楷体_GB2312" pitchFamily="49" charset="-122"/>
            </a:endParaRPr>
          </a:p>
        </p:txBody>
      </p:sp>
      <p:sp>
        <p:nvSpPr>
          <p:cNvPr id="15" name="Text Box 23"/>
          <p:cNvSpPr txBox="1">
            <a:spLocks noChangeAspect="1" noChangeArrowheads="1"/>
          </p:cNvSpPr>
          <p:nvPr/>
        </p:nvSpPr>
        <p:spPr bwMode="auto">
          <a:xfrm>
            <a:off x="3744913" y="3389313"/>
            <a:ext cx="8985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(70, 20)</a:t>
            </a:r>
            <a:endParaRPr lang="en-US" altLang="zh-CN" sz="2400" dirty="0">
              <a:ea typeface="楷体_GB2312" pitchFamily="49" charset="-122"/>
            </a:endParaRPr>
          </a:p>
        </p:txBody>
      </p:sp>
    </p:spTree>
    <p:extLst>
      <p:ext uri="{BB962C8B-B14F-4D97-AF65-F5344CB8AC3E}">
        <p14:creationId xmlns:p14="http://schemas.microsoft.com/office/powerpoint/2010/main" val="42166978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a:t>
            </a:r>
            <a:r>
              <a:rPr lang="zh-CN" altLang="en-US" dirty="0"/>
              <a:t>绘制椭圆</a:t>
            </a:r>
          </a:p>
        </p:txBody>
      </p:sp>
      <p:sp>
        <p:nvSpPr>
          <p:cNvPr id="3" name="内容占位符 2"/>
          <p:cNvSpPr>
            <a:spLocks noGrp="1"/>
          </p:cNvSpPr>
          <p:nvPr>
            <p:ph idx="1"/>
          </p:nvPr>
        </p:nvSpPr>
        <p:spPr>
          <a:xfrm>
            <a:off x="461963" y="1457325"/>
            <a:ext cx="8220075" cy="2479055"/>
          </a:xfrm>
        </p:spPr>
        <p:txBody>
          <a:bodyPr>
            <a:normAutofit lnSpcReduction="10000"/>
          </a:bodyPr>
          <a:lstStyle/>
          <a:p>
            <a:pPr>
              <a:spcBef>
                <a:spcPct val="0"/>
              </a:spcBef>
            </a:pPr>
            <a:r>
              <a:rPr lang="en-US" altLang="zh-CN" dirty="0"/>
              <a:t>BOOL Ellipse(</a:t>
            </a:r>
            <a:r>
              <a:rPr lang="en-US" altLang="zh-CN" dirty="0" err="1"/>
              <a:t>int</a:t>
            </a:r>
            <a:r>
              <a:rPr lang="en-US" altLang="zh-CN" dirty="0"/>
              <a:t> x1, </a:t>
            </a:r>
            <a:r>
              <a:rPr lang="en-US" altLang="zh-CN" dirty="0" err="1"/>
              <a:t>int</a:t>
            </a:r>
            <a:r>
              <a:rPr lang="en-US" altLang="zh-CN" dirty="0"/>
              <a:t> y1, </a:t>
            </a:r>
            <a:r>
              <a:rPr lang="en-US" altLang="zh-CN" dirty="0" err="1"/>
              <a:t>int</a:t>
            </a:r>
            <a:r>
              <a:rPr lang="en-US" altLang="zh-CN" dirty="0"/>
              <a:t> x2, </a:t>
            </a:r>
            <a:r>
              <a:rPr lang="en-US" altLang="zh-CN" dirty="0" err="1"/>
              <a:t>int</a:t>
            </a:r>
            <a:r>
              <a:rPr lang="en-US" altLang="zh-CN" dirty="0"/>
              <a:t> y2);</a:t>
            </a:r>
          </a:p>
          <a:p>
            <a:pPr lvl="1">
              <a:spcBef>
                <a:spcPct val="0"/>
              </a:spcBef>
            </a:pPr>
            <a:r>
              <a:rPr lang="zh-CN" altLang="en-US" dirty="0"/>
              <a:t>该椭圆由其外接矩形定义，外接矩形的左上角点和右下角点坐标分别是</a:t>
            </a:r>
            <a:r>
              <a:rPr lang="en-US" altLang="zh-CN" dirty="0"/>
              <a:t>(x1, y1)</a:t>
            </a:r>
            <a:r>
              <a:rPr lang="zh-CN" altLang="en-US" dirty="0"/>
              <a:t>和</a:t>
            </a:r>
            <a:r>
              <a:rPr lang="en-US" altLang="zh-CN" dirty="0"/>
              <a:t>(x2, y2)</a:t>
            </a:r>
            <a:r>
              <a:rPr lang="zh-CN" altLang="en-US" dirty="0"/>
              <a:t>。</a:t>
            </a:r>
          </a:p>
          <a:p>
            <a:pPr lvl="1">
              <a:spcBef>
                <a:spcPct val="0"/>
              </a:spcBef>
            </a:pPr>
            <a:r>
              <a:rPr lang="zh-CN" altLang="en-US" dirty="0"/>
              <a:t>该椭圆的边框可以用指定的画笔绘制，内部可以用指定的画刷填充。</a:t>
            </a:r>
          </a:p>
          <a:p>
            <a:pPr lvl="1">
              <a:spcBef>
                <a:spcPct val="0"/>
              </a:spcBef>
            </a:pPr>
            <a:r>
              <a:rPr lang="zh-CN" altLang="en-US" dirty="0"/>
              <a:t>如果绘制成功，则返回非零值；否则返回</a:t>
            </a:r>
            <a:r>
              <a:rPr lang="en-US" altLang="zh-CN" dirty="0"/>
              <a:t>0</a:t>
            </a:r>
            <a:r>
              <a:rPr lang="zh-CN" altLang="en-US"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9" name="Group 18"/>
          <p:cNvGrpSpPr>
            <a:grpSpLocks noChangeAspect="1"/>
          </p:cNvGrpSpPr>
          <p:nvPr/>
        </p:nvGrpSpPr>
        <p:grpSpPr bwMode="auto">
          <a:xfrm>
            <a:off x="2771775" y="3860800"/>
            <a:ext cx="3598863" cy="2160588"/>
            <a:chOff x="1791" y="2659"/>
            <a:chExt cx="1814" cy="1089"/>
          </a:xfrm>
        </p:grpSpPr>
        <p:sp>
          <p:nvSpPr>
            <p:cNvPr id="10" name="Oval 13"/>
            <p:cNvSpPr>
              <a:spLocks noChangeAspect="1" noChangeArrowheads="1"/>
            </p:cNvSpPr>
            <p:nvPr/>
          </p:nvSpPr>
          <p:spPr bwMode="auto">
            <a:xfrm>
              <a:off x="1791" y="2659"/>
              <a:ext cx="1814" cy="1089"/>
            </a:xfrm>
            <a:prstGeom prst="ellipse">
              <a:avLst/>
            </a:prstGeom>
            <a:solidFill>
              <a:srgbClr val="FF0000"/>
            </a:solidFill>
            <a:ln w="9525">
              <a:solidFill>
                <a:srgbClr val="000000"/>
              </a:solidFill>
              <a:round/>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1" name="Text Box 14"/>
            <p:cNvSpPr txBox="1">
              <a:spLocks noChangeAspect="1" noChangeArrowheads="1"/>
            </p:cNvSpPr>
            <p:nvPr/>
          </p:nvSpPr>
          <p:spPr bwMode="auto">
            <a:xfrm>
              <a:off x="1833" y="2665"/>
              <a:ext cx="9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dirty="0"/>
                <a:t>(20, 20)</a:t>
              </a:r>
              <a:endParaRPr lang="en-US" altLang="zh-CN" sz="2400" dirty="0">
                <a:ea typeface="楷体_GB2312" pitchFamily="49" charset="-122"/>
              </a:endParaRPr>
            </a:p>
          </p:txBody>
        </p:sp>
        <p:sp>
          <p:nvSpPr>
            <p:cNvPr id="12" name="Rectangle 15"/>
            <p:cNvSpPr>
              <a:spLocks noChangeAspect="1" noChangeArrowheads="1"/>
            </p:cNvSpPr>
            <p:nvPr/>
          </p:nvSpPr>
          <p:spPr bwMode="auto">
            <a:xfrm>
              <a:off x="1791" y="2659"/>
              <a:ext cx="1814" cy="1089"/>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3" name="Text Box 16"/>
            <p:cNvSpPr txBox="1">
              <a:spLocks noChangeAspect="1" noChangeArrowheads="1"/>
            </p:cNvSpPr>
            <p:nvPr/>
          </p:nvSpPr>
          <p:spPr bwMode="auto">
            <a:xfrm>
              <a:off x="2653" y="3509"/>
              <a:ext cx="9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(120, 80)</a:t>
              </a:r>
              <a:endParaRPr lang="en-US" altLang="zh-CN" sz="2400" dirty="0">
                <a:ea typeface="楷体_GB2312" pitchFamily="49" charset="-122"/>
              </a:endParaRPr>
            </a:p>
          </p:txBody>
        </p:sp>
      </p:grpSp>
    </p:spTree>
    <p:extLst>
      <p:ext uri="{BB962C8B-B14F-4D97-AF65-F5344CB8AC3E}">
        <p14:creationId xmlns:p14="http://schemas.microsoft.com/office/powerpoint/2010/main" val="20064971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a:t>
            </a:r>
            <a:r>
              <a:rPr lang="zh-CN" altLang="en-US" dirty="0"/>
              <a:t>绘制椭圆代码示例</a:t>
            </a:r>
          </a:p>
        </p:txBody>
      </p:sp>
      <p:sp>
        <p:nvSpPr>
          <p:cNvPr id="3" name="内容占位符 2"/>
          <p:cNvSpPr>
            <a:spLocks noGrp="1"/>
          </p:cNvSpPr>
          <p:nvPr>
            <p:ph idx="1"/>
          </p:nvPr>
        </p:nvSpPr>
        <p:spPr>
          <a:xfrm>
            <a:off x="461963" y="1457325"/>
            <a:ext cx="8220075" cy="1781175"/>
          </a:xfrm>
        </p:spPr>
        <p:txBody>
          <a:bodyPr>
            <a:normAutofit fontScale="70000" lnSpcReduction="20000"/>
          </a:bodyPr>
          <a:lstStyle/>
          <a:p>
            <a:pPr>
              <a:lnSpc>
                <a:spcPct val="120000"/>
              </a:lnSpc>
              <a:spcBef>
                <a:spcPct val="0"/>
              </a:spcBef>
              <a:buNone/>
            </a:pPr>
            <a:r>
              <a:rPr lang="en-US" altLang="en-US" dirty="0"/>
              <a:t>HGDIOBJ </a:t>
            </a:r>
            <a:r>
              <a:rPr lang="en-US" altLang="en-US" dirty="0" err="1"/>
              <a:t>oldObj</a:t>
            </a:r>
            <a:r>
              <a:rPr lang="en-US" altLang="en-US" dirty="0"/>
              <a:t>=</a:t>
            </a:r>
            <a:r>
              <a:rPr lang="en-US" altLang="en-US" dirty="0" err="1"/>
              <a:t>pDC</a:t>
            </a:r>
            <a:r>
              <a:rPr lang="en-US" altLang="en-US" dirty="0"/>
              <a:t>-&gt;</a:t>
            </a:r>
            <a:r>
              <a:rPr lang="en-US" altLang="en-US" dirty="0" err="1"/>
              <a:t>SelectObject</a:t>
            </a:r>
            <a:r>
              <a:rPr lang="en-US" altLang="zh-CN" dirty="0"/>
              <a:t> </a:t>
            </a:r>
            <a:r>
              <a:rPr lang="en-US" altLang="en-US" dirty="0"/>
              <a:t>(</a:t>
            </a:r>
            <a:r>
              <a:rPr lang="en-US" altLang="en-US" dirty="0" err="1"/>
              <a:t>GetStockObject</a:t>
            </a:r>
            <a:r>
              <a:rPr lang="en-US" altLang="en-US" dirty="0"/>
              <a:t>(DC_BRUSH));</a:t>
            </a:r>
          </a:p>
          <a:p>
            <a:pPr>
              <a:lnSpc>
                <a:spcPct val="120000"/>
              </a:lnSpc>
              <a:spcBef>
                <a:spcPct val="0"/>
              </a:spcBef>
              <a:buNone/>
            </a:pPr>
            <a:r>
              <a:rPr lang="en-US" altLang="en-US" dirty="0"/>
              <a:t>COLORREF </a:t>
            </a:r>
            <a:r>
              <a:rPr lang="en-US" altLang="en-US" dirty="0" err="1"/>
              <a:t>oldColor</a:t>
            </a:r>
            <a:r>
              <a:rPr lang="en-US" altLang="en-US" dirty="0"/>
              <a:t>=</a:t>
            </a:r>
            <a:r>
              <a:rPr lang="en-US" altLang="en-US" dirty="0" err="1"/>
              <a:t>pDC</a:t>
            </a:r>
            <a:r>
              <a:rPr lang="en-US" altLang="en-US" dirty="0"/>
              <a:t>-&gt;</a:t>
            </a:r>
            <a:r>
              <a:rPr lang="en-US" altLang="en-US" dirty="0" err="1"/>
              <a:t>SetDCBrushColor</a:t>
            </a:r>
            <a:r>
              <a:rPr lang="en-US" altLang="zh-CN" dirty="0"/>
              <a:t> </a:t>
            </a:r>
            <a:r>
              <a:rPr lang="en-US" altLang="en-US" dirty="0"/>
              <a:t>(RGB(255, 0, 0));</a:t>
            </a:r>
          </a:p>
          <a:p>
            <a:pPr>
              <a:lnSpc>
                <a:spcPct val="120000"/>
              </a:lnSpc>
              <a:spcBef>
                <a:spcPct val="0"/>
              </a:spcBef>
              <a:buNone/>
            </a:pPr>
            <a:r>
              <a:rPr lang="en-US" altLang="en-US" dirty="0" err="1"/>
              <a:t>pDC</a:t>
            </a:r>
            <a:r>
              <a:rPr lang="en-US" altLang="en-US" dirty="0"/>
              <a:t>-&gt;Ellipse(20, 20, 120, 80);</a:t>
            </a:r>
          </a:p>
          <a:p>
            <a:pPr>
              <a:lnSpc>
                <a:spcPct val="120000"/>
              </a:lnSpc>
              <a:spcBef>
                <a:spcPct val="0"/>
              </a:spcBef>
              <a:buNone/>
            </a:pPr>
            <a:r>
              <a:rPr lang="en-US" altLang="en-US" dirty="0" err="1"/>
              <a:t>pDC</a:t>
            </a:r>
            <a:r>
              <a:rPr lang="en-US" altLang="en-US" dirty="0"/>
              <a:t>-&gt;</a:t>
            </a:r>
            <a:r>
              <a:rPr lang="en-US" altLang="en-US" dirty="0" err="1"/>
              <a:t>SetDCBrushColor</a:t>
            </a:r>
            <a:r>
              <a:rPr lang="en-US" altLang="en-US" dirty="0"/>
              <a:t>(</a:t>
            </a:r>
            <a:r>
              <a:rPr lang="en-US" altLang="en-US" dirty="0" err="1"/>
              <a:t>oldColor</a:t>
            </a:r>
            <a:r>
              <a:rPr lang="en-US" altLang="en-US" dirty="0"/>
              <a:t>);</a:t>
            </a:r>
          </a:p>
          <a:p>
            <a:pPr>
              <a:lnSpc>
                <a:spcPct val="120000"/>
              </a:lnSpc>
              <a:spcBef>
                <a:spcPct val="0"/>
              </a:spcBef>
              <a:buNone/>
            </a:pPr>
            <a:r>
              <a:rPr lang="en-US" altLang="en-US" dirty="0" err="1"/>
              <a:t>pDC</a:t>
            </a:r>
            <a:r>
              <a:rPr lang="en-US" altLang="en-US" dirty="0"/>
              <a:t>-&gt;</a:t>
            </a:r>
            <a:r>
              <a:rPr lang="en-US" altLang="en-US" dirty="0" err="1"/>
              <a:t>SelectObject</a:t>
            </a:r>
            <a:r>
              <a:rPr lang="en-US" altLang="en-US" dirty="0"/>
              <a:t>(</a:t>
            </a:r>
            <a:r>
              <a:rPr lang="en-US" altLang="en-US" dirty="0" err="1"/>
              <a:t>oldObj</a:t>
            </a:r>
            <a:r>
              <a:rPr lang="en-US" altLang="en-US" dirty="0" smtClean="0"/>
              <a:t>);</a:t>
            </a:r>
            <a:endParaRPr lang="en-US"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9" name="Group 19"/>
          <p:cNvGrpSpPr>
            <a:grpSpLocks/>
          </p:cNvGrpSpPr>
          <p:nvPr/>
        </p:nvGrpSpPr>
        <p:grpSpPr bwMode="auto">
          <a:xfrm>
            <a:off x="2173288" y="3357563"/>
            <a:ext cx="4797425" cy="2879725"/>
            <a:chOff x="1369" y="2115"/>
            <a:chExt cx="3022" cy="1814"/>
          </a:xfrm>
        </p:grpSpPr>
        <p:sp>
          <p:nvSpPr>
            <p:cNvPr id="10" name="Oval 13"/>
            <p:cNvSpPr>
              <a:spLocks noChangeAspect="1" noChangeArrowheads="1"/>
            </p:cNvSpPr>
            <p:nvPr/>
          </p:nvSpPr>
          <p:spPr bwMode="auto">
            <a:xfrm>
              <a:off x="1369" y="2115"/>
              <a:ext cx="3022" cy="1814"/>
            </a:xfrm>
            <a:prstGeom prst="ellipse">
              <a:avLst/>
            </a:prstGeom>
            <a:solidFill>
              <a:srgbClr val="FF0000"/>
            </a:solidFill>
            <a:ln w="9525">
              <a:solidFill>
                <a:srgbClr val="000000"/>
              </a:solidFill>
              <a:round/>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1" name="Text Box 14"/>
            <p:cNvSpPr txBox="1">
              <a:spLocks noChangeAspect="1" noChangeArrowheads="1"/>
            </p:cNvSpPr>
            <p:nvPr/>
          </p:nvSpPr>
          <p:spPr bwMode="auto">
            <a:xfrm>
              <a:off x="1439" y="2125"/>
              <a:ext cx="151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dirty="0"/>
                <a:t>(20, 20)</a:t>
              </a:r>
              <a:endParaRPr lang="en-US" altLang="zh-CN" sz="2400" dirty="0">
                <a:ea typeface="楷体_GB2312" pitchFamily="49" charset="-122"/>
              </a:endParaRPr>
            </a:p>
          </p:txBody>
        </p:sp>
        <p:sp>
          <p:nvSpPr>
            <p:cNvPr id="12" name="Rectangle 15"/>
            <p:cNvSpPr>
              <a:spLocks noChangeAspect="1" noChangeArrowheads="1"/>
            </p:cNvSpPr>
            <p:nvPr/>
          </p:nvSpPr>
          <p:spPr bwMode="auto">
            <a:xfrm>
              <a:off x="1369" y="2115"/>
              <a:ext cx="3022" cy="1814"/>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3" name="Text Box 16"/>
            <p:cNvSpPr txBox="1">
              <a:spLocks noChangeAspect="1" noChangeArrowheads="1"/>
            </p:cNvSpPr>
            <p:nvPr/>
          </p:nvSpPr>
          <p:spPr bwMode="auto">
            <a:xfrm>
              <a:off x="2805" y="3658"/>
              <a:ext cx="151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(120, 80)</a:t>
              </a:r>
              <a:endParaRPr lang="en-US" altLang="zh-CN" sz="2400" dirty="0">
                <a:ea typeface="楷体_GB2312" pitchFamily="49" charset="-122"/>
              </a:endParaRPr>
            </a:p>
          </p:txBody>
        </p:sp>
      </p:grpSp>
    </p:spTree>
    <p:extLst>
      <p:ext uri="{BB962C8B-B14F-4D97-AF65-F5344CB8AC3E}">
        <p14:creationId xmlns:p14="http://schemas.microsoft.com/office/powerpoint/2010/main" val="3434053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第</a:t>
            </a:r>
            <a:r>
              <a:rPr lang="en-US" altLang="zh-CN" dirty="0" smtClean="0"/>
              <a:t>7</a:t>
            </a:r>
            <a:r>
              <a:rPr lang="zh-CN" altLang="en-US" dirty="0"/>
              <a:t>讲   </a:t>
            </a:r>
            <a:r>
              <a:rPr lang="en-US" altLang="zh-CN" dirty="0" smtClean="0"/>
              <a:t>MFC</a:t>
            </a:r>
            <a:r>
              <a:rPr lang="zh-CN" altLang="en-US" dirty="0" smtClean="0"/>
              <a:t>程序图形界面设计</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a:t>
            </a:r>
            <a:r>
              <a:rPr lang="zh-CN" altLang="en-US" sz="5200" dirty="0" smtClean="0">
                <a:ea typeface="隶书" panose="02010509060101010101" pitchFamily="49" charset="-122"/>
              </a:rPr>
              <a:t>海</a:t>
            </a:r>
            <a:r>
              <a:rPr lang="en-US" altLang="zh-CN" sz="4400" dirty="0">
                <a:ea typeface="隶书" panose="02010509060101010101" pitchFamily="49" charset="-122"/>
              </a:rPr>
              <a:t>(Jun-Hai Yong)</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a:t>
            </a:r>
            <a:r>
              <a:rPr lang="en-US" altLang="zh-CN" dirty="0" smtClean="0"/>
              <a:t>University</a:t>
            </a:r>
            <a:endParaRPr lang="en-US" altLang="zh-CN" dirty="0"/>
          </a:p>
        </p:txBody>
      </p:sp>
      <p:sp>
        <p:nvSpPr>
          <p:cNvPr id="5" name="日期占位符 4"/>
          <p:cNvSpPr>
            <a:spLocks noGrp="1"/>
          </p:cNvSpPr>
          <p:nvPr>
            <p:ph type="dt" sz="half" idx="10"/>
          </p:nvPr>
        </p:nvSpPr>
        <p:spPr/>
        <p:txBody>
          <a:bodyPr/>
          <a:lstStyle/>
          <a:p>
            <a:fld id="{70359388-81BB-4A74-B681-E7E20837CEC4}" type="datetime2">
              <a:rPr lang="zh-CN" altLang="en-US" smtClean="0"/>
              <a:t>2021年4月4日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7" name="灯片编号占位符 6"/>
          <p:cNvSpPr>
            <a:spLocks noGrp="1"/>
          </p:cNvSpPr>
          <p:nvPr>
            <p:ph type="sldNum" sz="quarter" idx="12"/>
          </p:nvPr>
        </p:nvSpPr>
        <p:spPr/>
        <p:txBody>
          <a:bodyPr/>
          <a:lstStyle/>
          <a:p>
            <a:fld id="{AB393D56-620A-4FA6-AFE0-8A286AD08B3F}" type="slidenum">
              <a:rPr lang="zh-CN" altLang="en-US" smtClean="0"/>
              <a:t>6</a:t>
            </a:fld>
            <a:endParaRPr lang="zh-CN" altLang="en-US"/>
          </a:p>
        </p:txBody>
      </p:sp>
    </p:spTree>
    <p:extLst>
      <p:ext uri="{BB962C8B-B14F-4D97-AF65-F5344CB8AC3E}">
        <p14:creationId xmlns:p14="http://schemas.microsoft.com/office/powerpoint/2010/main" val="18349639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绘制字符串</a:t>
            </a:r>
          </a:p>
        </p:txBody>
      </p:sp>
      <p:sp>
        <p:nvSpPr>
          <p:cNvPr id="3" name="内容占位符 2"/>
          <p:cNvSpPr>
            <a:spLocks noGrp="1"/>
          </p:cNvSpPr>
          <p:nvPr>
            <p:ph idx="1"/>
          </p:nvPr>
        </p:nvSpPr>
        <p:spPr>
          <a:xfrm>
            <a:off x="461963" y="1457325"/>
            <a:ext cx="8220075" cy="2612870"/>
          </a:xfrm>
        </p:spPr>
        <p:txBody>
          <a:bodyPr>
            <a:normAutofit fontScale="92500"/>
          </a:bodyPr>
          <a:lstStyle/>
          <a:p>
            <a:pPr>
              <a:spcBef>
                <a:spcPct val="0"/>
              </a:spcBef>
            </a:pPr>
            <a:r>
              <a:rPr lang="en-US" altLang="zh-CN" sz="3600" dirty="0"/>
              <a:t>BOOL </a:t>
            </a:r>
            <a:r>
              <a:rPr lang="en-US" altLang="zh-CN" sz="3600" dirty="0" err="1"/>
              <a:t>TextOut</a:t>
            </a:r>
            <a:r>
              <a:rPr lang="en-US" altLang="zh-CN" sz="3600" dirty="0"/>
              <a:t>(</a:t>
            </a:r>
            <a:r>
              <a:rPr lang="en-US" altLang="zh-CN" sz="3600" dirty="0" err="1"/>
              <a:t>int</a:t>
            </a:r>
            <a:r>
              <a:rPr lang="en-US" altLang="zh-CN" sz="3600" dirty="0"/>
              <a:t> x, </a:t>
            </a:r>
            <a:r>
              <a:rPr lang="en-US" altLang="zh-CN" sz="3600" dirty="0" err="1"/>
              <a:t>int</a:t>
            </a:r>
            <a:r>
              <a:rPr lang="en-US" altLang="zh-CN" sz="3600" dirty="0"/>
              <a:t> y, </a:t>
            </a:r>
            <a:r>
              <a:rPr lang="en-US" altLang="zh-CN" sz="3600" dirty="0" err="1"/>
              <a:t>const</a:t>
            </a:r>
            <a:r>
              <a:rPr lang="en-US" altLang="zh-CN" sz="3600" dirty="0"/>
              <a:t> </a:t>
            </a:r>
            <a:r>
              <a:rPr lang="en-US" altLang="zh-CN" sz="3600" dirty="0" err="1"/>
              <a:t>CString</a:t>
            </a:r>
            <a:r>
              <a:rPr lang="en-US" altLang="zh-CN" sz="3600" dirty="0"/>
              <a:t>&amp; </a:t>
            </a:r>
            <a:r>
              <a:rPr lang="en-US" altLang="zh-CN" sz="3600" dirty="0" err="1"/>
              <a:t>str</a:t>
            </a:r>
            <a:r>
              <a:rPr lang="en-US" altLang="zh-CN" sz="3600" dirty="0"/>
              <a:t>);</a:t>
            </a:r>
          </a:p>
          <a:p>
            <a:pPr lvl="1">
              <a:spcBef>
                <a:spcPct val="0"/>
              </a:spcBef>
            </a:pPr>
            <a:r>
              <a:rPr lang="zh-CN" altLang="en-US" sz="3200" dirty="0"/>
              <a:t>在左上角点坐标为</a:t>
            </a:r>
            <a:r>
              <a:rPr lang="en-US" altLang="zh-CN" sz="3200" dirty="0"/>
              <a:t>(x, y)</a:t>
            </a:r>
            <a:r>
              <a:rPr lang="zh-CN" altLang="en-US" sz="3200" dirty="0"/>
              <a:t>的位置上绘制给定的字符串</a:t>
            </a:r>
            <a:r>
              <a:rPr lang="en-US" altLang="zh-CN" sz="3200" dirty="0" err="1"/>
              <a:t>str</a:t>
            </a:r>
            <a:r>
              <a:rPr lang="zh-CN" altLang="en-US" sz="3200" dirty="0"/>
              <a:t>。</a:t>
            </a:r>
          </a:p>
          <a:p>
            <a:pPr lvl="1">
              <a:spcBef>
                <a:spcPct val="0"/>
              </a:spcBef>
            </a:pPr>
            <a:r>
              <a:rPr lang="zh-CN" altLang="en-US" sz="3200" dirty="0"/>
              <a:t>如果绘制成功，则返回非零值；否则返回</a:t>
            </a:r>
            <a:r>
              <a:rPr lang="en-US" altLang="zh-CN" sz="3200" dirty="0"/>
              <a:t>0</a:t>
            </a:r>
            <a:r>
              <a:rPr lang="zh-CN" altLang="en-US" sz="3200" dirty="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33388" y="4292600"/>
            <a:ext cx="8277225" cy="13684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0" dirty="0" err="1">
                <a:solidFill>
                  <a:srgbClr val="000000"/>
                </a:solidFill>
                <a:ea typeface="新宋体" panose="02010609030101010101" pitchFamily="49" charset="-122"/>
              </a:rPr>
              <a:t>CString</a:t>
            </a:r>
            <a:r>
              <a:rPr lang="en-US" altLang="zh-CN" sz="2400" i="0" dirty="0">
                <a:solidFill>
                  <a:srgbClr val="000000"/>
                </a:solidFill>
                <a:ea typeface="新宋体" panose="02010609030101010101" pitchFamily="49" charset="-122"/>
              </a:rPr>
              <a:t> s;</a:t>
            </a:r>
          </a:p>
          <a:p>
            <a:pPr>
              <a:spcBef>
                <a:spcPct val="0"/>
              </a:spcBef>
              <a:buFontTx/>
              <a:buNone/>
            </a:pPr>
            <a:r>
              <a:rPr lang="en-US" altLang="zh-CN" sz="2400" i="0" dirty="0" err="1">
                <a:solidFill>
                  <a:srgbClr val="000000"/>
                </a:solidFill>
                <a:ea typeface="新宋体" panose="02010609030101010101" pitchFamily="49" charset="-122"/>
              </a:rPr>
              <a:t>s.Format</a:t>
            </a:r>
            <a:r>
              <a:rPr lang="en-US" altLang="zh-CN" sz="2400" i="0" dirty="0">
                <a:solidFill>
                  <a:srgbClr val="000000"/>
                </a:solidFill>
                <a:ea typeface="新宋体" panose="02010609030101010101" pitchFamily="49" charset="-122"/>
              </a:rPr>
              <a:t>(_T("</a:t>
            </a:r>
            <a:r>
              <a:rPr lang="zh-CN" altLang="en-US" sz="2400" i="0" dirty="0">
                <a:solidFill>
                  <a:srgbClr val="000000"/>
                </a:solidFill>
                <a:ea typeface="新宋体" panose="02010609030101010101" pitchFamily="49" charset="-122"/>
              </a:rPr>
              <a:t>矩形左上角点坐标为</a:t>
            </a:r>
            <a:r>
              <a:rPr lang="en-US" altLang="zh-CN" sz="2400" i="0" dirty="0">
                <a:solidFill>
                  <a:srgbClr val="000000"/>
                </a:solidFill>
                <a:ea typeface="新宋体" panose="02010609030101010101" pitchFamily="49" charset="-122"/>
              </a:rPr>
              <a:t>(%1d, %1d)"), 20, 20);</a:t>
            </a:r>
          </a:p>
          <a:p>
            <a:pPr>
              <a:spcBef>
                <a:spcPct val="0"/>
              </a:spcBef>
              <a:buFontTx/>
              <a:buNone/>
            </a:pP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TextOut</a:t>
            </a:r>
            <a:r>
              <a:rPr lang="en-US" altLang="zh-CN" sz="2400" i="0" dirty="0">
                <a:solidFill>
                  <a:srgbClr val="000000"/>
                </a:solidFill>
                <a:ea typeface="新宋体" panose="02010609030101010101" pitchFamily="49" charset="-122"/>
              </a:rPr>
              <a:t>(20, 20, s);</a:t>
            </a:r>
          </a:p>
        </p:txBody>
      </p:sp>
    </p:spTree>
    <p:extLst>
      <p:ext uri="{BB962C8B-B14F-4D97-AF65-F5344CB8AC3E}">
        <p14:creationId xmlns:p14="http://schemas.microsoft.com/office/powerpoint/2010/main" val="29250143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a:t>
            </a:r>
            <a:r>
              <a:rPr lang="zh-CN" altLang="en-US" dirty="0"/>
              <a:t>设置文本颜色</a:t>
            </a:r>
          </a:p>
        </p:txBody>
      </p:sp>
      <p:sp>
        <p:nvSpPr>
          <p:cNvPr id="3" name="内容占位符 2"/>
          <p:cNvSpPr>
            <a:spLocks noGrp="1"/>
          </p:cNvSpPr>
          <p:nvPr>
            <p:ph idx="1"/>
          </p:nvPr>
        </p:nvSpPr>
        <p:spPr>
          <a:xfrm>
            <a:off x="461963" y="1457325"/>
            <a:ext cx="8220075" cy="2356392"/>
          </a:xfrm>
        </p:spPr>
        <p:txBody>
          <a:bodyPr/>
          <a:lstStyle/>
          <a:p>
            <a:pPr>
              <a:spcBef>
                <a:spcPct val="0"/>
              </a:spcBef>
            </a:pPr>
            <a:r>
              <a:rPr lang="en-US" altLang="zh-CN" dirty="0"/>
              <a:t>virtual COLORREF </a:t>
            </a:r>
            <a:r>
              <a:rPr lang="en-US" altLang="zh-CN" dirty="0" err="1"/>
              <a:t>SetTextColor</a:t>
            </a:r>
            <a:r>
              <a:rPr lang="en-US" altLang="zh-CN" dirty="0"/>
              <a:t>(COLORREF </a:t>
            </a:r>
            <a:r>
              <a:rPr lang="en-US" altLang="zh-CN" dirty="0" err="1"/>
              <a:t>crColor</a:t>
            </a:r>
            <a:r>
              <a:rPr lang="en-US" altLang="zh-CN" dirty="0"/>
              <a:t>);</a:t>
            </a:r>
          </a:p>
          <a:p>
            <a:pPr lvl="1">
              <a:spcBef>
                <a:spcPct val="0"/>
              </a:spcBef>
            </a:pPr>
            <a:r>
              <a:rPr lang="zh-CN" altLang="en-US" dirty="0"/>
              <a:t>如果函数成功，则用指定的颜色替代当前的文本颜色，并返回被替代的文本颜色。</a:t>
            </a:r>
          </a:p>
          <a:p>
            <a:pPr lvl="1">
              <a:spcBef>
                <a:spcPct val="0"/>
              </a:spcBef>
            </a:pPr>
            <a:r>
              <a:rPr lang="zh-CN" altLang="en-US" dirty="0"/>
              <a:t>否则，返回</a:t>
            </a:r>
            <a:r>
              <a:rPr lang="en-US" altLang="zh-CN" dirty="0"/>
              <a:t>NULL</a:t>
            </a:r>
            <a:r>
              <a:rPr lang="zh-CN" altLang="en-US" dirty="0"/>
              <a:t>。</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33388" y="3961662"/>
            <a:ext cx="8277225" cy="194468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0" dirty="0" err="1">
                <a:solidFill>
                  <a:srgbClr val="000000"/>
                </a:solidFill>
                <a:ea typeface="新宋体" panose="02010609030101010101" pitchFamily="49" charset="-122"/>
              </a:rPr>
              <a:t>CString</a:t>
            </a:r>
            <a:r>
              <a:rPr lang="en-US" altLang="zh-CN" sz="2400" i="0" dirty="0">
                <a:solidFill>
                  <a:srgbClr val="000000"/>
                </a:solidFill>
                <a:ea typeface="新宋体" panose="02010609030101010101" pitchFamily="49" charset="-122"/>
              </a:rPr>
              <a:t> s("</a:t>
            </a:r>
            <a:r>
              <a:rPr lang="zh-CN" altLang="en-US" sz="2400" i="0" dirty="0">
                <a:solidFill>
                  <a:srgbClr val="000000"/>
                </a:solidFill>
                <a:ea typeface="新宋体" panose="02010609030101010101" pitchFamily="49" charset="-122"/>
              </a:rPr>
              <a:t>我正在学习</a:t>
            </a:r>
            <a:r>
              <a:rPr lang="en-US" altLang="zh-CN" sz="2400" i="0" dirty="0">
                <a:solidFill>
                  <a:srgbClr val="000000"/>
                </a:solidFill>
                <a:ea typeface="新宋体" panose="02010609030101010101" pitchFamily="49" charset="-122"/>
              </a:rPr>
              <a:t>MFC</a:t>
            </a:r>
            <a:r>
              <a:rPr lang="zh-CN" altLang="en-US" sz="2400" i="0" dirty="0">
                <a:solidFill>
                  <a:srgbClr val="000000"/>
                </a:solidFill>
                <a:ea typeface="新宋体" panose="02010609030101010101" pitchFamily="49" charset="-122"/>
              </a:rPr>
              <a:t>。</a:t>
            </a:r>
            <a:r>
              <a:rPr lang="en-US" altLang="zh-CN" sz="2400" i="0" dirty="0">
                <a:solidFill>
                  <a:srgbClr val="000000"/>
                </a:solidFill>
                <a:ea typeface="新宋体" panose="02010609030101010101" pitchFamily="49" charset="-122"/>
              </a:rPr>
              <a:t>");</a:t>
            </a:r>
          </a:p>
          <a:p>
            <a:pPr>
              <a:spcBef>
                <a:spcPct val="0"/>
              </a:spcBef>
              <a:buFontTx/>
              <a:buNone/>
            </a:pPr>
            <a:r>
              <a:rPr lang="en-US" altLang="zh-CN" sz="2400" i="0" dirty="0">
                <a:solidFill>
                  <a:srgbClr val="000000"/>
                </a:solidFill>
                <a:ea typeface="新宋体" panose="02010609030101010101" pitchFamily="49" charset="-122"/>
              </a:rPr>
              <a:t>COLORREF </a:t>
            </a:r>
            <a:r>
              <a:rPr lang="en-US" altLang="zh-CN" sz="2400" i="0" dirty="0" err="1">
                <a:solidFill>
                  <a:srgbClr val="000000"/>
                </a:solidFill>
                <a:ea typeface="新宋体" panose="02010609030101010101" pitchFamily="49" charset="-122"/>
              </a:rPr>
              <a:t>oldColor</a:t>
            </a:r>
            <a:r>
              <a:rPr lang="en-US" altLang="zh-CN" sz="2400" i="0" dirty="0">
                <a:solidFill>
                  <a:srgbClr val="000000"/>
                </a:solidFill>
                <a:ea typeface="新宋体" panose="02010609030101010101" pitchFamily="49" charset="-122"/>
              </a:rPr>
              <a:t>=</a:t>
            </a: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SetTextColor</a:t>
            </a:r>
            <a:r>
              <a:rPr lang="en-US" altLang="zh-CN" sz="2400" i="0" dirty="0">
                <a:solidFill>
                  <a:srgbClr val="000000"/>
                </a:solidFill>
                <a:ea typeface="新宋体" panose="02010609030101010101" pitchFamily="49" charset="-122"/>
              </a:rPr>
              <a:t>(RGB(255, 0, 0));</a:t>
            </a:r>
          </a:p>
          <a:p>
            <a:pPr>
              <a:spcBef>
                <a:spcPct val="0"/>
              </a:spcBef>
              <a:buFontTx/>
              <a:buNone/>
            </a:pP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TextOut</a:t>
            </a:r>
            <a:r>
              <a:rPr lang="en-US" altLang="zh-CN" sz="2400" i="0" dirty="0">
                <a:solidFill>
                  <a:srgbClr val="000000"/>
                </a:solidFill>
                <a:ea typeface="新宋体" panose="02010609030101010101" pitchFamily="49" charset="-122"/>
              </a:rPr>
              <a:t>(20, 20, s);</a:t>
            </a:r>
          </a:p>
          <a:p>
            <a:pPr>
              <a:spcBef>
                <a:spcPct val="0"/>
              </a:spcBef>
              <a:buFontTx/>
              <a:buNone/>
            </a:pP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SetTextColor</a:t>
            </a:r>
            <a:r>
              <a:rPr lang="en-US" altLang="zh-CN" sz="2400" i="0" dirty="0">
                <a:solidFill>
                  <a:srgbClr val="000000"/>
                </a:solidFill>
                <a:ea typeface="新宋体" panose="02010609030101010101" pitchFamily="49" charset="-122"/>
              </a:rPr>
              <a:t>(</a:t>
            </a:r>
            <a:r>
              <a:rPr lang="en-US" altLang="zh-CN" sz="2400" i="0" dirty="0" err="1">
                <a:solidFill>
                  <a:srgbClr val="000000"/>
                </a:solidFill>
                <a:ea typeface="新宋体" panose="02010609030101010101" pitchFamily="49" charset="-122"/>
              </a:rPr>
              <a:t>oldColor</a:t>
            </a:r>
            <a:r>
              <a:rPr lang="en-US" altLang="zh-CN" sz="2400" i="0" dirty="0">
                <a:solidFill>
                  <a:srgbClr val="000000"/>
                </a:solidFill>
                <a:ea typeface="新宋体" panose="02010609030101010101" pitchFamily="49" charset="-122"/>
              </a:rPr>
              <a:t>);</a:t>
            </a:r>
          </a:p>
        </p:txBody>
      </p:sp>
    </p:spTree>
    <p:extLst>
      <p:ext uri="{BB962C8B-B14F-4D97-AF65-F5344CB8AC3E}">
        <p14:creationId xmlns:p14="http://schemas.microsoft.com/office/powerpoint/2010/main" val="37407216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设置画笔</a:t>
            </a:r>
          </a:p>
        </p:txBody>
      </p:sp>
      <p:sp>
        <p:nvSpPr>
          <p:cNvPr id="3" name="内容占位符 2"/>
          <p:cNvSpPr>
            <a:spLocks noGrp="1"/>
          </p:cNvSpPr>
          <p:nvPr>
            <p:ph idx="1"/>
          </p:nvPr>
        </p:nvSpPr>
        <p:spPr>
          <a:xfrm>
            <a:off x="461963" y="1457325"/>
            <a:ext cx="8220075" cy="1512608"/>
          </a:xfrm>
        </p:spPr>
        <p:txBody>
          <a:bodyPr>
            <a:normAutofit fontScale="85000" lnSpcReduction="20000"/>
          </a:bodyPr>
          <a:lstStyle/>
          <a:p>
            <a:pPr>
              <a:lnSpc>
                <a:spcPct val="120000"/>
              </a:lnSpc>
              <a:spcBef>
                <a:spcPct val="0"/>
              </a:spcBef>
            </a:pPr>
            <a:r>
              <a:rPr lang="en-US" altLang="zh-CN" dirty="0" err="1"/>
              <a:t>CPen</a:t>
            </a:r>
            <a:r>
              <a:rPr lang="en-US" altLang="zh-CN" dirty="0"/>
              <a:t>* </a:t>
            </a:r>
            <a:r>
              <a:rPr lang="en-US" altLang="zh-CN" dirty="0" err="1"/>
              <a:t>SelectObject</a:t>
            </a:r>
            <a:r>
              <a:rPr lang="en-US" altLang="zh-CN" dirty="0"/>
              <a:t>(</a:t>
            </a:r>
            <a:r>
              <a:rPr lang="en-US" altLang="zh-CN" dirty="0" err="1"/>
              <a:t>CPen</a:t>
            </a:r>
            <a:r>
              <a:rPr lang="en-US" altLang="zh-CN" dirty="0"/>
              <a:t>* </a:t>
            </a:r>
            <a:r>
              <a:rPr lang="en-US" altLang="zh-CN" dirty="0" err="1"/>
              <a:t>pPen</a:t>
            </a:r>
            <a:r>
              <a:rPr lang="en-US" altLang="zh-CN" dirty="0"/>
              <a:t>);</a:t>
            </a:r>
          </a:p>
          <a:p>
            <a:pPr lvl="1">
              <a:lnSpc>
                <a:spcPct val="120000"/>
              </a:lnSpc>
              <a:spcBef>
                <a:spcPct val="0"/>
              </a:spcBef>
            </a:pPr>
            <a:r>
              <a:rPr lang="zh-CN" altLang="en-US" dirty="0"/>
              <a:t>如果函数成功，则用指定的画笔替代当前的画笔，并返回被替代的画笔。</a:t>
            </a:r>
          </a:p>
          <a:p>
            <a:pPr lvl="1">
              <a:lnSpc>
                <a:spcPct val="120000"/>
              </a:lnSpc>
              <a:spcBef>
                <a:spcPct val="0"/>
              </a:spcBef>
            </a:pPr>
            <a:r>
              <a:rPr lang="zh-CN" altLang="en-US" dirty="0"/>
              <a:t>否则，返回</a:t>
            </a:r>
            <a:r>
              <a:rPr lang="en-US" altLang="zh-CN" dirty="0"/>
              <a:t>NULL</a:t>
            </a:r>
            <a:r>
              <a:rPr lang="zh-CN" altLang="en-US"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1206500" y="3043892"/>
            <a:ext cx="6731000" cy="1943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0" dirty="0" err="1">
                <a:solidFill>
                  <a:srgbClr val="000000"/>
                </a:solidFill>
                <a:ea typeface="新宋体" panose="02010609030101010101" pitchFamily="49" charset="-122"/>
              </a:rPr>
              <a:t>CPen</a:t>
            </a:r>
            <a:r>
              <a:rPr lang="en-US" altLang="zh-CN" sz="2000" i="0" dirty="0">
                <a:solidFill>
                  <a:srgbClr val="000000"/>
                </a:solidFill>
                <a:ea typeface="新宋体" panose="02010609030101010101" pitchFamily="49" charset="-122"/>
              </a:rPr>
              <a:t> pen(PS_DASHDOT, 1, RGB(255, 0, 0));</a:t>
            </a:r>
          </a:p>
          <a:p>
            <a:pPr>
              <a:spcBef>
                <a:spcPct val="0"/>
              </a:spcBef>
              <a:buFontTx/>
              <a:buNone/>
            </a:pPr>
            <a:r>
              <a:rPr lang="en-US" altLang="zh-CN" sz="2000" i="0" dirty="0" err="1">
                <a:solidFill>
                  <a:srgbClr val="000000"/>
                </a:solidFill>
                <a:ea typeface="新宋体" panose="02010609030101010101" pitchFamily="49" charset="-122"/>
              </a:rPr>
              <a:t>CPen</a:t>
            </a:r>
            <a:r>
              <a:rPr lang="en-US" altLang="zh-CN" sz="2000" i="0" dirty="0">
                <a:solidFill>
                  <a:srgbClr val="000000"/>
                </a:solidFill>
                <a:ea typeface="新宋体" panose="02010609030101010101" pitchFamily="49" charset="-122"/>
              </a:rPr>
              <a:t>* </a:t>
            </a:r>
            <a:r>
              <a:rPr lang="en-US" altLang="zh-CN" sz="2000" i="0" dirty="0" err="1">
                <a:solidFill>
                  <a:srgbClr val="000000"/>
                </a:solidFill>
                <a:ea typeface="新宋体" panose="02010609030101010101" pitchFamily="49" charset="-122"/>
              </a:rPr>
              <a:t>oldPen</a:t>
            </a:r>
            <a:r>
              <a:rPr lang="en-US" altLang="zh-CN" sz="2000" i="0" dirty="0">
                <a:solidFill>
                  <a:srgbClr val="000000"/>
                </a:solidFill>
                <a:ea typeface="新宋体" panose="02010609030101010101" pitchFamily="49" charset="-122"/>
              </a:rPr>
              <a:t> = </a:t>
            </a: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(&amp;pen);</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MoveTo</a:t>
            </a:r>
            <a:r>
              <a:rPr lang="en-US" altLang="zh-CN" sz="2000" i="0" dirty="0">
                <a:solidFill>
                  <a:srgbClr val="000000"/>
                </a:solidFill>
                <a:ea typeface="新宋体" panose="02010609030101010101" pitchFamily="49" charset="-122"/>
              </a:rPr>
              <a:t>(20, 20);</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LineTo</a:t>
            </a:r>
            <a:r>
              <a:rPr lang="en-US" altLang="zh-CN" sz="2000" i="0" dirty="0">
                <a:solidFill>
                  <a:srgbClr val="000000"/>
                </a:solidFill>
                <a:ea typeface="新宋体" panose="02010609030101010101" pitchFamily="49" charset="-122"/>
              </a:rPr>
              <a:t>(120, 120);</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LineTo</a:t>
            </a:r>
            <a:r>
              <a:rPr lang="en-US" altLang="zh-CN" sz="2000" i="0" dirty="0">
                <a:solidFill>
                  <a:srgbClr val="000000"/>
                </a:solidFill>
                <a:ea typeface="新宋体" panose="02010609030101010101" pitchFamily="49" charset="-122"/>
              </a:rPr>
              <a:t>(120, 20);</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oldPen</a:t>
            </a:r>
            <a:r>
              <a:rPr lang="en-US" altLang="zh-CN" sz="2000" i="0" dirty="0">
                <a:solidFill>
                  <a:srgbClr val="000000"/>
                </a:solidFill>
                <a:ea typeface="新宋体" panose="02010609030101010101" pitchFamily="49" charset="-122"/>
              </a:rPr>
              <a:t>); </a:t>
            </a:r>
            <a:r>
              <a:rPr lang="en-US" altLang="zh-CN" sz="2000" i="0" dirty="0">
                <a:solidFill>
                  <a:srgbClr val="339933"/>
                </a:solidFill>
                <a:ea typeface="新宋体" panose="02010609030101010101" pitchFamily="49" charset="-122"/>
              </a:rPr>
              <a:t>// </a:t>
            </a:r>
            <a:r>
              <a:rPr lang="zh-CN" altLang="en-US" sz="2000" i="0" dirty="0">
                <a:solidFill>
                  <a:srgbClr val="339933"/>
                </a:solidFill>
                <a:ea typeface="新宋体" panose="02010609030101010101" pitchFamily="49" charset="-122"/>
              </a:rPr>
              <a:t>恢复原有画笔</a:t>
            </a:r>
            <a:endParaRPr lang="en-US" altLang="zh-CN" sz="2000" i="0" dirty="0">
              <a:solidFill>
                <a:srgbClr val="339933"/>
              </a:solidFill>
              <a:ea typeface="新宋体" panose="02010609030101010101" pitchFamily="49" charset="-122"/>
            </a:endParaRPr>
          </a:p>
        </p:txBody>
      </p:sp>
      <p:grpSp>
        <p:nvGrpSpPr>
          <p:cNvPr id="10" name="Group 12"/>
          <p:cNvGrpSpPr>
            <a:grpSpLocks/>
          </p:cNvGrpSpPr>
          <p:nvPr/>
        </p:nvGrpSpPr>
        <p:grpSpPr bwMode="auto">
          <a:xfrm>
            <a:off x="4032250" y="5202892"/>
            <a:ext cx="1079500" cy="1079500"/>
            <a:chOff x="2362" y="3389"/>
            <a:chExt cx="680" cy="680"/>
          </a:xfrm>
        </p:grpSpPr>
        <p:sp>
          <p:nvSpPr>
            <p:cNvPr id="11" name="Line 10"/>
            <p:cNvSpPr>
              <a:spLocks noChangeShapeType="1"/>
            </p:cNvSpPr>
            <p:nvPr/>
          </p:nvSpPr>
          <p:spPr bwMode="auto">
            <a:xfrm>
              <a:off x="2362" y="3389"/>
              <a:ext cx="680" cy="680"/>
            </a:xfrm>
            <a:prstGeom prst="line">
              <a:avLst/>
            </a:prstGeom>
            <a:noFill/>
            <a:ln w="9525">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11"/>
            <p:cNvSpPr>
              <a:spLocks noChangeShapeType="1"/>
            </p:cNvSpPr>
            <p:nvPr/>
          </p:nvSpPr>
          <p:spPr bwMode="auto">
            <a:xfrm>
              <a:off x="3042" y="3389"/>
              <a:ext cx="0" cy="680"/>
            </a:xfrm>
            <a:prstGeom prst="line">
              <a:avLst/>
            </a:prstGeom>
            <a:noFill/>
            <a:ln w="9525">
              <a:solidFill>
                <a:srgbClr val="FF0000"/>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Tree>
    <p:extLst>
      <p:ext uri="{BB962C8B-B14F-4D97-AF65-F5344CB8AC3E}">
        <p14:creationId xmlns:p14="http://schemas.microsoft.com/office/powerpoint/2010/main" val="33616717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设置画刷</a:t>
            </a:r>
          </a:p>
        </p:txBody>
      </p:sp>
      <p:sp>
        <p:nvSpPr>
          <p:cNvPr id="3" name="内容占位符 2"/>
          <p:cNvSpPr>
            <a:spLocks noGrp="1"/>
          </p:cNvSpPr>
          <p:nvPr>
            <p:ph idx="1"/>
          </p:nvPr>
        </p:nvSpPr>
        <p:spPr>
          <a:xfrm>
            <a:off x="461963" y="1457325"/>
            <a:ext cx="8220075" cy="1776529"/>
          </a:xfrm>
        </p:spPr>
        <p:txBody>
          <a:bodyPr/>
          <a:lstStyle/>
          <a:p>
            <a:pPr>
              <a:spcBef>
                <a:spcPct val="0"/>
              </a:spcBef>
            </a:pPr>
            <a:r>
              <a:rPr lang="en-US" altLang="zh-CN" dirty="0" err="1"/>
              <a:t>CBrush</a:t>
            </a:r>
            <a:r>
              <a:rPr lang="en-US" altLang="zh-CN" dirty="0"/>
              <a:t>* </a:t>
            </a:r>
            <a:r>
              <a:rPr lang="en-US" altLang="zh-CN" dirty="0" err="1"/>
              <a:t>SelectObject</a:t>
            </a:r>
            <a:r>
              <a:rPr lang="en-US" altLang="zh-CN" dirty="0"/>
              <a:t>(</a:t>
            </a:r>
            <a:r>
              <a:rPr lang="en-US" altLang="zh-CN" dirty="0" err="1"/>
              <a:t>CBrush</a:t>
            </a:r>
            <a:r>
              <a:rPr lang="en-US" altLang="zh-CN" dirty="0"/>
              <a:t>* </a:t>
            </a:r>
            <a:r>
              <a:rPr lang="en-US" altLang="zh-CN" dirty="0" err="1"/>
              <a:t>pBrush</a:t>
            </a:r>
            <a:r>
              <a:rPr lang="en-US" altLang="zh-CN" dirty="0"/>
              <a:t>);</a:t>
            </a:r>
          </a:p>
          <a:p>
            <a:pPr lvl="1">
              <a:spcBef>
                <a:spcPct val="0"/>
              </a:spcBef>
            </a:pPr>
            <a:r>
              <a:rPr lang="zh-CN" altLang="en-US" dirty="0"/>
              <a:t>如果函数成功，则用指定的画刷替代当前的画刷，并返回被替代的画刷。</a:t>
            </a:r>
          </a:p>
          <a:p>
            <a:pPr lvl="1">
              <a:spcBef>
                <a:spcPct val="0"/>
              </a:spcBef>
            </a:pPr>
            <a:r>
              <a:rPr lang="zh-CN" altLang="en-US" dirty="0"/>
              <a:t>否则，返回</a:t>
            </a:r>
            <a:r>
              <a:rPr lang="en-US" altLang="zh-CN" dirty="0"/>
              <a:t>NULL</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dirty="0" smtClean="0"/>
              <a:t>雍俊海</a:t>
            </a:r>
            <a:r>
              <a:rPr lang="en-US" altLang="zh-CN" dirty="0" smtClean="0"/>
              <a:t>: </a:t>
            </a:r>
            <a:r>
              <a:rPr lang="zh-CN" altLang="en-US" dirty="0" smtClean="0"/>
              <a:t>面向对象程序设计基础</a:t>
            </a:r>
            <a:endParaRPr lang="zh-CN" altLang="en-US" dirty="0"/>
          </a:p>
        </p:txBody>
      </p:sp>
      <p:sp>
        <p:nvSpPr>
          <p:cNvPr id="9" name="Rectangle 5"/>
          <p:cNvSpPr>
            <a:spLocks noChangeArrowheads="1"/>
          </p:cNvSpPr>
          <p:nvPr/>
        </p:nvSpPr>
        <p:spPr bwMode="auto">
          <a:xfrm>
            <a:off x="944563" y="3155402"/>
            <a:ext cx="7253287" cy="17272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i="0" dirty="0" err="1">
                <a:solidFill>
                  <a:srgbClr val="000000"/>
                </a:solidFill>
                <a:ea typeface="新宋体" panose="02010609030101010101" pitchFamily="49" charset="-122"/>
              </a:rPr>
              <a:t>CBrush</a:t>
            </a:r>
            <a:r>
              <a:rPr lang="en-US" altLang="zh-CN" sz="2400" i="0" dirty="0">
                <a:solidFill>
                  <a:srgbClr val="000000"/>
                </a:solidFill>
                <a:ea typeface="新宋体" panose="02010609030101010101" pitchFamily="49" charset="-122"/>
              </a:rPr>
              <a:t> brush(HS_DIAGCROSS, RGB(255, 0, 0));</a:t>
            </a:r>
          </a:p>
          <a:p>
            <a:pPr>
              <a:spcBef>
                <a:spcPct val="0"/>
              </a:spcBef>
              <a:buFontTx/>
              <a:buNone/>
            </a:pPr>
            <a:r>
              <a:rPr lang="en-US" altLang="zh-CN" sz="2400" i="0" dirty="0" err="1">
                <a:solidFill>
                  <a:srgbClr val="000000"/>
                </a:solidFill>
                <a:ea typeface="新宋体" panose="02010609030101010101" pitchFamily="49" charset="-122"/>
              </a:rPr>
              <a:t>CBrush</a:t>
            </a:r>
            <a:r>
              <a:rPr lang="en-US" altLang="zh-CN" sz="2400" i="0" dirty="0">
                <a:solidFill>
                  <a:srgbClr val="000000"/>
                </a:solidFill>
                <a:ea typeface="新宋体" panose="02010609030101010101" pitchFamily="49" charset="-122"/>
              </a:rPr>
              <a:t>* </a:t>
            </a:r>
            <a:r>
              <a:rPr lang="en-US" altLang="zh-CN" sz="2400" i="0" dirty="0" err="1">
                <a:solidFill>
                  <a:srgbClr val="000000"/>
                </a:solidFill>
                <a:ea typeface="新宋体" panose="02010609030101010101" pitchFamily="49" charset="-122"/>
              </a:rPr>
              <a:t>oldBrush</a:t>
            </a:r>
            <a:r>
              <a:rPr lang="en-US" altLang="zh-CN" sz="2400" i="0" dirty="0">
                <a:solidFill>
                  <a:srgbClr val="000000"/>
                </a:solidFill>
                <a:ea typeface="新宋体" panose="02010609030101010101" pitchFamily="49" charset="-122"/>
              </a:rPr>
              <a:t> = </a:t>
            </a: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SelectObject</a:t>
            </a:r>
            <a:r>
              <a:rPr lang="en-US" altLang="zh-CN" sz="2400" i="0" dirty="0">
                <a:solidFill>
                  <a:srgbClr val="000000"/>
                </a:solidFill>
                <a:ea typeface="新宋体" panose="02010609030101010101" pitchFamily="49" charset="-122"/>
              </a:rPr>
              <a:t>(&amp;brush);</a:t>
            </a:r>
          </a:p>
          <a:p>
            <a:pPr>
              <a:spcBef>
                <a:spcPct val="0"/>
              </a:spcBef>
              <a:buFontTx/>
              <a:buNone/>
            </a:pP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-&gt;Rectangle(20, 20, 120, 80);</a:t>
            </a:r>
          </a:p>
          <a:p>
            <a:pPr>
              <a:spcBef>
                <a:spcPct val="0"/>
              </a:spcBef>
              <a:buFontTx/>
              <a:buNone/>
            </a:pPr>
            <a:r>
              <a:rPr lang="en-US" altLang="zh-CN" sz="2400" i="0" dirty="0" err="1">
                <a:solidFill>
                  <a:srgbClr val="000000"/>
                </a:solidFill>
                <a:ea typeface="新宋体" panose="02010609030101010101" pitchFamily="49" charset="-122"/>
              </a:rPr>
              <a:t>pDC</a:t>
            </a:r>
            <a:r>
              <a:rPr lang="en-US" altLang="zh-CN" sz="2400" i="0" dirty="0">
                <a:solidFill>
                  <a:srgbClr val="000000"/>
                </a:solidFill>
                <a:ea typeface="新宋体" panose="02010609030101010101" pitchFamily="49" charset="-122"/>
              </a:rPr>
              <a:t>-&gt;</a:t>
            </a:r>
            <a:r>
              <a:rPr lang="en-US" altLang="zh-CN" sz="2400" i="0" dirty="0" err="1">
                <a:solidFill>
                  <a:srgbClr val="000000"/>
                </a:solidFill>
                <a:ea typeface="新宋体" panose="02010609030101010101" pitchFamily="49" charset="-122"/>
              </a:rPr>
              <a:t>SelectObject</a:t>
            </a:r>
            <a:r>
              <a:rPr lang="en-US" altLang="zh-CN" sz="2400" i="0" dirty="0">
                <a:solidFill>
                  <a:srgbClr val="000000"/>
                </a:solidFill>
                <a:ea typeface="新宋体" panose="02010609030101010101" pitchFamily="49" charset="-122"/>
              </a:rPr>
              <a:t>(</a:t>
            </a:r>
            <a:r>
              <a:rPr lang="en-US" altLang="zh-CN" sz="2400" i="0" dirty="0" err="1">
                <a:solidFill>
                  <a:srgbClr val="000000"/>
                </a:solidFill>
                <a:ea typeface="新宋体" panose="02010609030101010101" pitchFamily="49" charset="-122"/>
              </a:rPr>
              <a:t>oldBrush</a:t>
            </a:r>
            <a:r>
              <a:rPr lang="en-US" altLang="zh-CN" sz="2400" i="0" dirty="0">
                <a:solidFill>
                  <a:srgbClr val="000000"/>
                </a:solidFill>
                <a:ea typeface="新宋体" panose="02010609030101010101" pitchFamily="49" charset="-122"/>
              </a:rPr>
              <a:t>); </a:t>
            </a:r>
            <a:r>
              <a:rPr lang="en-US" altLang="zh-CN" sz="2400" i="0" dirty="0">
                <a:solidFill>
                  <a:srgbClr val="339933"/>
                </a:solidFill>
                <a:ea typeface="新宋体" panose="02010609030101010101" pitchFamily="49" charset="-122"/>
              </a:rPr>
              <a:t>// </a:t>
            </a:r>
            <a:r>
              <a:rPr lang="zh-CN" altLang="en-US" sz="2400" i="0" dirty="0">
                <a:solidFill>
                  <a:srgbClr val="339933"/>
                </a:solidFill>
                <a:ea typeface="新宋体" panose="02010609030101010101" pitchFamily="49" charset="-122"/>
              </a:rPr>
              <a:t>恢复原有画刷</a:t>
            </a:r>
          </a:p>
        </p:txBody>
      </p:sp>
      <p:sp>
        <p:nvSpPr>
          <p:cNvPr id="10" name="Rectangle 9" descr="轮廓式菱形"/>
          <p:cNvSpPr>
            <a:spLocks noChangeAspect="1" noChangeArrowheads="1"/>
          </p:cNvSpPr>
          <p:nvPr/>
        </p:nvSpPr>
        <p:spPr bwMode="auto">
          <a:xfrm>
            <a:off x="3373438" y="4931237"/>
            <a:ext cx="2397125" cy="1441450"/>
          </a:xfrm>
          <a:prstGeom prst="rect">
            <a:avLst/>
          </a:prstGeom>
          <a:pattFill prst="openDmnd">
            <a:fgClr>
              <a:srgbClr val="FF0000"/>
            </a:fgClr>
            <a:bgClr>
              <a:srgbClr val="FFFFFF"/>
            </a:bgClr>
          </a:pattFill>
          <a:ln w="9525">
            <a:solidFill>
              <a:srgbClr val="000000"/>
            </a:solidFill>
            <a:miter lim="800000"/>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257887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设置对象</a:t>
            </a:r>
          </a:p>
        </p:txBody>
      </p:sp>
      <p:sp>
        <p:nvSpPr>
          <p:cNvPr id="3" name="内容占位符 2"/>
          <p:cNvSpPr>
            <a:spLocks noGrp="1"/>
          </p:cNvSpPr>
          <p:nvPr>
            <p:ph idx="1"/>
          </p:nvPr>
        </p:nvSpPr>
        <p:spPr>
          <a:xfrm>
            <a:off x="461963" y="1457325"/>
            <a:ext cx="8220075" cy="1192327"/>
          </a:xfrm>
        </p:spPr>
        <p:txBody>
          <a:bodyPr>
            <a:normAutofit fontScale="85000" lnSpcReduction="20000"/>
          </a:bodyPr>
          <a:lstStyle/>
          <a:p>
            <a:pPr>
              <a:spcBef>
                <a:spcPct val="0"/>
              </a:spcBef>
            </a:pPr>
            <a:r>
              <a:rPr lang="en-US" altLang="zh-CN" dirty="0"/>
              <a:t>HGDIOBJ </a:t>
            </a:r>
            <a:r>
              <a:rPr lang="en-US" altLang="zh-CN" dirty="0" err="1"/>
              <a:t>SelectObject</a:t>
            </a:r>
            <a:r>
              <a:rPr lang="en-US" altLang="zh-CN" dirty="0"/>
              <a:t>(HGDIOBJ </a:t>
            </a:r>
            <a:r>
              <a:rPr lang="en-US" altLang="zh-CN" dirty="0" err="1"/>
              <a:t>hObject</a:t>
            </a:r>
            <a:r>
              <a:rPr lang="en-US" altLang="zh-CN" dirty="0"/>
              <a:t>);</a:t>
            </a:r>
          </a:p>
          <a:p>
            <a:pPr lvl="1">
              <a:spcBef>
                <a:spcPct val="0"/>
              </a:spcBef>
            </a:pPr>
            <a:r>
              <a:rPr lang="zh-CN" altLang="en-US" sz="2400" dirty="0"/>
              <a:t>如果函数成功，则用指定的对象替代当前的对象，并返回被替代的对象。</a:t>
            </a:r>
          </a:p>
          <a:p>
            <a:pPr lvl="1">
              <a:spcBef>
                <a:spcPct val="0"/>
              </a:spcBef>
            </a:pPr>
            <a:r>
              <a:rPr lang="zh-CN" altLang="en-US" sz="2400" dirty="0"/>
              <a:t>否则，返回</a:t>
            </a:r>
            <a:r>
              <a:rPr lang="en-US" altLang="zh-CN" sz="2400" dirty="0"/>
              <a:t>NULL</a:t>
            </a:r>
            <a:r>
              <a:rPr lang="zh-CN" altLang="en-US" sz="2400" dirty="0" smtClean="0"/>
              <a:t>。</a:t>
            </a:r>
            <a:endParaRPr lang="zh-CN" altLang="en-US" sz="24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85775" y="2649653"/>
            <a:ext cx="8172450" cy="17272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i="0" dirty="0">
                <a:solidFill>
                  <a:srgbClr val="000000"/>
                </a:solidFill>
                <a:ea typeface="新宋体" panose="02010609030101010101" pitchFamily="49" charset="-122"/>
              </a:rPr>
              <a:t>HGDIOBJ </a:t>
            </a:r>
            <a:r>
              <a:rPr lang="en-US" altLang="zh-CN" sz="2000" i="0" dirty="0" err="1">
                <a:solidFill>
                  <a:srgbClr val="000000"/>
                </a:solidFill>
                <a:ea typeface="新宋体" panose="02010609030101010101" pitchFamily="49" charset="-122"/>
              </a:rPr>
              <a:t>oldObj</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GetStockObject</a:t>
            </a:r>
            <a:r>
              <a:rPr lang="en-US" altLang="zh-CN" sz="2000" i="0" dirty="0">
                <a:solidFill>
                  <a:srgbClr val="000000"/>
                </a:solidFill>
                <a:ea typeface="新宋体" panose="02010609030101010101" pitchFamily="49" charset="-122"/>
              </a:rPr>
              <a:t>(DC_BRUSH));</a:t>
            </a:r>
          </a:p>
          <a:p>
            <a:pPr>
              <a:spcBef>
                <a:spcPct val="0"/>
              </a:spcBef>
              <a:buFontTx/>
              <a:buNone/>
            </a:pPr>
            <a:r>
              <a:rPr lang="en-US" altLang="zh-CN" sz="2000" i="0" dirty="0">
                <a:solidFill>
                  <a:srgbClr val="000000"/>
                </a:solidFill>
                <a:ea typeface="新宋体" panose="02010609030101010101" pitchFamily="49" charset="-122"/>
              </a:rPr>
              <a:t>COLORREF </a:t>
            </a:r>
            <a:r>
              <a:rPr lang="en-US" altLang="zh-CN" sz="2000" i="0" dirty="0" err="1">
                <a:solidFill>
                  <a:srgbClr val="000000"/>
                </a:solidFill>
                <a:ea typeface="新宋体" panose="02010609030101010101" pitchFamily="49" charset="-122"/>
              </a:rPr>
              <a:t>oldColor</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SetDCBrushColor</a:t>
            </a:r>
            <a:r>
              <a:rPr lang="en-US" altLang="zh-CN" sz="2000" i="0" dirty="0">
                <a:solidFill>
                  <a:srgbClr val="000000"/>
                </a:solidFill>
                <a:ea typeface="新宋体" panose="02010609030101010101" pitchFamily="49" charset="-122"/>
              </a:rPr>
              <a:t>(RGB(255, 0, 0));</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-&gt;Ellipse(20, 20, 120, 80);</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SetDCBrushColor</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oldColor</a:t>
            </a:r>
            <a:r>
              <a:rPr lang="en-US" altLang="zh-CN" sz="2000" i="0" dirty="0">
                <a:solidFill>
                  <a:srgbClr val="000000"/>
                </a:solidFill>
                <a:ea typeface="新宋体" panose="02010609030101010101" pitchFamily="49" charset="-122"/>
              </a:rPr>
              <a:t>);</a:t>
            </a:r>
          </a:p>
          <a:p>
            <a:pPr>
              <a:spcBef>
                <a:spcPct val="0"/>
              </a:spcBef>
              <a:buFontTx/>
              <a:buNone/>
            </a:pPr>
            <a:r>
              <a:rPr lang="en-US" altLang="zh-CN" sz="2000" i="0" dirty="0" err="1">
                <a:solidFill>
                  <a:srgbClr val="000000"/>
                </a:solidFill>
                <a:ea typeface="新宋体" panose="02010609030101010101" pitchFamily="49" charset="-122"/>
              </a:rPr>
              <a:t>pDC</a:t>
            </a:r>
            <a:r>
              <a:rPr lang="en-US" altLang="zh-CN" sz="2000" i="0" dirty="0">
                <a:solidFill>
                  <a:srgbClr val="000000"/>
                </a:solidFill>
                <a:ea typeface="新宋体" panose="02010609030101010101" pitchFamily="49" charset="-122"/>
              </a:rPr>
              <a:t>-&gt;</a:t>
            </a:r>
            <a:r>
              <a:rPr lang="en-US" altLang="zh-CN" sz="2000" i="0" dirty="0" err="1">
                <a:solidFill>
                  <a:srgbClr val="000000"/>
                </a:solidFill>
                <a:ea typeface="新宋体" panose="02010609030101010101" pitchFamily="49" charset="-122"/>
              </a:rPr>
              <a:t>SelectObject</a:t>
            </a:r>
            <a:r>
              <a:rPr lang="en-US" altLang="zh-CN" sz="2000" i="0" dirty="0">
                <a:solidFill>
                  <a:srgbClr val="000000"/>
                </a:solidFill>
                <a:ea typeface="新宋体" panose="02010609030101010101" pitchFamily="49" charset="-122"/>
              </a:rPr>
              <a:t>(</a:t>
            </a:r>
            <a:r>
              <a:rPr lang="en-US" altLang="zh-CN" sz="2000" i="0" dirty="0" err="1">
                <a:solidFill>
                  <a:srgbClr val="000000"/>
                </a:solidFill>
                <a:ea typeface="新宋体" panose="02010609030101010101" pitchFamily="49" charset="-122"/>
              </a:rPr>
              <a:t>oldObj</a:t>
            </a:r>
            <a:r>
              <a:rPr lang="en-US" altLang="zh-CN" sz="2000" i="0" dirty="0">
                <a:solidFill>
                  <a:srgbClr val="000000"/>
                </a:solidFill>
                <a:ea typeface="新宋体" panose="02010609030101010101" pitchFamily="49" charset="-122"/>
              </a:rPr>
              <a:t>);</a:t>
            </a:r>
          </a:p>
        </p:txBody>
      </p:sp>
      <p:grpSp>
        <p:nvGrpSpPr>
          <p:cNvPr id="10" name="Group 7"/>
          <p:cNvGrpSpPr>
            <a:grpSpLocks noChangeAspect="1"/>
          </p:cNvGrpSpPr>
          <p:nvPr/>
        </p:nvGrpSpPr>
        <p:grpSpPr bwMode="auto">
          <a:xfrm>
            <a:off x="3073400" y="4437178"/>
            <a:ext cx="2997200" cy="1798638"/>
            <a:chOff x="1791" y="2659"/>
            <a:chExt cx="1814" cy="1089"/>
          </a:xfrm>
        </p:grpSpPr>
        <p:sp>
          <p:nvSpPr>
            <p:cNvPr id="11" name="Oval 8"/>
            <p:cNvSpPr>
              <a:spLocks noChangeAspect="1" noChangeArrowheads="1"/>
            </p:cNvSpPr>
            <p:nvPr/>
          </p:nvSpPr>
          <p:spPr bwMode="auto">
            <a:xfrm>
              <a:off x="1791" y="2659"/>
              <a:ext cx="1814" cy="1089"/>
            </a:xfrm>
            <a:prstGeom prst="ellipse">
              <a:avLst/>
            </a:prstGeom>
            <a:solidFill>
              <a:srgbClr val="FF0000"/>
            </a:solidFill>
            <a:ln w="9525">
              <a:solidFill>
                <a:srgbClr val="000000"/>
              </a:solidFill>
              <a:round/>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2" name="Text Box 9"/>
            <p:cNvSpPr txBox="1">
              <a:spLocks noChangeAspect="1" noChangeArrowheads="1"/>
            </p:cNvSpPr>
            <p:nvPr/>
          </p:nvSpPr>
          <p:spPr bwMode="auto">
            <a:xfrm>
              <a:off x="1833" y="2665"/>
              <a:ext cx="9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400" i="0" dirty="0"/>
                <a:t>(20, 20)</a:t>
              </a:r>
              <a:endParaRPr lang="en-US" altLang="zh-CN" sz="2400" dirty="0">
                <a:ea typeface="楷体_GB2312" pitchFamily="49" charset="-122"/>
              </a:endParaRPr>
            </a:p>
          </p:txBody>
        </p:sp>
        <p:sp>
          <p:nvSpPr>
            <p:cNvPr id="13" name="Rectangle 10"/>
            <p:cNvSpPr>
              <a:spLocks noChangeAspect="1" noChangeArrowheads="1"/>
            </p:cNvSpPr>
            <p:nvPr/>
          </p:nvSpPr>
          <p:spPr bwMode="auto">
            <a:xfrm>
              <a:off x="1791" y="2659"/>
              <a:ext cx="1814" cy="1089"/>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4" name="Text Box 11"/>
            <p:cNvSpPr txBox="1">
              <a:spLocks noChangeAspect="1" noChangeArrowheads="1"/>
            </p:cNvSpPr>
            <p:nvPr/>
          </p:nvSpPr>
          <p:spPr bwMode="auto">
            <a:xfrm>
              <a:off x="2653" y="3509"/>
              <a:ext cx="9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2400" i="0" dirty="0"/>
                <a:t>(120, 80)</a:t>
              </a:r>
              <a:endParaRPr lang="en-US" altLang="zh-CN" sz="2400" dirty="0">
                <a:ea typeface="楷体_GB2312" pitchFamily="49" charset="-122"/>
              </a:endParaRPr>
            </a:p>
          </p:txBody>
        </p:sp>
      </p:grpSp>
    </p:spTree>
    <p:extLst>
      <p:ext uri="{BB962C8B-B14F-4D97-AF65-F5344CB8AC3E}">
        <p14:creationId xmlns:p14="http://schemas.microsoft.com/office/powerpoint/2010/main" val="4190215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设置画笔与画刷的颜色</a:t>
            </a:r>
          </a:p>
        </p:txBody>
      </p:sp>
      <p:sp>
        <p:nvSpPr>
          <p:cNvPr id="3" name="内容占位符 2"/>
          <p:cNvSpPr>
            <a:spLocks noGrp="1"/>
          </p:cNvSpPr>
          <p:nvPr>
            <p:ph idx="1"/>
          </p:nvPr>
        </p:nvSpPr>
        <p:spPr/>
        <p:txBody>
          <a:bodyPr/>
          <a:lstStyle/>
          <a:p>
            <a:pPr>
              <a:lnSpc>
                <a:spcPct val="90000"/>
              </a:lnSpc>
            </a:pPr>
            <a:r>
              <a:rPr lang="en-US" altLang="zh-CN" dirty="0"/>
              <a:t>COLORREF </a:t>
            </a:r>
            <a:r>
              <a:rPr lang="en-US" altLang="zh-CN" dirty="0" err="1"/>
              <a:t>SetDCBrushColor</a:t>
            </a:r>
            <a:r>
              <a:rPr lang="en-US" altLang="zh-CN" dirty="0"/>
              <a:t>(COLORREF </a:t>
            </a:r>
            <a:r>
              <a:rPr lang="en-US" altLang="zh-CN" dirty="0" err="1"/>
              <a:t>crColor</a:t>
            </a:r>
            <a:r>
              <a:rPr lang="en-US" altLang="zh-CN" dirty="0"/>
              <a:t>);</a:t>
            </a:r>
          </a:p>
          <a:p>
            <a:pPr lvl="1">
              <a:lnSpc>
                <a:spcPct val="90000"/>
              </a:lnSpc>
            </a:pPr>
            <a:r>
              <a:rPr lang="zh-CN" altLang="en-US" sz="2400" dirty="0"/>
              <a:t>如果函数成功，则用指定的颜色替代当前的画刷颜色，并返回被替代的画刷颜色。</a:t>
            </a:r>
          </a:p>
          <a:p>
            <a:pPr lvl="1">
              <a:lnSpc>
                <a:spcPct val="90000"/>
              </a:lnSpc>
            </a:pPr>
            <a:r>
              <a:rPr lang="zh-CN" altLang="en-US" sz="2400" dirty="0"/>
              <a:t>否则，返回</a:t>
            </a:r>
            <a:r>
              <a:rPr lang="en-US" altLang="zh-CN" sz="2400" dirty="0"/>
              <a:t>NULL</a:t>
            </a:r>
            <a:r>
              <a:rPr lang="zh-CN" altLang="en-US" sz="2400" dirty="0"/>
              <a:t>。</a:t>
            </a:r>
          </a:p>
          <a:p>
            <a:pPr>
              <a:lnSpc>
                <a:spcPct val="90000"/>
              </a:lnSpc>
            </a:pPr>
            <a:r>
              <a:rPr lang="en-US" altLang="zh-CN" dirty="0"/>
              <a:t>COLORREF </a:t>
            </a:r>
            <a:r>
              <a:rPr lang="en-US" altLang="zh-CN" dirty="0" err="1"/>
              <a:t>SetDCPenColor</a:t>
            </a:r>
            <a:r>
              <a:rPr lang="en-US" altLang="zh-CN" dirty="0"/>
              <a:t>(COLORREF </a:t>
            </a:r>
            <a:r>
              <a:rPr lang="en-US" altLang="zh-CN" dirty="0" err="1"/>
              <a:t>crColor</a:t>
            </a:r>
            <a:r>
              <a:rPr lang="en-US" altLang="zh-CN" dirty="0"/>
              <a:t>);</a:t>
            </a:r>
          </a:p>
          <a:p>
            <a:pPr lvl="1">
              <a:lnSpc>
                <a:spcPct val="90000"/>
              </a:lnSpc>
            </a:pPr>
            <a:r>
              <a:rPr lang="zh-CN" altLang="en-US" sz="2400" dirty="0"/>
              <a:t>如果函数成功，则用指定的颜色替代当前的画笔颜色，并返回被替代的画笔颜色。</a:t>
            </a:r>
          </a:p>
          <a:p>
            <a:pPr lvl="1">
              <a:lnSpc>
                <a:spcPct val="90000"/>
              </a:lnSpc>
            </a:pPr>
            <a:r>
              <a:rPr lang="zh-CN" altLang="en-US" sz="2400" dirty="0"/>
              <a:t>否则，返回</a:t>
            </a:r>
            <a:r>
              <a:rPr lang="en-US" altLang="zh-CN" sz="2400" dirty="0"/>
              <a:t>NULL</a:t>
            </a:r>
            <a:r>
              <a:rPr lang="zh-CN" altLang="en-US" sz="2400" dirty="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986612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直接绘制像素</a:t>
            </a:r>
          </a:p>
        </p:txBody>
      </p:sp>
      <p:sp>
        <p:nvSpPr>
          <p:cNvPr id="3" name="内容占位符 2"/>
          <p:cNvSpPr>
            <a:spLocks noGrp="1"/>
          </p:cNvSpPr>
          <p:nvPr>
            <p:ph idx="1"/>
          </p:nvPr>
        </p:nvSpPr>
        <p:spPr/>
        <p:txBody>
          <a:bodyPr/>
          <a:lstStyle/>
          <a:p>
            <a:pPr>
              <a:spcBef>
                <a:spcPct val="0"/>
              </a:spcBef>
            </a:pPr>
            <a:r>
              <a:rPr lang="zh-CN" altLang="en-US" dirty="0"/>
              <a:t>用尽可能接近</a:t>
            </a:r>
            <a:r>
              <a:rPr lang="en-US" altLang="zh-CN" dirty="0" err="1"/>
              <a:t>crColor</a:t>
            </a:r>
            <a:r>
              <a:rPr lang="zh-CN" altLang="en-US" dirty="0"/>
              <a:t>的颜色绘制指定坐标的像素。</a:t>
            </a:r>
          </a:p>
          <a:p>
            <a:pPr>
              <a:spcBef>
                <a:spcPct val="0"/>
              </a:spcBef>
            </a:pPr>
            <a:r>
              <a:rPr lang="zh-CN" altLang="en-US" dirty="0"/>
              <a:t>如果绘制成功，该函数的返回值是实际绘制所采用的颜色值；否则，返回</a:t>
            </a:r>
            <a:r>
              <a:rPr lang="en-US" altLang="zh-CN" dirty="0"/>
              <a:t>-1</a:t>
            </a:r>
            <a:r>
              <a:rPr lang="zh-CN" altLang="en-US" dirty="0"/>
              <a:t>。</a:t>
            </a:r>
            <a:endParaRPr lang="en-US" altLang="zh-CN" dirty="0"/>
          </a:p>
          <a:p>
            <a:pPr lvl="1">
              <a:spcBef>
                <a:spcPct val="0"/>
              </a:spcBef>
            </a:pPr>
            <a:r>
              <a:rPr lang="en-US" altLang="zh-CN" sz="2400" dirty="0"/>
              <a:t>COLORREF </a:t>
            </a:r>
            <a:r>
              <a:rPr lang="en-US" altLang="zh-CN" sz="2400" dirty="0" err="1"/>
              <a:t>SetPixel</a:t>
            </a:r>
            <a:r>
              <a:rPr lang="en-US" altLang="zh-CN" sz="2400" dirty="0"/>
              <a:t>(</a:t>
            </a:r>
            <a:r>
              <a:rPr lang="en-US" altLang="zh-CN" sz="2400" dirty="0" err="1"/>
              <a:t>int</a:t>
            </a:r>
            <a:r>
              <a:rPr lang="en-US" altLang="zh-CN" sz="2400" dirty="0"/>
              <a:t> x, </a:t>
            </a:r>
            <a:r>
              <a:rPr lang="en-US" altLang="zh-CN" sz="2400" dirty="0" err="1"/>
              <a:t>int</a:t>
            </a:r>
            <a:r>
              <a:rPr lang="en-US" altLang="zh-CN" sz="2400" dirty="0"/>
              <a:t> y, COLORREF </a:t>
            </a:r>
            <a:r>
              <a:rPr lang="en-US" altLang="zh-CN" sz="2400" dirty="0" err="1"/>
              <a:t>crColor</a:t>
            </a:r>
            <a:r>
              <a:rPr lang="en-US" altLang="zh-CN" sz="2400" dirty="0"/>
              <a:t>);</a:t>
            </a:r>
          </a:p>
          <a:p>
            <a:pPr lvl="1">
              <a:spcBef>
                <a:spcPct val="0"/>
              </a:spcBef>
            </a:pPr>
            <a:r>
              <a:rPr lang="en-US" altLang="zh-CN" sz="2400" dirty="0"/>
              <a:t>COLORREF </a:t>
            </a:r>
            <a:r>
              <a:rPr lang="en-US" altLang="zh-CN" sz="2400" dirty="0" err="1"/>
              <a:t>SetPixel</a:t>
            </a:r>
            <a:r>
              <a:rPr lang="en-US" altLang="zh-CN" sz="2400" dirty="0"/>
              <a:t>(POINT </a:t>
            </a:r>
            <a:r>
              <a:rPr lang="en-US" altLang="zh-CN" sz="2400" dirty="0" err="1"/>
              <a:t>point</a:t>
            </a:r>
            <a:r>
              <a:rPr lang="en-US" altLang="zh-CN" sz="2400" dirty="0"/>
              <a:t>, COLORREF </a:t>
            </a:r>
            <a:r>
              <a:rPr lang="en-US" altLang="zh-CN" sz="2400" dirty="0" err="1"/>
              <a:t>crColor</a:t>
            </a:r>
            <a:r>
              <a:rPr lang="en-US" altLang="zh-CN" sz="2400" dirty="0"/>
              <a:t>);</a:t>
            </a:r>
          </a:p>
          <a:p>
            <a:pPr>
              <a:spcBef>
                <a:spcPct val="0"/>
              </a:spcBef>
            </a:pPr>
            <a:r>
              <a:rPr lang="zh-CN" altLang="en-US" dirty="0"/>
              <a:t>如果绘制成功，该函数返回一个非零的值；否则，返回</a:t>
            </a:r>
            <a:r>
              <a:rPr lang="en-US" altLang="zh-CN" dirty="0"/>
              <a:t>0</a:t>
            </a:r>
            <a:r>
              <a:rPr lang="zh-CN" altLang="en-US" dirty="0"/>
              <a:t>。</a:t>
            </a:r>
          </a:p>
          <a:p>
            <a:pPr lvl="1">
              <a:spcBef>
                <a:spcPct val="0"/>
              </a:spcBef>
            </a:pPr>
            <a:r>
              <a:rPr lang="en-US" altLang="zh-CN" sz="2400" dirty="0"/>
              <a:t>BOOL </a:t>
            </a:r>
            <a:r>
              <a:rPr lang="en-US" altLang="zh-CN" sz="2400" dirty="0" err="1"/>
              <a:t>SetPixelV</a:t>
            </a:r>
            <a:r>
              <a:rPr lang="en-US" altLang="zh-CN" sz="2400" dirty="0"/>
              <a:t>(</a:t>
            </a:r>
            <a:r>
              <a:rPr lang="en-US" altLang="zh-CN" sz="2400" dirty="0" err="1"/>
              <a:t>int</a:t>
            </a:r>
            <a:r>
              <a:rPr lang="en-US" altLang="zh-CN" sz="2400" dirty="0"/>
              <a:t> x, </a:t>
            </a:r>
            <a:r>
              <a:rPr lang="en-US" altLang="zh-CN" sz="2400" dirty="0" err="1"/>
              <a:t>int</a:t>
            </a:r>
            <a:r>
              <a:rPr lang="en-US" altLang="zh-CN" sz="2400" dirty="0"/>
              <a:t> y, COLORREF </a:t>
            </a:r>
            <a:r>
              <a:rPr lang="en-US" altLang="zh-CN" sz="2400" dirty="0" err="1"/>
              <a:t>crColor</a:t>
            </a:r>
            <a:r>
              <a:rPr lang="en-US" altLang="zh-CN" sz="2400" dirty="0"/>
              <a:t>);</a:t>
            </a:r>
          </a:p>
          <a:p>
            <a:pPr lvl="1">
              <a:spcBef>
                <a:spcPct val="0"/>
              </a:spcBef>
            </a:pPr>
            <a:r>
              <a:rPr lang="en-US" altLang="zh-CN" sz="2400" dirty="0"/>
              <a:t>BOOL </a:t>
            </a:r>
            <a:r>
              <a:rPr lang="en-US" altLang="zh-CN" sz="2400" dirty="0" err="1"/>
              <a:t>SetPixelV</a:t>
            </a:r>
            <a:r>
              <a:rPr lang="en-US" altLang="zh-CN" sz="2400" dirty="0"/>
              <a:t>(POINT </a:t>
            </a:r>
            <a:r>
              <a:rPr lang="en-US" altLang="zh-CN" sz="2400" dirty="0" err="1"/>
              <a:t>point</a:t>
            </a:r>
            <a:r>
              <a:rPr lang="en-US" altLang="zh-CN" sz="2400" dirty="0"/>
              <a:t>, COLORREF </a:t>
            </a:r>
            <a:r>
              <a:rPr lang="en-US" altLang="zh-CN" sz="2400" dirty="0" err="1"/>
              <a:t>crColor</a:t>
            </a:r>
            <a:r>
              <a:rPr lang="en-US" altLang="zh-CN" sz="2400" dirty="0"/>
              <a:t>);</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2753059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直接绘制像素代码示例</a:t>
            </a:r>
          </a:p>
        </p:txBody>
      </p:sp>
      <p:sp>
        <p:nvSpPr>
          <p:cNvPr id="3" name="内容占位符 2"/>
          <p:cNvSpPr>
            <a:spLocks noGrp="1"/>
          </p:cNvSpPr>
          <p:nvPr>
            <p:ph idx="1"/>
          </p:nvPr>
        </p:nvSpPr>
        <p:spPr>
          <a:xfrm>
            <a:off x="461963" y="1457325"/>
            <a:ext cx="8220075" cy="1899192"/>
          </a:xfrm>
        </p:spPr>
        <p:txBody>
          <a:bodyPr/>
          <a:lstStyle/>
          <a:p>
            <a:pPr>
              <a:spcBef>
                <a:spcPct val="0"/>
              </a:spcBef>
              <a:buFontTx/>
              <a:buNone/>
            </a:pPr>
            <a:r>
              <a:rPr lang="en-US" altLang="zh-CN" dirty="0" err="1">
                <a:solidFill>
                  <a:srgbClr val="0000FF"/>
                </a:solidFill>
              </a:rPr>
              <a:t>int</a:t>
            </a:r>
            <a:r>
              <a:rPr lang="en-US" altLang="zh-CN" dirty="0">
                <a:solidFill>
                  <a:schemeClr val="accent2"/>
                </a:solidFill>
              </a:rPr>
              <a:t> </a:t>
            </a:r>
            <a:r>
              <a:rPr lang="en-US" altLang="zh-CN" dirty="0" err="1"/>
              <a:t>ti</a:t>
            </a:r>
            <a:r>
              <a:rPr lang="en-US" altLang="zh-CN" dirty="0"/>
              <a:t>, </a:t>
            </a:r>
            <a:r>
              <a:rPr lang="en-US" altLang="zh-CN" dirty="0" err="1"/>
              <a:t>tj</a:t>
            </a:r>
            <a:r>
              <a:rPr lang="en-US" altLang="zh-CN" dirty="0"/>
              <a:t>;</a:t>
            </a:r>
          </a:p>
          <a:p>
            <a:pPr>
              <a:spcBef>
                <a:spcPct val="0"/>
              </a:spcBef>
              <a:buFontTx/>
              <a:buNone/>
            </a:pPr>
            <a:r>
              <a:rPr lang="en-US" altLang="zh-CN" dirty="0">
                <a:solidFill>
                  <a:srgbClr val="0000FF"/>
                </a:solidFill>
              </a:rPr>
              <a:t>for</a:t>
            </a:r>
            <a:r>
              <a:rPr lang="en-US" altLang="zh-CN" dirty="0">
                <a:solidFill>
                  <a:schemeClr val="accent2"/>
                </a:solidFill>
              </a:rPr>
              <a:t> </a:t>
            </a:r>
            <a:r>
              <a:rPr lang="en-US" altLang="zh-CN" dirty="0"/>
              <a:t>(</a:t>
            </a:r>
            <a:r>
              <a:rPr lang="en-US" altLang="zh-CN" dirty="0" err="1"/>
              <a:t>ti</a:t>
            </a:r>
            <a:r>
              <a:rPr lang="en-US" altLang="zh-CN" dirty="0"/>
              <a:t>=0; </a:t>
            </a:r>
            <a:r>
              <a:rPr lang="en-US" altLang="zh-CN" dirty="0" err="1"/>
              <a:t>ti</a:t>
            </a:r>
            <a:r>
              <a:rPr lang="en-US" altLang="zh-CN" dirty="0"/>
              <a:t>&lt;10; </a:t>
            </a:r>
            <a:r>
              <a:rPr lang="en-US" altLang="zh-CN" dirty="0" err="1"/>
              <a:t>ti</a:t>
            </a:r>
            <a:r>
              <a:rPr lang="en-US" altLang="zh-CN" dirty="0"/>
              <a:t>++)</a:t>
            </a:r>
          </a:p>
          <a:p>
            <a:pPr>
              <a:spcBef>
                <a:spcPct val="0"/>
              </a:spcBef>
              <a:buFontTx/>
              <a:buNone/>
            </a:pPr>
            <a:r>
              <a:rPr lang="en-US" altLang="zh-CN" dirty="0">
                <a:solidFill>
                  <a:srgbClr val="0000FF"/>
                </a:solidFill>
              </a:rPr>
              <a:t>for</a:t>
            </a:r>
            <a:r>
              <a:rPr lang="en-US" altLang="zh-CN" dirty="0">
                <a:solidFill>
                  <a:schemeClr val="accent2"/>
                </a:solidFill>
              </a:rPr>
              <a:t> </a:t>
            </a:r>
            <a:r>
              <a:rPr lang="en-US" altLang="zh-CN" dirty="0"/>
              <a:t>(</a:t>
            </a:r>
            <a:r>
              <a:rPr lang="en-US" altLang="zh-CN" dirty="0" err="1"/>
              <a:t>tj</a:t>
            </a:r>
            <a:r>
              <a:rPr lang="en-US" altLang="zh-CN" dirty="0"/>
              <a:t>=0; </a:t>
            </a:r>
            <a:r>
              <a:rPr lang="en-US" altLang="zh-CN" dirty="0" err="1"/>
              <a:t>tj</a:t>
            </a:r>
            <a:r>
              <a:rPr lang="en-US" altLang="zh-CN" dirty="0"/>
              <a:t>&lt;10; </a:t>
            </a:r>
            <a:r>
              <a:rPr lang="en-US" altLang="zh-CN" dirty="0" err="1"/>
              <a:t>tj</a:t>
            </a:r>
            <a:r>
              <a:rPr lang="en-US" altLang="zh-CN" dirty="0"/>
              <a:t>++)</a:t>
            </a:r>
          </a:p>
          <a:p>
            <a:pPr>
              <a:spcBef>
                <a:spcPct val="0"/>
              </a:spcBef>
              <a:buFontTx/>
              <a:buNone/>
            </a:pPr>
            <a:r>
              <a:rPr lang="en-US" altLang="zh-CN" dirty="0"/>
              <a:t>    </a:t>
            </a:r>
            <a:r>
              <a:rPr lang="en-US" altLang="zh-CN" dirty="0" err="1"/>
              <a:t>pDC</a:t>
            </a:r>
            <a:r>
              <a:rPr lang="en-US" altLang="zh-CN" dirty="0"/>
              <a:t>-&gt;</a:t>
            </a:r>
            <a:r>
              <a:rPr lang="en-US" altLang="zh-CN" dirty="0" err="1"/>
              <a:t>SetPixel</a:t>
            </a:r>
            <a:r>
              <a:rPr lang="en-US" altLang="zh-CN" dirty="0"/>
              <a:t>(100+ti, 100+tj, RGB(255, 0, 0</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Rectangle 5"/>
          <p:cNvSpPr>
            <a:spLocks noChangeArrowheads="1"/>
          </p:cNvSpPr>
          <p:nvPr/>
        </p:nvSpPr>
        <p:spPr bwMode="auto">
          <a:xfrm>
            <a:off x="4391025" y="4005263"/>
            <a:ext cx="360363" cy="360362"/>
          </a:xfrm>
          <a:prstGeom prst="rect">
            <a:avLst/>
          </a:prstGeom>
          <a:solidFill>
            <a:srgbClr val="FF0000"/>
          </a:solidFill>
          <a:ln w="9525">
            <a:solidFill>
              <a:srgbClr val="FF0000"/>
            </a:solidFill>
            <a:miter lim="800000"/>
            <a:headEnd/>
            <a:tailEn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3155771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CDC</a:t>
            </a:r>
            <a:r>
              <a:rPr lang="zh-CN" altLang="en-US" dirty="0"/>
              <a:t>类</a:t>
            </a:r>
            <a:r>
              <a:rPr lang="en-US" altLang="zh-CN" dirty="0"/>
              <a:t>: </a:t>
            </a:r>
            <a:r>
              <a:rPr lang="zh-CN" altLang="en-US" dirty="0"/>
              <a:t>判断是否处于打印模式</a:t>
            </a:r>
          </a:p>
        </p:txBody>
      </p:sp>
      <p:sp>
        <p:nvSpPr>
          <p:cNvPr id="3" name="内容占位符 2"/>
          <p:cNvSpPr>
            <a:spLocks noGrp="1"/>
          </p:cNvSpPr>
          <p:nvPr>
            <p:ph idx="1"/>
          </p:nvPr>
        </p:nvSpPr>
        <p:spPr>
          <a:xfrm>
            <a:off x="461963" y="1457325"/>
            <a:ext cx="8220075" cy="1698470"/>
          </a:xfrm>
        </p:spPr>
        <p:txBody>
          <a:bodyPr/>
          <a:lstStyle/>
          <a:p>
            <a:pPr>
              <a:spcBef>
                <a:spcPct val="0"/>
              </a:spcBef>
            </a:pPr>
            <a:r>
              <a:rPr lang="en-US" altLang="zh-CN" sz="3600" dirty="0"/>
              <a:t>BOOL </a:t>
            </a:r>
            <a:r>
              <a:rPr lang="en-US" altLang="zh-CN" sz="3600" dirty="0" err="1"/>
              <a:t>IsPrinting</a:t>
            </a:r>
            <a:r>
              <a:rPr lang="en-US" altLang="zh-CN" sz="3600" dirty="0"/>
              <a:t>( ) </a:t>
            </a:r>
            <a:r>
              <a:rPr lang="en-US" altLang="zh-CN" sz="3600" dirty="0" err="1"/>
              <a:t>const</a:t>
            </a:r>
            <a:r>
              <a:rPr lang="en-US" altLang="zh-CN" sz="3600" dirty="0"/>
              <a:t>;</a:t>
            </a:r>
          </a:p>
          <a:p>
            <a:pPr lvl="1">
              <a:spcBef>
                <a:spcPct val="0"/>
              </a:spcBef>
            </a:pPr>
            <a:r>
              <a:rPr lang="zh-CN" altLang="en-US" sz="3200" dirty="0"/>
              <a:t>如果处在打印模式或打印预览模式的显示，则返回</a:t>
            </a:r>
            <a:r>
              <a:rPr lang="en-US" altLang="zh-CN" sz="3200" dirty="0"/>
              <a:t>TRUE</a:t>
            </a:r>
            <a:r>
              <a:rPr lang="zh-CN" altLang="en-US" sz="3200" dirty="0"/>
              <a:t>；否则，返回</a:t>
            </a:r>
            <a:r>
              <a:rPr lang="en-US" altLang="zh-CN" sz="3200" dirty="0"/>
              <a:t>0(FALSE)</a:t>
            </a:r>
            <a:r>
              <a:rPr lang="zh-CN" altLang="en-US" sz="3200" dirty="0" smtClean="0"/>
              <a:t>。</a:t>
            </a:r>
            <a:endParaRPr lang="zh-CN" altLang="en-US" sz="32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0" name="Rectangle 5"/>
          <p:cNvSpPr>
            <a:spLocks noChangeArrowheads="1"/>
          </p:cNvSpPr>
          <p:nvPr/>
        </p:nvSpPr>
        <p:spPr bwMode="auto">
          <a:xfrm>
            <a:off x="125413" y="3789363"/>
            <a:ext cx="8893175" cy="216058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0" fontAlgn="base" hangingPunct="0">
              <a:spcBef>
                <a:spcPct val="0"/>
              </a:spcBef>
              <a:spcAft>
                <a:spcPct val="0"/>
              </a:spcAft>
              <a:buFontTx/>
              <a:buNone/>
            </a:pPr>
            <a:r>
              <a:rPr lang="en-US" altLang="zh-CN" sz="2800" dirty="0" smtClean="0">
                <a:solidFill>
                  <a:srgbClr val="3333CC"/>
                </a:solidFill>
                <a:ea typeface="新宋体" panose="02010609030101010101" pitchFamily="49" charset="-122"/>
              </a:rPr>
              <a:t>if </a:t>
            </a:r>
            <a:r>
              <a:rPr lang="en-US" altLang="zh-CN" sz="2800" dirty="0" smtClean="0">
                <a:solidFill>
                  <a:srgbClr val="000000"/>
                </a:solidFill>
                <a:ea typeface="新宋体" panose="02010609030101010101" pitchFamily="49" charset="-122"/>
              </a:rPr>
              <a:t>(</a:t>
            </a:r>
            <a:r>
              <a:rPr lang="en-US" altLang="zh-CN" sz="2800" dirty="0" err="1" smtClean="0">
                <a:solidFill>
                  <a:srgbClr val="000000"/>
                </a:solidFill>
                <a:ea typeface="新宋体" panose="02010609030101010101" pitchFamily="49" charset="-122"/>
              </a:rPr>
              <a:t>pDC</a:t>
            </a:r>
            <a:r>
              <a:rPr lang="en-US" altLang="zh-CN" sz="2800" dirty="0" smtClean="0">
                <a:solidFill>
                  <a:srgbClr val="000000"/>
                </a:solidFill>
                <a:ea typeface="新宋体" panose="02010609030101010101" pitchFamily="49" charset="-122"/>
              </a:rPr>
              <a:t>-&gt;</a:t>
            </a:r>
            <a:r>
              <a:rPr lang="en-US" altLang="zh-CN" sz="2800" dirty="0" err="1" smtClean="0">
                <a:solidFill>
                  <a:srgbClr val="000000"/>
                </a:solidFill>
                <a:ea typeface="新宋体" panose="02010609030101010101" pitchFamily="49" charset="-122"/>
              </a:rPr>
              <a:t>IsPrinting</a:t>
            </a:r>
            <a:r>
              <a:rPr lang="en-US" altLang="zh-CN" sz="2800" dirty="0" smtClean="0">
                <a:solidFill>
                  <a:srgbClr val="000000"/>
                </a:solidFill>
                <a:ea typeface="新宋体" panose="02010609030101010101" pitchFamily="49" charset="-122"/>
              </a:rPr>
              <a:t>( ))</a:t>
            </a:r>
          </a:p>
          <a:p>
            <a:pPr eaLnBrk="0" fontAlgn="base" hangingPunct="0">
              <a:spcBef>
                <a:spcPct val="0"/>
              </a:spcBef>
              <a:spcAft>
                <a:spcPct val="0"/>
              </a:spcAft>
              <a:buFontTx/>
              <a:buNone/>
            </a:pPr>
            <a:r>
              <a:rPr lang="en-US" altLang="zh-CN" sz="2800" dirty="0" smtClean="0">
                <a:solidFill>
                  <a:srgbClr val="000000"/>
                </a:solidFill>
                <a:ea typeface="新宋体" panose="02010609030101010101" pitchFamily="49" charset="-122"/>
              </a:rPr>
              <a:t>    </a:t>
            </a:r>
            <a:r>
              <a:rPr lang="en-US" altLang="zh-CN" sz="2800" dirty="0" err="1" smtClean="0">
                <a:solidFill>
                  <a:srgbClr val="000000"/>
                </a:solidFill>
                <a:ea typeface="新宋体" panose="02010609030101010101" pitchFamily="49" charset="-122"/>
              </a:rPr>
              <a:t>pDC</a:t>
            </a:r>
            <a:r>
              <a:rPr lang="en-US" altLang="zh-CN" sz="2800" dirty="0" smtClean="0">
                <a:solidFill>
                  <a:srgbClr val="000000"/>
                </a:solidFill>
                <a:ea typeface="新宋体" panose="02010609030101010101" pitchFamily="49" charset="-122"/>
              </a:rPr>
              <a:t>-&gt;</a:t>
            </a:r>
            <a:r>
              <a:rPr lang="en-US" altLang="zh-CN" sz="2800" dirty="0" err="1" smtClean="0">
                <a:solidFill>
                  <a:srgbClr val="000000"/>
                </a:solidFill>
                <a:ea typeface="新宋体" panose="02010609030101010101" pitchFamily="49" charset="-122"/>
              </a:rPr>
              <a:t>TextOut</a:t>
            </a:r>
            <a:r>
              <a:rPr lang="en-US" altLang="zh-CN" sz="2800" dirty="0" smtClean="0">
                <a:solidFill>
                  <a:srgbClr val="000000"/>
                </a:solidFill>
                <a:ea typeface="新宋体" panose="02010609030101010101" pitchFamily="49" charset="-122"/>
              </a:rPr>
              <a:t>(100, 100, _T(</a:t>
            </a:r>
            <a:r>
              <a:rPr lang="en-US" altLang="zh-CN" sz="2800" dirty="0" smtClean="0">
                <a:solidFill>
                  <a:srgbClr val="A50021"/>
                </a:solidFill>
                <a:ea typeface="新宋体" panose="02010609030101010101" pitchFamily="49" charset="-122"/>
              </a:rPr>
              <a:t>"</a:t>
            </a:r>
            <a:r>
              <a:rPr lang="zh-CN" altLang="en-US" sz="2800" dirty="0" smtClean="0">
                <a:solidFill>
                  <a:srgbClr val="A50021"/>
                </a:solidFill>
                <a:ea typeface="新宋体" panose="02010609030101010101" pitchFamily="49" charset="-122"/>
              </a:rPr>
              <a:t>在打印模式下</a:t>
            </a:r>
            <a:r>
              <a:rPr lang="en-US" altLang="zh-CN" sz="2800" dirty="0" smtClean="0">
                <a:solidFill>
                  <a:srgbClr val="A50021"/>
                </a:solidFill>
                <a:ea typeface="新宋体" panose="02010609030101010101" pitchFamily="49" charset="-122"/>
              </a:rPr>
              <a:t>!"</a:t>
            </a:r>
            <a:r>
              <a:rPr lang="en-US" altLang="zh-CN" sz="2800" dirty="0" smtClean="0">
                <a:solidFill>
                  <a:srgbClr val="000000"/>
                </a:solidFill>
                <a:ea typeface="新宋体" panose="02010609030101010101" pitchFamily="49" charset="-122"/>
              </a:rPr>
              <a:t>));</a:t>
            </a:r>
          </a:p>
          <a:p>
            <a:pPr eaLnBrk="0" fontAlgn="base" hangingPunct="0">
              <a:spcBef>
                <a:spcPct val="0"/>
              </a:spcBef>
              <a:spcAft>
                <a:spcPct val="0"/>
              </a:spcAft>
              <a:buFontTx/>
              <a:buNone/>
            </a:pPr>
            <a:r>
              <a:rPr lang="en-US" altLang="zh-CN" sz="2800" dirty="0" smtClean="0">
                <a:solidFill>
                  <a:srgbClr val="3333CC"/>
                </a:solidFill>
                <a:ea typeface="新宋体" panose="02010609030101010101" pitchFamily="49" charset="-122"/>
              </a:rPr>
              <a:t>else</a:t>
            </a:r>
          </a:p>
          <a:p>
            <a:pPr eaLnBrk="0" fontAlgn="base" hangingPunct="0">
              <a:spcBef>
                <a:spcPct val="0"/>
              </a:spcBef>
              <a:spcAft>
                <a:spcPct val="0"/>
              </a:spcAft>
              <a:buFontTx/>
              <a:buNone/>
            </a:pPr>
            <a:r>
              <a:rPr lang="en-US" altLang="zh-CN" sz="2800" dirty="0" smtClean="0">
                <a:solidFill>
                  <a:srgbClr val="000000"/>
                </a:solidFill>
                <a:ea typeface="新宋体" panose="02010609030101010101" pitchFamily="49" charset="-122"/>
              </a:rPr>
              <a:t>    </a:t>
            </a:r>
            <a:r>
              <a:rPr lang="en-US" altLang="zh-CN" sz="2800" dirty="0" err="1" smtClean="0">
                <a:solidFill>
                  <a:srgbClr val="000000"/>
                </a:solidFill>
                <a:ea typeface="新宋体" panose="02010609030101010101" pitchFamily="49" charset="-122"/>
              </a:rPr>
              <a:t>pDC</a:t>
            </a:r>
            <a:r>
              <a:rPr lang="en-US" altLang="zh-CN" sz="2800" dirty="0" smtClean="0">
                <a:solidFill>
                  <a:srgbClr val="000000"/>
                </a:solidFill>
                <a:ea typeface="新宋体" panose="02010609030101010101" pitchFamily="49" charset="-122"/>
              </a:rPr>
              <a:t>-&gt;</a:t>
            </a:r>
            <a:r>
              <a:rPr lang="en-US" altLang="zh-CN" sz="2800" dirty="0" err="1" smtClean="0">
                <a:solidFill>
                  <a:srgbClr val="000000"/>
                </a:solidFill>
                <a:ea typeface="新宋体" panose="02010609030101010101" pitchFamily="49" charset="-122"/>
              </a:rPr>
              <a:t>TextOut</a:t>
            </a:r>
            <a:r>
              <a:rPr lang="en-US" altLang="zh-CN" sz="2800" dirty="0" smtClean="0">
                <a:solidFill>
                  <a:srgbClr val="000000"/>
                </a:solidFill>
                <a:ea typeface="新宋体" panose="02010609030101010101" pitchFamily="49" charset="-122"/>
              </a:rPr>
              <a:t>(100, 100, _T(</a:t>
            </a:r>
            <a:r>
              <a:rPr lang="en-US" altLang="zh-CN" sz="2800" dirty="0" smtClean="0">
                <a:solidFill>
                  <a:srgbClr val="A50021"/>
                </a:solidFill>
                <a:ea typeface="新宋体" panose="02010609030101010101" pitchFamily="49" charset="-122"/>
              </a:rPr>
              <a:t>"</a:t>
            </a:r>
            <a:r>
              <a:rPr lang="zh-CN" altLang="en-US" sz="2800" dirty="0" smtClean="0">
                <a:solidFill>
                  <a:srgbClr val="A50021"/>
                </a:solidFill>
                <a:ea typeface="新宋体" panose="02010609030101010101" pitchFamily="49" charset="-122"/>
              </a:rPr>
              <a:t>在普通显示模式下</a:t>
            </a:r>
            <a:r>
              <a:rPr lang="en-US" altLang="zh-CN" sz="2800" dirty="0" smtClean="0">
                <a:solidFill>
                  <a:srgbClr val="A50021"/>
                </a:solidFill>
                <a:ea typeface="新宋体" panose="02010609030101010101" pitchFamily="49" charset="-122"/>
              </a:rPr>
              <a:t>!"</a:t>
            </a:r>
            <a:r>
              <a:rPr lang="en-US" altLang="zh-CN" sz="2800" dirty="0" smtClean="0">
                <a:solidFill>
                  <a:srgbClr val="000000"/>
                </a:solidFill>
                <a:ea typeface="新宋体" panose="02010609030101010101" pitchFamily="49" charset="-122"/>
              </a:rPr>
              <a:t>));</a:t>
            </a:r>
          </a:p>
        </p:txBody>
      </p:sp>
    </p:spTree>
    <p:extLst>
      <p:ext uri="{BB962C8B-B14F-4D97-AF65-F5344CB8AC3E}">
        <p14:creationId xmlns:p14="http://schemas.microsoft.com/office/powerpoint/2010/main" val="4049963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5377"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3352674"/>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
        <p:nvSpPr>
          <p:cNvPr id="11" name="AutoShape 6"/>
          <p:cNvSpPr>
            <a:spLocks noChangeArrowheads="1"/>
          </p:cNvSpPr>
          <p:nvPr/>
        </p:nvSpPr>
        <p:spPr bwMode="auto">
          <a:xfrm>
            <a:off x="2209800" y="3741455"/>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973380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1472"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1468130"/>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792089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点集的包围圆程序例程说明</a:t>
            </a:r>
          </a:p>
        </p:txBody>
      </p:sp>
      <p:sp>
        <p:nvSpPr>
          <p:cNvPr id="3" name="内容占位符 2"/>
          <p:cNvSpPr>
            <a:spLocks noGrp="1"/>
          </p:cNvSpPr>
          <p:nvPr>
            <p:ph idx="1"/>
          </p:nvPr>
        </p:nvSpPr>
        <p:spPr/>
        <p:txBody>
          <a:bodyPr/>
          <a:lstStyle/>
          <a:p>
            <a:r>
              <a:rPr lang="zh-CN" altLang="en-US" dirty="0"/>
              <a:t>采用</a:t>
            </a:r>
            <a:r>
              <a:rPr lang="en-US" altLang="zh-CN" dirty="0"/>
              <a:t>MFC</a:t>
            </a:r>
            <a:r>
              <a:rPr lang="zh-CN" altLang="en-US" dirty="0"/>
              <a:t>编写点集的包围圆程序</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01813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准备打开项目</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71</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9" name="Picture 8" descr="第08章_MFC包围圆_02打开项目"/>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4788" y="1054100"/>
            <a:ext cx="8734425" cy="5183188"/>
          </a:xfrm>
          <a:noFill/>
        </p:spPr>
      </p:pic>
      <p:sp>
        <p:nvSpPr>
          <p:cNvPr id="10" name="AutoShape 6"/>
          <p:cNvSpPr>
            <a:spLocks/>
          </p:cNvSpPr>
          <p:nvPr/>
        </p:nvSpPr>
        <p:spPr bwMode="auto">
          <a:xfrm>
            <a:off x="1042988" y="4365625"/>
            <a:ext cx="4681537" cy="936625"/>
          </a:xfrm>
          <a:prstGeom prst="borderCallout2">
            <a:avLst>
              <a:gd name="adj1" fmla="val 12204"/>
              <a:gd name="adj2" fmla="val 101630"/>
              <a:gd name="adj3" fmla="val 12204"/>
              <a:gd name="adj4" fmla="val 114343"/>
              <a:gd name="adj5" fmla="val -232375"/>
              <a:gd name="adj6" fmla="val 12709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通过菜单“文件”</a:t>
            </a:r>
            <a:r>
              <a:rPr lang="zh-CN" altLang="en-US" sz="2400" i="0">
                <a:ea typeface="楷体_GB2312" pitchFamily="49" charset="-122"/>
                <a:sym typeface="Wingdings" panose="05000000000000000000" pitchFamily="2" charset="2"/>
              </a:rPr>
              <a:t>“打开”</a:t>
            </a:r>
          </a:p>
          <a:p>
            <a:pPr eaLnBrk="1" hangingPunct="1">
              <a:spcBef>
                <a:spcPct val="0"/>
              </a:spcBef>
              <a:buFontTx/>
              <a:buNone/>
            </a:pPr>
            <a:r>
              <a:rPr lang="zh-CN" altLang="en-US" sz="2400" i="0">
                <a:ea typeface="楷体_GB2312" pitchFamily="49" charset="-122"/>
                <a:sym typeface="Wingdings" panose="05000000000000000000" pitchFamily="2" charset="2"/>
              </a:rPr>
              <a:t>“项目</a:t>
            </a:r>
            <a:r>
              <a:rPr lang="en-US" altLang="zh-CN" sz="2400" i="0">
                <a:ea typeface="楷体_GB2312" pitchFamily="49" charset="-122"/>
                <a:sym typeface="Wingdings" panose="05000000000000000000" pitchFamily="2" charset="2"/>
              </a:rPr>
              <a:t>/</a:t>
            </a:r>
            <a:r>
              <a:rPr lang="zh-CN" altLang="en-US" sz="2400" i="0">
                <a:ea typeface="楷体_GB2312" pitchFamily="49" charset="-122"/>
                <a:sym typeface="Wingdings" panose="05000000000000000000" pitchFamily="2" charset="2"/>
              </a:rPr>
              <a:t>解决方案”</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打开项目</a:t>
            </a:r>
            <a:endParaRPr lang="zh-CN" altLang="en-US" sz="2400" i="0">
              <a:ea typeface="楷体_GB2312" pitchFamily="49" charset="-122"/>
            </a:endParaRPr>
          </a:p>
        </p:txBody>
      </p:sp>
    </p:spTree>
    <p:extLst>
      <p:ext uri="{BB962C8B-B14F-4D97-AF65-F5344CB8AC3E}">
        <p14:creationId xmlns:p14="http://schemas.microsoft.com/office/powerpoint/2010/main" val="34188363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选择项目所在路径</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72</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11" name="Picture 4" descr="第08章_MFC包围圆_02打开项目_选择路径"/>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1563" y="1055688"/>
            <a:ext cx="6999287" cy="5181600"/>
          </a:xfrm>
          <a:noFill/>
        </p:spPr>
      </p:pic>
      <p:sp>
        <p:nvSpPr>
          <p:cNvPr id="12" name="AutoShape 6"/>
          <p:cNvSpPr>
            <a:spLocks/>
          </p:cNvSpPr>
          <p:nvPr/>
        </p:nvSpPr>
        <p:spPr bwMode="auto">
          <a:xfrm>
            <a:off x="539750" y="4435475"/>
            <a:ext cx="5040313" cy="468313"/>
          </a:xfrm>
          <a:prstGeom prst="borderCallout3">
            <a:avLst>
              <a:gd name="adj1" fmla="val 24407"/>
              <a:gd name="adj2" fmla="val 101514"/>
              <a:gd name="adj3" fmla="val 24407"/>
              <a:gd name="adj4" fmla="val 137102"/>
              <a:gd name="adj5" fmla="val -217287"/>
              <a:gd name="adj6" fmla="val 137102"/>
              <a:gd name="adj7" fmla="val -599324"/>
              <a:gd name="adj8" fmla="val 99653"/>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通过该下拉框选择项目所在的路径</a:t>
            </a:r>
          </a:p>
        </p:txBody>
      </p:sp>
      <p:sp>
        <p:nvSpPr>
          <p:cNvPr id="3" name="文本框 2"/>
          <p:cNvSpPr txBox="1"/>
          <p:nvPr/>
        </p:nvSpPr>
        <p:spPr>
          <a:xfrm>
            <a:off x="3318933" y="2881342"/>
            <a:ext cx="148167" cy="169277"/>
          </a:xfrm>
          <a:prstGeom prst="rect">
            <a:avLst/>
          </a:prstGeom>
          <a:solidFill>
            <a:schemeClr val="bg1"/>
          </a:solidFill>
        </p:spPr>
        <p:txBody>
          <a:bodyPr wrap="square" lIns="0" tIns="0" rIns="0" bIns="0" rtlCol="0">
            <a:spAutoFit/>
          </a:bodyPr>
          <a:lstStyle/>
          <a:p>
            <a:r>
              <a:rPr lang="en-US" altLang="zh-CN" sz="1100" dirty="0" smtClean="0"/>
              <a:t>7</a:t>
            </a:r>
            <a:endParaRPr lang="zh-CN" altLang="en-US" sz="1100" dirty="0"/>
          </a:p>
        </p:txBody>
      </p:sp>
      <p:sp>
        <p:nvSpPr>
          <p:cNvPr id="10" name="文本框 9"/>
          <p:cNvSpPr txBox="1"/>
          <p:nvPr/>
        </p:nvSpPr>
        <p:spPr>
          <a:xfrm>
            <a:off x="3810000" y="3391618"/>
            <a:ext cx="59266" cy="169277"/>
          </a:xfrm>
          <a:prstGeom prst="rect">
            <a:avLst/>
          </a:prstGeom>
          <a:solidFill>
            <a:schemeClr val="bg1"/>
          </a:solidFill>
        </p:spPr>
        <p:txBody>
          <a:bodyPr wrap="square" lIns="0" tIns="0" rIns="0" bIns="0" rtlCol="0">
            <a:spAutoFit/>
          </a:bodyPr>
          <a:lstStyle/>
          <a:p>
            <a:r>
              <a:rPr lang="en-US" altLang="zh-CN" sz="1100" dirty="0" smtClean="0"/>
              <a:t>7</a:t>
            </a:r>
            <a:endParaRPr lang="zh-CN" altLang="en-US" sz="1100" dirty="0"/>
          </a:p>
        </p:txBody>
      </p:sp>
    </p:spTree>
    <p:extLst>
      <p:ext uri="{BB962C8B-B14F-4D97-AF65-F5344CB8AC3E}">
        <p14:creationId xmlns:p14="http://schemas.microsoft.com/office/powerpoint/2010/main" val="23861103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选择项目所在路径</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73</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2打开项目_选择项目"/>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1563" y="1090613"/>
            <a:ext cx="6999287" cy="5181600"/>
          </a:xfrm>
          <a:noFill/>
        </p:spPr>
      </p:pic>
      <p:sp>
        <p:nvSpPr>
          <p:cNvPr id="9" name="AutoShape 6"/>
          <p:cNvSpPr>
            <a:spLocks/>
          </p:cNvSpPr>
          <p:nvPr/>
        </p:nvSpPr>
        <p:spPr bwMode="auto">
          <a:xfrm>
            <a:off x="3563938" y="2708275"/>
            <a:ext cx="3960812" cy="468313"/>
          </a:xfrm>
          <a:prstGeom prst="borderCallout2">
            <a:avLst>
              <a:gd name="adj1" fmla="val 24407"/>
              <a:gd name="adj2" fmla="val -1926"/>
              <a:gd name="adj3" fmla="val 24407"/>
              <a:gd name="adj4" fmla="val -11264"/>
              <a:gd name="adj5" fmla="val -53898"/>
              <a:gd name="adj6" fmla="val -2060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1: </a:t>
            </a:r>
            <a:r>
              <a:rPr lang="zh-CN" altLang="en-US" sz="2400" i="0">
                <a:ea typeface="楷体_GB2312" pitchFamily="49" charset="-122"/>
                <a:sym typeface="Wingdings" panose="05000000000000000000" pitchFamily="2" charset="2"/>
              </a:rPr>
              <a:t>选择需要打开的项目</a:t>
            </a:r>
            <a:endParaRPr lang="zh-CN" altLang="en-US" sz="2400" i="0">
              <a:ea typeface="楷体_GB2312" pitchFamily="49" charset="-122"/>
            </a:endParaRPr>
          </a:p>
        </p:txBody>
      </p:sp>
      <p:sp>
        <p:nvSpPr>
          <p:cNvPr id="10" name="AutoShape 7"/>
          <p:cNvSpPr>
            <a:spLocks/>
          </p:cNvSpPr>
          <p:nvPr/>
        </p:nvSpPr>
        <p:spPr bwMode="auto">
          <a:xfrm>
            <a:off x="468313" y="4365625"/>
            <a:ext cx="3024187" cy="935038"/>
          </a:xfrm>
          <a:prstGeom prst="borderCallout2">
            <a:avLst>
              <a:gd name="adj1" fmla="val 12222"/>
              <a:gd name="adj2" fmla="val 102519"/>
              <a:gd name="adj3" fmla="val 12222"/>
              <a:gd name="adj4" fmla="val 114907"/>
              <a:gd name="adj5" fmla="val 126315"/>
              <a:gd name="adj6" fmla="val 12729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如果选中项目，则此处会出现项目名称</a:t>
            </a:r>
            <a:endParaRPr lang="zh-CN" altLang="en-US" sz="2400" i="0">
              <a:ea typeface="楷体_GB2312" pitchFamily="49" charset="-122"/>
            </a:endParaRPr>
          </a:p>
        </p:txBody>
      </p:sp>
      <p:sp>
        <p:nvSpPr>
          <p:cNvPr id="11" name="AutoShape 9"/>
          <p:cNvSpPr>
            <a:spLocks/>
          </p:cNvSpPr>
          <p:nvPr/>
        </p:nvSpPr>
        <p:spPr bwMode="auto">
          <a:xfrm>
            <a:off x="3563938" y="3429000"/>
            <a:ext cx="3960812" cy="468313"/>
          </a:xfrm>
          <a:prstGeom prst="borderCallout3">
            <a:avLst>
              <a:gd name="adj1" fmla="val 24407"/>
              <a:gd name="adj2" fmla="val 101926"/>
              <a:gd name="adj3" fmla="val 24407"/>
              <a:gd name="adj4" fmla="val 109458"/>
              <a:gd name="adj5" fmla="val 197968"/>
              <a:gd name="adj6" fmla="val 109458"/>
              <a:gd name="adj7" fmla="val 454236"/>
              <a:gd name="adj8" fmla="val 9831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步骤</a:t>
            </a:r>
            <a:r>
              <a:rPr lang="en-US" altLang="zh-CN" sz="2400" i="0">
                <a:ea typeface="楷体_GB2312" pitchFamily="49" charset="-122"/>
                <a:sym typeface="Wingdings" panose="05000000000000000000" pitchFamily="2" charset="2"/>
              </a:rPr>
              <a:t>2: </a:t>
            </a:r>
            <a:r>
              <a:rPr lang="zh-CN" altLang="en-US" sz="2400" i="0">
                <a:ea typeface="楷体_GB2312" pitchFamily="49" charset="-122"/>
                <a:sym typeface="Wingdings" panose="05000000000000000000" pitchFamily="2" charset="2"/>
              </a:rPr>
              <a:t>单击“打开”按钮</a:t>
            </a:r>
          </a:p>
        </p:txBody>
      </p:sp>
    </p:spTree>
    <p:extLst>
      <p:ext uri="{BB962C8B-B14F-4D97-AF65-F5344CB8AC3E}">
        <p14:creationId xmlns:p14="http://schemas.microsoft.com/office/powerpoint/2010/main" val="22560304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打开类视图</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74</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2打开类视图"/>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4788" y="1052513"/>
            <a:ext cx="8734425" cy="5183187"/>
          </a:xfrm>
          <a:noFill/>
        </p:spPr>
      </p:pic>
      <p:sp>
        <p:nvSpPr>
          <p:cNvPr id="9" name="AutoShape 7"/>
          <p:cNvSpPr>
            <a:spLocks/>
          </p:cNvSpPr>
          <p:nvPr/>
        </p:nvSpPr>
        <p:spPr bwMode="auto">
          <a:xfrm>
            <a:off x="4500563" y="4941888"/>
            <a:ext cx="4535487" cy="935037"/>
          </a:xfrm>
          <a:prstGeom prst="borderCallout2">
            <a:avLst>
              <a:gd name="adj1" fmla="val 12222"/>
              <a:gd name="adj2" fmla="val -1824"/>
              <a:gd name="adj3" fmla="val 12222"/>
              <a:gd name="adj4" fmla="val -15171"/>
              <a:gd name="adj5" fmla="val -65028"/>
              <a:gd name="adj6" fmla="val -2859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sym typeface="Wingdings" panose="05000000000000000000" pitchFamily="2" charset="2"/>
              </a:rPr>
              <a:t>通过菜单“视图”“类视图”</a:t>
            </a:r>
            <a:r>
              <a:rPr lang="en-US" altLang="zh-CN" sz="2400" i="0">
                <a:ea typeface="楷体_GB2312" pitchFamily="49" charset="-122"/>
                <a:sym typeface="Wingdings" panose="05000000000000000000" pitchFamily="2" charset="2"/>
              </a:rPr>
              <a:t>:</a:t>
            </a:r>
          </a:p>
          <a:p>
            <a:pPr eaLnBrk="1" hangingPunct="1">
              <a:spcBef>
                <a:spcPct val="0"/>
              </a:spcBef>
              <a:buFontTx/>
              <a:buNone/>
            </a:pPr>
            <a:r>
              <a:rPr lang="zh-CN" altLang="en-US" sz="2400" i="0">
                <a:ea typeface="楷体_GB2312" pitchFamily="49" charset="-122"/>
                <a:sym typeface="Wingdings" panose="05000000000000000000" pitchFamily="2" charset="2"/>
              </a:rPr>
              <a:t>打开类视图</a:t>
            </a:r>
            <a:endParaRPr lang="zh-CN" altLang="en-US" sz="2400" i="0">
              <a:ea typeface="楷体_GB2312" pitchFamily="49" charset="-122"/>
            </a:endParaRPr>
          </a:p>
        </p:txBody>
      </p:sp>
    </p:spTree>
    <p:extLst>
      <p:ext uri="{BB962C8B-B14F-4D97-AF65-F5344CB8AC3E}">
        <p14:creationId xmlns:p14="http://schemas.microsoft.com/office/powerpoint/2010/main" val="13188203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722043"/>
          </a:xfrm>
        </p:spPr>
        <p:txBody>
          <a:bodyPr/>
          <a:lstStyle/>
          <a:p>
            <a:r>
              <a:rPr lang="zh-CN" altLang="en-US" dirty="0"/>
              <a:t>打开</a:t>
            </a:r>
            <a:r>
              <a:rPr lang="en-US" altLang="zh-CN" dirty="0" err="1"/>
              <a:t>CCP_BoundCircleView</a:t>
            </a:r>
            <a:r>
              <a:rPr lang="en-US" altLang="zh-CN" dirty="0"/>
              <a:t>::</a:t>
            </a:r>
            <a:r>
              <a:rPr lang="en-US" altLang="zh-CN" dirty="0" err="1"/>
              <a:t>OnDraw</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75</a:t>
            </a:fld>
            <a:endParaRPr lang="zh-CN" altLang="en-US"/>
          </a:p>
        </p:txBody>
      </p:sp>
      <p:sp>
        <p:nvSpPr>
          <p:cNvPr id="6" name="Line 4"/>
          <p:cNvSpPr>
            <a:spLocks noChangeShapeType="1"/>
          </p:cNvSpPr>
          <p:nvPr/>
        </p:nvSpPr>
        <p:spPr bwMode="auto">
          <a:xfrm flipV="1">
            <a:off x="0" y="726585"/>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2OnDraw"/>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4388" y="788060"/>
            <a:ext cx="7515225" cy="5181600"/>
          </a:xfrm>
          <a:noFill/>
        </p:spPr>
      </p:pic>
      <p:sp>
        <p:nvSpPr>
          <p:cNvPr id="9" name="AutoShape 6"/>
          <p:cNvSpPr>
            <a:spLocks/>
          </p:cNvSpPr>
          <p:nvPr/>
        </p:nvSpPr>
        <p:spPr bwMode="auto">
          <a:xfrm>
            <a:off x="2124075" y="1073810"/>
            <a:ext cx="6624638" cy="468312"/>
          </a:xfrm>
          <a:prstGeom prst="borderCallout2">
            <a:avLst>
              <a:gd name="adj1" fmla="val 24407"/>
              <a:gd name="adj2" fmla="val -1148"/>
              <a:gd name="adj3" fmla="val 24407"/>
              <a:gd name="adj4" fmla="val -12389"/>
              <a:gd name="adj5" fmla="val 421356"/>
              <a:gd name="adj6" fmla="val -16917"/>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单击“</a:t>
            </a:r>
            <a:r>
              <a:rPr lang="en-US" altLang="zh-CN" sz="2400" i="0">
                <a:ea typeface="楷体_GB2312" pitchFamily="49" charset="-122"/>
              </a:rPr>
              <a:t>+”</a:t>
            </a:r>
            <a:r>
              <a:rPr lang="zh-CN" altLang="en-US" sz="2400" i="0">
                <a:ea typeface="楷体_GB2312" pitchFamily="49" charset="-122"/>
              </a:rPr>
              <a:t>符号展开</a:t>
            </a:r>
            <a:r>
              <a:rPr lang="en-US" altLang="zh-CN" sz="2400" i="0">
                <a:ea typeface="楷体_GB2312" pitchFamily="49" charset="-122"/>
              </a:rPr>
              <a:t>CCP_BoundCircle</a:t>
            </a:r>
            <a:r>
              <a:rPr lang="zh-CN" altLang="en-US" sz="2400" i="0">
                <a:ea typeface="楷体_GB2312" pitchFamily="49" charset="-122"/>
              </a:rPr>
              <a:t>项目</a:t>
            </a:r>
          </a:p>
        </p:txBody>
      </p:sp>
      <p:sp>
        <p:nvSpPr>
          <p:cNvPr id="10" name="AutoShape 7"/>
          <p:cNvSpPr>
            <a:spLocks/>
          </p:cNvSpPr>
          <p:nvPr/>
        </p:nvSpPr>
        <p:spPr bwMode="auto">
          <a:xfrm>
            <a:off x="5364163" y="1648485"/>
            <a:ext cx="3384550" cy="935037"/>
          </a:xfrm>
          <a:prstGeom prst="borderCallout2">
            <a:avLst>
              <a:gd name="adj1" fmla="val 12222"/>
              <a:gd name="adj2" fmla="val -2250"/>
              <a:gd name="adj3" fmla="val 12222"/>
              <a:gd name="adj4" fmla="val -54505"/>
              <a:gd name="adj5" fmla="val 278269"/>
              <a:gd name="adj6" fmla="val -77722"/>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选中视图类</a:t>
            </a:r>
          </a:p>
          <a:p>
            <a:pPr eaLnBrk="1" hangingPunct="1">
              <a:spcBef>
                <a:spcPct val="0"/>
              </a:spcBef>
              <a:buFontTx/>
              <a:buNone/>
            </a:pPr>
            <a:r>
              <a:rPr lang="en-US" altLang="zh-CN" sz="2400" i="0">
                <a:ea typeface="楷体_GB2312" pitchFamily="49" charset="-122"/>
              </a:rPr>
              <a:t>CCP_BoundCircleView</a:t>
            </a:r>
          </a:p>
        </p:txBody>
      </p:sp>
      <p:sp>
        <p:nvSpPr>
          <p:cNvPr id="11" name="AutoShape 8"/>
          <p:cNvSpPr>
            <a:spLocks/>
          </p:cNvSpPr>
          <p:nvPr/>
        </p:nvSpPr>
        <p:spPr bwMode="auto">
          <a:xfrm>
            <a:off x="2700338" y="5248935"/>
            <a:ext cx="4500562" cy="468312"/>
          </a:xfrm>
          <a:prstGeom prst="borderCallout2">
            <a:avLst>
              <a:gd name="adj1" fmla="val 24407"/>
              <a:gd name="adj2" fmla="val -1694"/>
              <a:gd name="adj3" fmla="val 24407"/>
              <a:gd name="adj4" fmla="val -3245"/>
              <a:gd name="adj5" fmla="val -32880"/>
              <a:gd name="adj6" fmla="val -638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找到并双击</a:t>
            </a:r>
            <a:r>
              <a:rPr lang="en-US" altLang="zh-CN" sz="2400" i="0">
                <a:ea typeface="楷体_GB2312" pitchFamily="49" charset="-122"/>
              </a:rPr>
              <a:t>OnDraw</a:t>
            </a:r>
            <a:r>
              <a:rPr lang="zh-CN" altLang="en-US" sz="2400" i="0">
                <a:ea typeface="楷体_GB2312" pitchFamily="49" charset="-122"/>
              </a:rPr>
              <a:t>函数</a:t>
            </a:r>
          </a:p>
        </p:txBody>
      </p:sp>
      <p:sp>
        <p:nvSpPr>
          <p:cNvPr id="12" name="AutoShape 9"/>
          <p:cNvSpPr>
            <a:spLocks/>
          </p:cNvSpPr>
          <p:nvPr/>
        </p:nvSpPr>
        <p:spPr bwMode="auto">
          <a:xfrm>
            <a:off x="3995738" y="4674260"/>
            <a:ext cx="3455987" cy="468312"/>
          </a:xfrm>
          <a:prstGeom prst="borderCallout2">
            <a:avLst>
              <a:gd name="adj1" fmla="val 24407"/>
              <a:gd name="adj2" fmla="val 102204"/>
              <a:gd name="adj3" fmla="val 24407"/>
              <a:gd name="adj4" fmla="val 105375"/>
              <a:gd name="adj5" fmla="val -336611"/>
              <a:gd name="adj6" fmla="val 111991"/>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去掉</a:t>
            </a:r>
            <a:r>
              <a:rPr lang="en-US" altLang="zh-CN" sz="2400" i="0">
                <a:ea typeface="楷体_GB2312" pitchFamily="49" charset="-122"/>
              </a:rPr>
              <a:t>pDC</a:t>
            </a:r>
            <a:r>
              <a:rPr lang="zh-CN" altLang="en-US" sz="2400" i="0">
                <a:ea typeface="楷体_GB2312" pitchFamily="49" charset="-122"/>
              </a:rPr>
              <a:t>的注释</a:t>
            </a:r>
          </a:p>
        </p:txBody>
      </p:sp>
      <p:sp>
        <p:nvSpPr>
          <p:cNvPr id="13" name="AutoShape 10"/>
          <p:cNvSpPr>
            <a:spLocks/>
          </p:cNvSpPr>
          <p:nvPr/>
        </p:nvSpPr>
        <p:spPr bwMode="auto">
          <a:xfrm>
            <a:off x="1979613" y="5825197"/>
            <a:ext cx="5113337" cy="468313"/>
          </a:xfrm>
          <a:prstGeom prst="borderCallout2">
            <a:avLst>
              <a:gd name="adj1" fmla="val 24407"/>
              <a:gd name="adj2" fmla="val 101491"/>
              <a:gd name="adj3" fmla="val 24407"/>
              <a:gd name="adj4" fmla="val 110648"/>
              <a:gd name="adj5" fmla="val -328477"/>
              <a:gd name="adj6" fmla="val 11434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5: </a:t>
            </a:r>
            <a:r>
              <a:rPr lang="zh-CN" altLang="en-US" sz="2400" i="0">
                <a:ea typeface="楷体_GB2312" pitchFamily="49" charset="-122"/>
              </a:rPr>
              <a:t>在这里添加</a:t>
            </a:r>
            <a:r>
              <a:rPr lang="en-US" altLang="zh-CN" sz="2400" i="0">
                <a:ea typeface="楷体_GB2312" pitchFamily="49" charset="-122"/>
              </a:rPr>
              <a:t>OnDraw</a:t>
            </a:r>
            <a:r>
              <a:rPr lang="zh-CN" altLang="en-US" sz="2400" i="0">
                <a:ea typeface="楷体_GB2312" pitchFamily="49" charset="-122"/>
              </a:rPr>
              <a:t>的新代码</a:t>
            </a:r>
          </a:p>
        </p:txBody>
      </p:sp>
    </p:spTree>
    <p:extLst>
      <p:ext uri="{BB962C8B-B14F-4D97-AF65-F5344CB8AC3E}">
        <p14:creationId xmlns:p14="http://schemas.microsoft.com/office/powerpoint/2010/main" val="29694036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修改</a:t>
            </a:r>
            <a:r>
              <a:rPr lang="en-US" altLang="zh-CN" dirty="0" err="1"/>
              <a:t>CCP_BoundCircleView</a:t>
            </a:r>
            <a:r>
              <a:rPr lang="en-US" altLang="zh-CN" dirty="0"/>
              <a:t>::</a:t>
            </a:r>
            <a:r>
              <a:rPr lang="en-US" altLang="zh-CN" dirty="0" err="1"/>
              <a:t>OnDraw</a:t>
            </a:r>
            <a:r>
              <a:rPr lang="zh-CN" altLang="en-US" dirty="0"/>
              <a:t>代码</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76</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7" name="内容占位符 2"/>
          <p:cNvSpPr>
            <a:spLocks noGrp="1"/>
          </p:cNvSpPr>
          <p:nvPr>
            <p:ph idx="1"/>
          </p:nvPr>
        </p:nvSpPr>
        <p:spPr>
          <a:xfrm>
            <a:off x="461963" y="960756"/>
            <a:ext cx="8220075" cy="5395595"/>
          </a:xfrm>
        </p:spPr>
        <p:txBody>
          <a:bodyPr>
            <a:noAutofit/>
          </a:bodyPr>
          <a:lstStyle/>
          <a:p>
            <a:pPr marL="342900" lvl="0" indent="-342900" algn="l" fontAlgn="base">
              <a:lnSpc>
                <a:spcPts val="1900"/>
              </a:lnSpc>
              <a:spcBef>
                <a:spcPct val="0"/>
              </a:spcBef>
              <a:spcAft>
                <a:spcPct val="0"/>
              </a:spcAft>
              <a:buNone/>
            </a:pPr>
            <a:r>
              <a:rPr kumimoji="1" lang="en-US" altLang="zh-CN" sz="1800" kern="0" dirty="0">
                <a:solidFill>
                  <a:srgbClr val="3333CC"/>
                </a:solidFill>
                <a:latin typeface="Times New Roman"/>
                <a:ea typeface="宋体"/>
                <a:cs typeface="+mn-cs"/>
              </a:rPr>
              <a:t>void </a:t>
            </a:r>
            <a:r>
              <a:rPr kumimoji="1" lang="en-US" altLang="zh-CN" sz="1800" kern="0" dirty="0" err="1">
                <a:solidFill>
                  <a:srgbClr val="000000"/>
                </a:solidFill>
                <a:latin typeface="Times New Roman"/>
                <a:ea typeface="宋体"/>
                <a:cs typeface="+mn-cs"/>
              </a:rPr>
              <a:t>CCP_BoundCircleView</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OnDraw</a:t>
            </a:r>
            <a:r>
              <a:rPr kumimoji="1" lang="en-US" altLang="zh-CN" sz="1800" kern="0" dirty="0">
                <a:solidFill>
                  <a:srgbClr val="000000"/>
                </a:solidFill>
                <a:latin typeface="Times New Roman"/>
                <a:ea typeface="宋体"/>
                <a:cs typeface="+mn-cs"/>
              </a:rPr>
              <a:t>(CDC*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CCP_BoundCircleDoc</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pDoc</a:t>
            </a:r>
            <a:r>
              <a:rPr kumimoji="1" lang="en-US" altLang="zh-CN" sz="1800" kern="0" dirty="0">
                <a:solidFill>
                  <a:srgbClr val="000000"/>
                </a:solidFill>
                <a:latin typeface="Times New Roman"/>
                <a:ea typeface="宋体"/>
                <a:cs typeface="+mn-cs"/>
              </a:rPr>
              <a:t> = </a:t>
            </a:r>
            <a:r>
              <a:rPr kumimoji="1" lang="en-US" altLang="zh-CN" sz="1800" kern="0" dirty="0" err="1">
                <a:solidFill>
                  <a:srgbClr val="000000"/>
                </a:solidFill>
                <a:latin typeface="Times New Roman"/>
                <a:ea typeface="宋体"/>
                <a:cs typeface="+mn-cs"/>
              </a:rPr>
              <a:t>GetDocument</a:t>
            </a: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ASSERT_VALID(</a:t>
            </a:r>
            <a:r>
              <a:rPr kumimoji="1" lang="en-US" altLang="zh-CN" sz="1800" kern="0" dirty="0" err="1">
                <a:solidFill>
                  <a:srgbClr val="000000"/>
                </a:solidFill>
                <a:latin typeface="Times New Roman"/>
                <a:ea typeface="宋体"/>
                <a:cs typeface="+mn-cs"/>
              </a:rPr>
              <a:t>pDoc</a:t>
            </a: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 </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pDoc</a:t>
            </a: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a:t>
            </a:r>
          </a:p>
          <a:p>
            <a:pPr marL="342900" lvl="0" indent="-342900" algn="l" fontAlgn="base">
              <a:lnSpc>
                <a:spcPts val="19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TODO: </a:t>
            </a:r>
            <a:r>
              <a:rPr kumimoji="1" lang="zh-CN" altLang="en-US" sz="1800" kern="0" dirty="0">
                <a:solidFill>
                  <a:srgbClr val="339933"/>
                </a:solidFill>
                <a:latin typeface="Times New Roman"/>
                <a:ea typeface="宋体"/>
                <a:cs typeface="+mn-cs"/>
              </a:rPr>
              <a:t>在此处为本机数据添加绘制代码</a:t>
            </a:r>
          </a:p>
          <a:p>
            <a:pPr marL="342900" lvl="0" indent="-342900" algn="l" fontAlgn="base">
              <a:lnSpc>
                <a:spcPts val="19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-&gt;Ellipse(10, 10, 110, 110);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绘制圆</a:t>
            </a:r>
            <a:r>
              <a:rPr kumimoji="1" lang="en-US" altLang="zh-CN" sz="1800" kern="0" dirty="0">
                <a:solidFill>
                  <a:srgbClr val="339933"/>
                </a:solidFill>
                <a:latin typeface="Times New Roman"/>
                <a:ea typeface="宋体"/>
                <a:cs typeface="+mn-cs"/>
              </a:rPr>
              <a:t>(</a:t>
            </a:r>
            <a:r>
              <a:rPr kumimoji="1" lang="zh-CN" altLang="en-US" sz="1800" kern="0" dirty="0">
                <a:solidFill>
                  <a:srgbClr val="339933"/>
                </a:solidFill>
                <a:latin typeface="Times New Roman"/>
                <a:ea typeface="宋体"/>
                <a:cs typeface="+mn-cs"/>
              </a:rPr>
              <a:t>圆心为</a:t>
            </a:r>
            <a:r>
              <a:rPr kumimoji="1" lang="en-US" altLang="zh-CN" sz="1800" kern="0" dirty="0">
                <a:solidFill>
                  <a:srgbClr val="339933"/>
                </a:solidFill>
                <a:latin typeface="Times New Roman"/>
                <a:ea typeface="宋体"/>
                <a:cs typeface="+mn-cs"/>
              </a:rPr>
              <a:t>(60, 60), </a:t>
            </a:r>
            <a:r>
              <a:rPr kumimoji="1" lang="zh-CN" altLang="en-US" sz="1800" kern="0" dirty="0">
                <a:solidFill>
                  <a:srgbClr val="339933"/>
                </a:solidFill>
                <a:latin typeface="Times New Roman"/>
                <a:ea typeface="宋体"/>
                <a:cs typeface="+mn-cs"/>
              </a:rPr>
              <a:t>半径为</a:t>
            </a:r>
            <a:r>
              <a:rPr kumimoji="1" lang="en-US" altLang="zh-CN" sz="1800" kern="0" dirty="0">
                <a:solidFill>
                  <a:srgbClr val="339933"/>
                </a:solidFill>
                <a:latin typeface="Times New Roman"/>
                <a:ea typeface="宋体"/>
                <a:cs typeface="+mn-cs"/>
              </a:rPr>
              <a:t>50)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(8, 10);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绘制“十”字形点</a:t>
            </a:r>
            <a:r>
              <a:rPr kumimoji="1" lang="en-US" altLang="zh-CN" sz="1800" kern="0" dirty="0">
                <a:solidFill>
                  <a:srgbClr val="339933"/>
                </a:solidFill>
                <a:latin typeface="Times New Roman"/>
                <a:ea typeface="宋体"/>
                <a:cs typeface="+mn-cs"/>
              </a:rPr>
              <a:t>(10, 10)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(12, 10);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(10, 8);</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(10, 12);</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(98, 100);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绘制“十”字形点</a:t>
            </a:r>
            <a:r>
              <a:rPr kumimoji="1" lang="en-US" altLang="zh-CN" sz="1800" kern="0" dirty="0">
                <a:solidFill>
                  <a:srgbClr val="339933"/>
                </a:solidFill>
                <a:latin typeface="Times New Roman"/>
                <a:ea typeface="宋体"/>
                <a:cs typeface="+mn-cs"/>
              </a:rPr>
              <a:t>(100, 100)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(102, 100);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(100, 98);</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(100, 102);</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(58, 60);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绘制“十”字形点</a:t>
            </a:r>
            <a:r>
              <a:rPr kumimoji="1" lang="en-US" altLang="zh-CN" sz="1800" kern="0" dirty="0">
                <a:solidFill>
                  <a:srgbClr val="339933"/>
                </a:solidFill>
                <a:latin typeface="Times New Roman"/>
                <a:ea typeface="宋体"/>
                <a:cs typeface="+mn-cs"/>
              </a:rPr>
              <a:t>(60, 60)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(62, 60);</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(60, 58);</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(60, 62);</a:t>
            </a:r>
          </a:p>
          <a:p>
            <a:pPr marL="342900" lvl="0" indent="-342900" algn="l" fontAlgn="base">
              <a:lnSpc>
                <a:spcPts val="1900"/>
              </a:lnSpc>
              <a:spcBef>
                <a:spcPct val="0"/>
              </a:spcBef>
              <a:spcAft>
                <a:spcPct val="0"/>
              </a:spcAft>
              <a:buNone/>
            </a:pPr>
            <a:r>
              <a:rPr kumimoji="1" lang="en-US" altLang="zh-CN" sz="1800" kern="0" dirty="0">
                <a:solidFill>
                  <a:srgbClr val="000000"/>
                </a:solidFill>
                <a:latin typeface="Times New Roman"/>
                <a:ea typeface="宋体"/>
                <a:cs typeface="+mn-cs"/>
              </a:rPr>
              <a:t>}</a:t>
            </a:r>
          </a:p>
        </p:txBody>
      </p:sp>
    </p:spTree>
    <p:extLst>
      <p:ext uri="{BB962C8B-B14F-4D97-AF65-F5344CB8AC3E}">
        <p14:creationId xmlns:p14="http://schemas.microsoft.com/office/powerpoint/2010/main" val="40770740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程序运行结果</a:t>
            </a:r>
            <a:r>
              <a:rPr lang="en-US" altLang="zh-CN" dirty="0"/>
              <a:t>——</a:t>
            </a:r>
            <a:r>
              <a:rPr lang="zh-CN" altLang="en-US" dirty="0"/>
              <a:t>圆与点</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77</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2结果_圆与点"/>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47688" y="1054100"/>
            <a:ext cx="8047037" cy="5183188"/>
          </a:xfrm>
          <a:noFill/>
        </p:spPr>
      </p:pic>
      <p:sp>
        <p:nvSpPr>
          <p:cNvPr id="9" name="AutoShape 6"/>
          <p:cNvSpPr>
            <a:spLocks/>
          </p:cNvSpPr>
          <p:nvPr/>
        </p:nvSpPr>
        <p:spPr bwMode="auto">
          <a:xfrm>
            <a:off x="6227763" y="1916113"/>
            <a:ext cx="1511300" cy="468312"/>
          </a:xfrm>
          <a:prstGeom prst="borderCallout2">
            <a:avLst>
              <a:gd name="adj1" fmla="val 24407"/>
              <a:gd name="adj2" fmla="val -5042"/>
              <a:gd name="adj3" fmla="val 24407"/>
              <a:gd name="adj4" fmla="val -262500"/>
              <a:gd name="adj5" fmla="val 212204"/>
              <a:gd name="adj6" fmla="val -36596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坐标原点</a:t>
            </a:r>
          </a:p>
        </p:txBody>
      </p:sp>
      <p:sp>
        <p:nvSpPr>
          <p:cNvPr id="10" name="Line 7"/>
          <p:cNvSpPr>
            <a:spLocks noChangeShapeType="1"/>
          </p:cNvSpPr>
          <p:nvPr/>
        </p:nvSpPr>
        <p:spPr bwMode="auto">
          <a:xfrm>
            <a:off x="684213" y="2924175"/>
            <a:ext cx="6048375" cy="0"/>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Text Box 8"/>
          <p:cNvSpPr txBox="1">
            <a:spLocks noChangeArrowheads="1"/>
          </p:cNvSpPr>
          <p:nvPr/>
        </p:nvSpPr>
        <p:spPr bwMode="auto">
          <a:xfrm>
            <a:off x="6227763" y="3043238"/>
            <a:ext cx="792162" cy="457200"/>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ea typeface="楷体_GB2312" pitchFamily="49" charset="-122"/>
              </a:rPr>
              <a:t>x</a:t>
            </a:r>
            <a:r>
              <a:rPr lang="zh-CN" altLang="en-US" sz="2400" i="0">
                <a:ea typeface="楷体_GB2312" pitchFamily="49" charset="-122"/>
              </a:rPr>
              <a:t>轴</a:t>
            </a:r>
          </a:p>
        </p:txBody>
      </p:sp>
      <p:sp>
        <p:nvSpPr>
          <p:cNvPr id="12" name="Line 9"/>
          <p:cNvSpPr>
            <a:spLocks noChangeShapeType="1"/>
          </p:cNvSpPr>
          <p:nvPr/>
        </p:nvSpPr>
        <p:spPr bwMode="auto">
          <a:xfrm>
            <a:off x="682625" y="2924175"/>
            <a:ext cx="1588" cy="2809875"/>
          </a:xfrm>
          <a:prstGeom prst="line">
            <a:avLst/>
          </a:prstGeom>
          <a:noFill/>
          <a:ln w="571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10"/>
          <p:cNvSpPr txBox="1">
            <a:spLocks noChangeArrowheads="1"/>
          </p:cNvSpPr>
          <p:nvPr/>
        </p:nvSpPr>
        <p:spPr bwMode="auto">
          <a:xfrm>
            <a:off x="827088" y="5300663"/>
            <a:ext cx="792162" cy="457200"/>
          </a:xfrm>
          <a:prstGeom prst="rect">
            <a:avLst/>
          </a:prstGeom>
          <a:solidFill>
            <a:srgbClr val="FFFF99"/>
          </a:solidFill>
          <a:ln w="57150" algn="ctr">
            <a:solidFill>
              <a:srgbClr val="FF3300"/>
            </a:solidFill>
            <a:miter lim="800000"/>
            <a:headEnd/>
            <a:tailEnd/>
          </a:ln>
        </p:spPr>
        <p:txBody>
          <a:bodyPr lIns="0" tIns="0" rIns="0" b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ea typeface="楷体_GB2312" pitchFamily="49" charset="-122"/>
              </a:rPr>
              <a:t>y</a:t>
            </a:r>
            <a:r>
              <a:rPr lang="zh-CN" altLang="en-US" sz="2400" i="0">
                <a:ea typeface="楷体_GB2312" pitchFamily="49" charset="-122"/>
              </a:rPr>
              <a:t>轴</a:t>
            </a:r>
          </a:p>
        </p:txBody>
      </p:sp>
      <p:sp>
        <p:nvSpPr>
          <p:cNvPr id="14" name="AutoShape 11"/>
          <p:cNvSpPr>
            <a:spLocks/>
          </p:cNvSpPr>
          <p:nvPr/>
        </p:nvSpPr>
        <p:spPr bwMode="auto">
          <a:xfrm>
            <a:off x="3492500" y="3390900"/>
            <a:ext cx="2016125" cy="468313"/>
          </a:xfrm>
          <a:prstGeom prst="borderCallout2">
            <a:avLst>
              <a:gd name="adj1" fmla="val 24407"/>
              <a:gd name="adj2" fmla="val -3778"/>
              <a:gd name="adj3" fmla="val 24407"/>
              <a:gd name="adj4" fmla="val -32991"/>
              <a:gd name="adj5" fmla="val -57287"/>
              <a:gd name="adj6" fmla="val -127088"/>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坐标</a:t>
            </a:r>
            <a:r>
              <a:rPr lang="en-US" altLang="zh-CN" sz="2400" i="0">
                <a:ea typeface="楷体_GB2312" pitchFamily="49" charset="-122"/>
              </a:rPr>
              <a:t>(10,10)</a:t>
            </a:r>
          </a:p>
        </p:txBody>
      </p:sp>
      <p:sp>
        <p:nvSpPr>
          <p:cNvPr id="15" name="AutoShape 12"/>
          <p:cNvSpPr>
            <a:spLocks/>
          </p:cNvSpPr>
          <p:nvPr/>
        </p:nvSpPr>
        <p:spPr bwMode="auto">
          <a:xfrm>
            <a:off x="3492500" y="4129088"/>
            <a:ext cx="2016125" cy="468312"/>
          </a:xfrm>
          <a:prstGeom prst="borderCallout2">
            <a:avLst>
              <a:gd name="adj1" fmla="val 24407"/>
              <a:gd name="adj2" fmla="val -3778"/>
              <a:gd name="adj3" fmla="val 24407"/>
              <a:gd name="adj4" fmla="val -32597"/>
              <a:gd name="adj5" fmla="val -43051"/>
              <a:gd name="adj6" fmla="val -8842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坐标</a:t>
            </a:r>
            <a:r>
              <a:rPr lang="en-US" altLang="zh-CN" sz="2400" i="0">
                <a:ea typeface="楷体_GB2312" pitchFamily="49" charset="-122"/>
              </a:rPr>
              <a:t>(60,60)</a:t>
            </a:r>
          </a:p>
        </p:txBody>
      </p:sp>
      <p:sp>
        <p:nvSpPr>
          <p:cNvPr id="16" name="AutoShape 13"/>
          <p:cNvSpPr>
            <a:spLocks/>
          </p:cNvSpPr>
          <p:nvPr/>
        </p:nvSpPr>
        <p:spPr bwMode="auto">
          <a:xfrm>
            <a:off x="3492500" y="4868863"/>
            <a:ext cx="2016125" cy="468312"/>
          </a:xfrm>
          <a:prstGeom prst="borderCallout2">
            <a:avLst>
              <a:gd name="adj1" fmla="val 24407"/>
              <a:gd name="adj2" fmla="val -3778"/>
              <a:gd name="adj3" fmla="val 24407"/>
              <a:gd name="adj4" fmla="val -33699"/>
              <a:gd name="adj5" fmla="val -64407"/>
              <a:gd name="adj6" fmla="val -57403"/>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坐标</a:t>
            </a:r>
            <a:r>
              <a:rPr lang="en-US" altLang="zh-CN" sz="2400" i="0">
                <a:ea typeface="楷体_GB2312" pitchFamily="49" charset="-122"/>
              </a:rPr>
              <a:t>(100,100)</a:t>
            </a:r>
          </a:p>
        </p:txBody>
      </p:sp>
    </p:spTree>
    <p:extLst>
      <p:ext uri="{BB962C8B-B14F-4D97-AF65-F5344CB8AC3E}">
        <p14:creationId xmlns:p14="http://schemas.microsoft.com/office/powerpoint/2010/main" val="7308927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pPr>
              <a:lnSpc>
                <a:spcPct val="80000"/>
              </a:lnSpc>
              <a:tabLst>
                <a:tab pos="1808163" algn="l"/>
              </a:tabLst>
            </a:pPr>
            <a:r>
              <a:rPr lang="en-US" altLang="zh-CN" dirty="0" err="1"/>
              <a:t>MFC概述</a:t>
            </a:r>
            <a:endParaRPr lang="en-US" altLang="zh-CN" dirty="0"/>
          </a:p>
          <a:p>
            <a:pPr>
              <a:lnSpc>
                <a:spcPct val="80000"/>
              </a:lnSpc>
              <a:tabLst>
                <a:tab pos="1808163" algn="l"/>
              </a:tabLst>
            </a:pPr>
            <a:r>
              <a:rPr lang="en-US" altLang="zh-CN" dirty="0" err="1"/>
              <a:t>MFC多文档例程</a:t>
            </a:r>
            <a:endParaRPr lang="en-US" altLang="zh-CN" dirty="0"/>
          </a:p>
          <a:p>
            <a:pPr>
              <a:lnSpc>
                <a:spcPct val="80000"/>
              </a:lnSpc>
              <a:tabLst>
                <a:tab pos="1808163" algn="l"/>
              </a:tabLst>
            </a:pPr>
            <a:r>
              <a:rPr lang="en-US" altLang="zh-CN" dirty="0" err="1"/>
              <a:t>使用CDC类的基础</a:t>
            </a:r>
            <a:endParaRPr lang="en-US" altLang="zh-CN" dirty="0"/>
          </a:p>
          <a:p>
            <a:pPr>
              <a:lnSpc>
                <a:spcPct val="80000"/>
              </a:lnSpc>
              <a:tabLst>
                <a:tab pos="1808163" algn="l"/>
              </a:tabLst>
            </a:pPr>
            <a:r>
              <a:rPr lang="en-US" altLang="zh-CN" dirty="0" err="1"/>
              <a:t>CDC类</a:t>
            </a:r>
            <a:endParaRPr lang="en-US" altLang="zh-CN" dirty="0"/>
          </a:p>
          <a:p>
            <a:pPr>
              <a:lnSpc>
                <a:spcPct val="80000"/>
              </a:lnSpc>
              <a:tabLst>
                <a:tab pos="1808163" algn="l"/>
              </a:tabLst>
            </a:pPr>
            <a:r>
              <a:rPr lang="en-US" altLang="zh-CN" dirty="0" err="1"/>
              <a:t>点集的包围圆程序例程</a:t>
            </a:r>
            <a:endParaRPr lang="en-US" altLang="zh-CN" dirty="0"/>
          </a:p>
          <a:p>
            <a:pPr lvl="1">
              <a:lnSpc>
                <a:spcPct val="80000"/>
              </a:lnSpc>
              <a:tabLst>
                <a:tab pos="1808163" algn="l"/>
              </a:tabLst>
            </a:pPr>
            <a:r>
              <a:rPr lang="en-US" altLang="zh-CN" sz="2400" dirty="0" err="1"/>
              <a:t>如何绘制圆和点</a:t>
            </a:r>
            <a:endParaRPr lang="en-US" altLang="zh-CN" sz="2400" dirty="0"/>
          </a:p>
          <a:p>
            <a:pPr lvl="1">
              <a:lnSpc>
                <a:spcPct val="80000"/>
              </a:lnSpc>
              <a:tabLst>
                <a:tab pos="1808163" algn="l"/>
              </a:tabLst>
            </a:pPr>
            <a:r>
              <a:rPr lang="en-US" altLang="zh-CN" sz="2400" dirty="0" err="1"/>
              <a:t>增加点类、点数组类和圆类</a:t>
            </a:r>
            <a:endParaRPr lang="en-US" altLang="zh-CN" sz="2400" dirty="0"/>
          </a:p>
          <a:p>
            <a:pPr lvl="1">
              <a:lnSpc>
                <a:spcPct val="80000"/>
              </a:lnSpc>
              <a:tabLst>
                <a:tab pos="1808163" algn="l"/>
              </a:tabLst>
            </a:pPr>
            <a:r>
              <a:rPr lang="en-US" altLang="zh-CN" sz="2400" dirty="0" err="1"/>
              <a:t>为文档类增加成员变量</a:t>
            </a:r>
            <a:endParaRPr lang="en-US" altLang="zh-CN" sz="2400" dirty="0"/>
          </a:p>
          <a:p>
            <a:pPr lvl="1">
              <a:lnSpc>
                <a:spcPct val="80000"/>
              </a:lnSpc>
              <a:tabLst>
                <a:tab pos="1808163" algn="l"/>
              </a:tabLst>
            </a:pPr>
            <a:r>
              <a:rPr lang="en-US" altLang="zh-CN" sz="2400" dirty="0" err="1"/>
              <a:t>修改菜单</a:t>
            </a:r>
            <a:endParaRPr lang="en-US" altLang="zh-CN" sz="2400" dirty="0"/>
          </a:p>
          <a:p>
            <a:pPr>
              <a:lnSpc>
                <a:spcPct val="80000"/>
              </a:lnSpc>
              <a:tabLst>
                <a:tab pos="1808163" algn="l"/>
              </a:tabLst>
            </a:pPr>
            <a:r>
              <a:rPr lang="zh-CN" altLang="en-US" dirty="0" smtClean="0"/>
              <a:t>复习</a:t>
            </a:r>
            <a:endParaRPr lang="en-US" altLang="zh-CN" dirty="0" smtClean="0"/>
          </a:p>
          <a:p>
            <a:pPr>
              <a:lnSpc>
                <a:spcPct val="80000"/>
              </a:lnSpc>
              <a:tabLst>
                <a:tab pos="1808163" algn="l"/>
              </a:tabLst>
            </a:pPr>
            <a:r>
              <a:rPr lang="zh-CN" altLang="en-US" dirty="0" smtClean="0"/>
              <a:t>作业</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6380"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4099807"/>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22540432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相关类名</a:t>
            </a:r>
          </a:p>
        </p:txBody>
      </p:sp>
      <p:sp>
        <p:nvSpPr>
          <p:cNvPr id="3" name="内容占位符 2"/>
          <p:cNvSpPr>
            <a:spLocks noGrp="1"/>
          </p:cNvSpPr>
          <p:nvPr>
            <p:ph idx="1"/>
          </p:nvPr>
        </p:nvSpPr>
        <p:spPr/>
        <p:txBody>
          <a:bodyPr/>
          <a:lstStyle/>
          <a:p>
            <a:r>
              <a:rPr lang="zh-CN" altLang="en-US" dirty="0"/>
              <a:t>增加点类、点数组类和圆类</a:t>
            </a:r>
          </a:p>
          <a:p>
            <a:pPr lvl="1"/>
            <a:r>
              <a:rPr lang="zh-CN" altLang="en-US" dirty="0"/>
              <a:t>点类</a:t>
            </a:r>
            <a:r>
              <a:rPr lang="en-US" altLang="zh-CN" dirty="0"/>
              <a:t>: CP_Point2D</a:t>
            </a:r>
          </a:p>
          <a:p>
            <a:pPr lvl="1"/>
            <a:r>
              <a:rPr lang="zh-CN" altLang="en-US" dirty="0"/>
              <a:t>点数组类</a:t>
            </a:r>
            <a:r>
              <a:rPr lang="en-US" altLang="zh-CN" dirty="0"/>
              <a:t>: CP_ArrayPoint2D</a:t>
            </a:r>
          </a:p>
          <a:p>
            <a:pPr lvl="1"/>
            <a:r>
              <a:rPr lang="zh-CN" altLang="en-US" dirty="0"/>
              <a:t>圆类</a:t>
            </a:r>
            <a:r>
              <a:rPr lang="en-US" altLang="zh-CN" dirty="0"/>
              <a:t>: CP_Circle2D</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518627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为什么学习</a:t>
            </a:r>
            <a:r>
              <a:rPr lang="en-US" altLang="zh-CN" dirty="0" smtClean="0"/>
              <a:t>MFC</a:t>
            </a:r>
            <a:endParaRPr lang="zh-CN" altLang="en-US" dirty="0"/>
          </a:p>
        </p:txBody>
      </p:sp>
      <p:sp>
        <p:nvSpPr>
          <p:cNvPr id="3" name="内容占位符 2"/>
          <p:cNvSpPr>
            <a:spLocks noGrp="1"/>
          </p:cNvSpPr>
          <p:nvPr>
            <p:ph idx="1"/>
          </p:nvPr>
        </p:nvSpPr>
        <p:spPr>
          <a:xfrm>
            <a:off x="461963" y="1457325"/>
            <a:ext cx="8220075" cy="1620412"/>
          </a:xfrm>
        </p:spPr>
        <p:txBody>
          <a:bodyPr>
            <a:normAutofit fontScale="92500" lnSpcReduction="20000"/>
          </a:bodyPr>
          <a:lstStyle/>
          <a:p>
            <a:r>
              <a:rPr lang="zh-CN" altLang="en-US" sz="2400" dirty="0" smtClean="0"/>
              <a:t>学习</a:t>
            </a:r>
            <a:r>
              <a:rPr lang="en-US" altLang="zh-CN" sz="2400" dirty="0"/>
              <a:t>MFC</a:t>
            </a:r>
          </a:p>
          <a:p>
            <a:pPr lvl="1"/>
            <a:r>
              <a:rPr lang="zh-CN" altLang="en-US" sz="2000" dirty="0" smtClean="0"/>
              <a:t>了解如何将全局函数封装成为类与对象。</a:t>
            </a:r>
            <a:endParaRPr lang="en-US" altLang="zh-CN" sz="2000" dirty="0" smtClean="0"/>
          </a:p>
          <a:p>
            <a:pPr lvl="1"/>
            <a:r>
              <a:rPr lang="zh-CN" altLang="en-US" sz="2000" dirty="0" smtClean="0"/>
              <a:t>了解图形界面程序设计的基本原理，包括消息与事件的处理机制等。</a:t>
            </a:r>
            <a:endParaRPr lang="en-US" altLang="zh-CN" sz="2000" dirty="0" smtClean="0"/>
          </a:p>
          <a:p>
            <a:pPr lvl="1"/>
            <a:r>
              <a:rPr lang="zh-CN" altLang="en-US" sz="2000" dirty="0" smtClean="0"/>
              <a:t>了解自动编程方法。</a:t>
            </a:r>
            <a:endParaRPr lang="en-US" altLang="zh-CN" sz="2000" dirty="0" smtClean="0"/>
          </a:p>
          <a:p>
            <a:pPr lvl="1"/>
            <a:r>
              <a:rPr lang="zh-CN" altLang="en-US" sz="2000" dirty="0" smtClean="0"/>
              <a:t>适用于大规模与超大规模的程序设计。</a:t>
            </a:r>
            <a:endParaRPr lang="en-US" altLang="zh-CN" sz="20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24"/>
          <p:cNvSpPr txBox="1">
            <a:spLocks noChangeArrowheads="1"/>
          </p:cNvSpPr>
          <p:nvPr/>
        </p:nvSpPr>
        <p:spPr bwMode="auto">
          <a:xfrm>
            <a:off x="619282" y="3669759"/>
            <a:ext cx="2075946" cy="431800"/>
          </a:xfrm>
          <a:prstGeom prst="rect">
            <a:avLst/>
          </a:prstGeom>
          <a:solidFill>
            <a:srgbClr val="CCCCFF"/>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lvl="0" algn="ctr" fontAlgn="base">
              <a:spcBef>
                <a:spcPct val="0"/>
              </a:spcBef>
              <a:spcAft>
                <a:spcPct val="0"/>
              </a:spcAft>
              <a:defRPr/>
            </a:pPr>
            <a:r>
              <a:rPr kumimoji="1" lang="en-US" altLang="zh-CN" sz="2400" b="1" kern="0" dirty="0">
                <a:solidFill>
                  <a:srgbClr val="000000"/>
                </a:solidFill>
                <a:latin typeface="Times New Roman" panose="02020603050405020304" pitchFamily="18" charset="0"/>
                <a:ea typeface="楷体_GB2312" pitchFamily="49" charset="-122"/>
              </a:rPr>
              <a:t>Windows API</a:t>
            </a:r>
            <a:endParaRPr kumimoji="1" lang="en-US" altLang="zh-CN" sz="2400" b="1" i="0" u="none" strike="noStrike" kern="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endParaRPr>
          </a:p>
        </p:txBody>
      </p:sp>
      <p:sp>
        <p:nvSpPr>
          <p:cNvPr id="10" name="Text Box 24"/>
          <p:cNvSpPr txBox="1">
            <a:spLocks noChangeArrowheads="1"/>
          </p:cNvSpPr>
          <p:nvPr/>
        </p:nvSpPr>
        <p:spPr bwMode="auto">
          <a:xfrm>
            <a:off x="6515485" y="3416534"/>
            <a:ext cx="2009233" cy="938251"/>
          </a:xfrm>
          <a:prstGeom prst="rect">
            <a:avLst/>
          </a:prstGeom>
          <a:solidFill>
            <a:srgbClr val="CCCCFF"/>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lvl="0" algn="ctr" fontAlgn="base">
              <a:spcBef>
                <a:spcPct val="0"/>
              </a:spcBef>
              <a:spcAft>
                <a:spcPct val="0"/>
              </a:spcAft>
              <a:defRPr/>
            </a:pPr>
            <a:r>
              <a:rPr kumimoji="1" lang="zh-CN" altLang="en-US" sz="2400" b="1" kern="0" dirty="0">
                <a:solidFill>
                  <a:srgbClr val="000000"/>
                </a:solidFill>
                <a:latin typeface="Times New Roman" panose="02020603050405020304" pitchFamily="18" charset="0"/>
                <a:ea typeface="楷体_GB2312" pitchFamily="49" charset="-122"/>
              </a:rPr>
              <a:t>重量级的图形界面程序设计</a:t>
            </a:r>
            <a:endParaRPr kumimoji="1" lang="en-US" altLang="zh-CN" sz="2400" b="1" i="0" u="none" strike="noStrike" kern="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endParaRPr>
          </a:p>
        </p:txBody>
      </p:sp>
      <p:sp>
        <p:nvSpPr>
          <p:cNvPr id="11" name="Text Box 22"/>
          <p:cNvSpPr txBox="1">
            <a:spLocks noChangeArrowheads="1"/>
          </p:cNvSpPr>
          <p:nvPr/>
        </p:nvSpPr>
        <p:spPr bwMode="auto">
          <a:xfrm>
            <a:off x="3539117" y="3282719"/>
            <a:ext cx="2132478" cy="120588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ctr" fontAlgn="base">
              <a:spcBef>
                <a:spcPct val="0"/>
              </a:spcBef>
              <a:spcAft>
                <a:spcPct val="0"/>
              </a:spcAft>
            </a:pPr>
            <a:r>
              <a:rPr kumimoji="1" lang="en-US" altLang="zh-CN" sz="2400" b="1" dirty="0">
                <a:solidFill>
                  <a:srgbClr val="000000"/>
                </a:solidFill>
                <a:latin typeface="Times New Roman" panose="02020603050405020304" pitchFamily="18" charset="0"/>
                <a:ea typeface="楷体_GB2312" pitchFamily="49" charset="-122"/>
              </a:rPr>
              <a:t>MFC</a:t>
            </a:r>
          </a:p>
          <a:p>
            <a:pPr algn="ctr" fontAlgn="base">
              <a:spcBef>
                <a:spcPct val="0"/>
              </a:spcBef>
              <a:spcAft>
                <a:spcPct val="0"/>
              </a:spcAft>
            </a:pPr>
            <a:r>
              <a:rPr kumimoji="1" lang="zh-CN" altLang="en-US" sz="2400" b="1" dirty="0">
                <a:solidFill>
                  <a:srgbClr val="000000"/>
                </a:solidFill>
                <a:latin typeface="Times New Roman" panose="02020603050405020304" pitchFamily="18" charset="0"/>
                <a:ea typeface="楷体_GB2312" pitchFamily="49" charset="-122"/>
              </a:rPr>
              <a:t>轻量级的图形界面程序设计</a:t>
            </a:r>
            <a:endParaRPr kumimoji="1" lang="en-US" altLang="zh-CN" sz="2400" b="1" dirty="0" smtClean="0">
              <a:solidFill>
                <a:srgbClr val="000000"/>
              </a:solidFill>
              <a:latin typeface="Times New Roman" panose="02020603050405020304" pitchFamily="18" charset="0"/>
              <a:ea typeface="楷体_GB2312" pitchFamily="49" charset="-122"/>
            </a:endParaRPr>
          </a:p>
        </p:txBody>
      </p:sp>
      <p:sp>
        <p:nvSpPr>
          <p:cNvPr id="12" name="AutoShape 14"/>
          <p:cNvSpPr>
            <a:spLocks noChangeArrowheads="1"/>
          </p:cNvSpPr>
          <p:nvPr/>
        </p:nvSpPr>
        <p:spPr bwMode="auto">
          <a:xfrm rot="5400000">
            <a:off x="4425176" y="4568022"/>
            <a:ext cx="360363" cy="360363"/>
          </a:xfrm>
          <a:prstGeom prst="rightArrow">
            <a:avLst>
              <a:gd name="adj1" fmla="val 50000"/>
              <a:gd name="adj2" fmla="val 25000"/>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13" name="AutoShape 14"/>
          <p:cNvSpPr>
            <a:spLocks noChangeArrowheads="1"/>
          </p:cNvSpPr>
          <p:nvPr/>
        </p:nvSpPr>
        <p:spPr bwMode="auto">
          <a:xfrm rot="5400000">
            <a:off x="7339920" y="4503410"/>
            <a:ext cx="360363" cy="360363"/>
          </a:xfrm>
          <a:prstGeom prst="rightArrow">
            <a:avLst>
              <a:gd name="adj1" fmla="val 50000"/>
              <a:gd name="adj2" fmla="val 25000"/>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14" name="Text Box 24"/>
          <p:cNvSpPr txBox="1">
            <a:spLocks noChangeArrowheads="1"/>
          </p:cNvSpPr>
          <p:nvPr/>
        </p:nvSpPr>
        <p:spPr bwMode="auto">
          <a:xfrm>
            <a:off x="6515485" y="5012397"/>
            <a:ext cx="2009233" cy="1196703"/>
          </a:xfrm>
          <a:prstGeom prst="rect">
            <a:avLst/>
          </a:prstGeom>
          <a:solidFill>
            <a:schemeClr val="accent5">
              <a:lumMod val="20000"/>
              <a:lumOff val="80000"/>
            </a:schemeClr>
          </a:solidFill>
          <a:ln w="57150" algn="ctr">
            <a:solidFill>
              <a:srgbClr val="FFC000"/>
            </a:solidFill>
            <a:miter lim="800000"/>
            <a:headEnd/>
            <a:tailEnd/>
          </a:ln>
          <a:effectLst/>
          <a:extLst/>
        </p:spPr>
        <p:txBody>
          <a:bodyPr lIns="0" tIns="0" rIns="0" bIns="0" anchor="ctr" anchorCtr="1"/>
          <a:lstStyle/>
          <a:p>
            <a:pPr lvl="0" algn="ctr" fontAlgn="base">
              <a:spcBef>
                <a:spcPct val="0"/>
              </a:spcBef>
              <a:spcAft>
                <a:spcPct val="0"/>
              </a:spcAft>
              <a:defRPr/>
            </a:pPr>
            <a:r>
              <a:rPr kumimoji="1" lang="zh-CN" altLang="en-US" sz="2400" b="1" kern="0" dirty="0" smtClean="0">
                <a:solidFill>
                  <a:srgbClr val="000000"/>
                </a:solidFill>
                <a:latin typeface="Times New Roman" panose="02020603050405020304" pitchFamily="18" charset="0"/>
                <a:ea typeface="楷体_GB2312" pitchFamily="49" charset="-122"/>
              </a:rPr>
              <a:t>适用于中小规模</a:t>
            </a:r>
            <a:r>
              <a:rPr kumimoji="1" lang="zh-CN" altLang="en-US" sz="2400" b="1" kern="0" dirty="0">
                <a:solidFill>
                  <a:srgbClr val="000000"/>
                </a:solidFill>
                <a:latin typeface="Times New Roman" panose="02020603050405020304" pitchFamily="18" charset="0"/>
                <a:ea typeface="楷体_GB2312" pitchFamily="49" charset="-122"/>
              </a:rPr>
              <a:t>的程序设计。</a:t>
            </a:r>
            <a:endParaRPr kumimoji="1" lang="en-US" altLang="zh-CN" sz="2400" b="1" i="0" u="none" strike="noStrike" kern="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endParaRPr>
          </a:p>
        </p:txBody>
      </p:sp>
      <p:sp>
        <p:nvSpPr>
          <p:cNvPr id="15" name="Text Box 22"/>
          <p:cNvSpPr txBox="1">
            <a:spLocks noChangeArrowheads="1"/>
          </p:cNvSpPr>
          <p:nvPr/>
        </p:nvSpPr>
        <p:spPr bwMode="auto">
          <a:xfrm>
            <a:off x="3539118" y="5007808"/>
            <a:ext cx="2132478" cy="1205880"/>
          </a:xfrm>
          <a:prstGeom prst="rect">
            <a:avLst/>
          </a:prstGeom>
          <a:solidFill>
            <a:schemeClr val="accent4">
              <a:lumMod val="20000"/>
              <a:lumOff val="80000"/>
            </a:schemeClr>
          </a:solidFill>
          <a:ln w="57150" algn="ctr">
            <a:solidFill>
              <a:schemeClr val="accent2">
                <a:lumMod val="60000"/>
                <a:lumOff val="40000"/>
              </a:schemeClr>
            </a:solidFill>
            <a:miter lim="800000"/>
            <a:headEnd/>
            <a:tailEnd/>
          </a:ln>
          <a:effectLst/>
          <a:extLst/>
        </p:spPr>
        <p:txBody>
          <a:bodyPr lIns="0" tIns="0" rIns="0" bIns="0" anchor="ctr" anchorCtr="1"/>
          <a:lstStyle/>
          <a:p>
            <a:pPr algn="ctr" fontAlgn="base">
              <a:spcBef>
                <a:spcPct val="0"/>
              </a:spcBef>
              <a:spcAft>
                <a:spcPct val="0"/>
              </a:spcAft>
            </a:pPr>
            <a:r>
              <a:rPr kumimoji="1" lang="zh-CN" altLang="en-US" sz="2400" b="1" dirty="0">
                <a:solidFill>
                  <a:srgbClr val="000000"/>
                </a:solidFill>
                <a:latin typeface="Times New Roman" panose="02020603050405020304" pitchFamily="18" charset="0"/>
                <a:ea typeface="楷体_GB2312" pitchFamily="49" charset="-122"/>
              </a:rPr>
              <a:t>适用于大规模与超大规模的程序设计。</a:t>
            </a:r>
            <a:endParaRPr kumimoji="1" lang="en-US" altLang="zh-CN" sz="2400" b="1" dirty="0" smtClean="0">
              <a:solidFill>
                <a:srgbClr val="000000"/>
              </a:solidFill>
              <a:latin typeface="Times New Roman" panose="02020603050405020304" pitchFamily="18" charset="0"/>
              <a:ea typeface="楷体_GB2312" pitchFamily="49" charset="-122"/>
            </a:endParaRPr>
          </a:p>
        </p:txBody>
      </p:sp>
      <p:sp>
        <p:nvSpPr>
          <p:cNvPr id="16" name="AutoShape 14"/>
          <p:cNvSpPr>
            <a:spLocks noChangeArrowheads="1"/>
          </p:cNvSpPr>
          <p:nvPr/>
        </p:nvSpPr>
        <p:spPr bwMode="auto">
          <a:xfrm>
            <a:off x="2936991" y="3682409"/>
            <a:ext cx="360363" cy="360363"/>
          </a:xfrm>
          <a:prstGeom prst="rightArrow">
            <a:avLst>
              <a:gd name="adj1" fmla="val 50000"/>
              <a:gd name="adj2" fmla="val 25000"/>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17" name="AutoShape 14"/>
          <p:cNvSpPr>
            <a:spLocks noChangeArrowheads="1"/>
          </p:cNvSpPr>
          <p:nvPr/>
        </p:nvSpPr>
        <p:spPr bwMode="auto">
          <a:xfrm>
            <a:off x="5913358" y="3741196"/>
            <a:ext cx="360363" cy="360363"/>
          </a:xfrm>
          <a:prstGeom prst="rightArrow">
            <a:avLst>
              <a:gd name="adj1" fmla="val 50000"/>
              <a:gd name="adj2" fmla="val 25000"/>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714921751"/>
      </p:ext>
    </p:extLst>
  </p:cSld>
  <p:clrMapOvr>
    <a:masterClrMapping/>
  </p:clrMapOvr>
  <mc:AlternateContent xmlns:mc="http://schemas.openxmlformats.org/markup-compatibility/2006" xmlns:p14="http://schemas.microsoft.com/office/powerpoint/2010/main">
    <mc:Choice Requires="p14">
      <p:transition spd="slow" p14:dur="2000" advTm="173614"/>
    </mc:Choice>
    <mc:Fallback xmlns="">
      <p:transition spd="slow" advTm="173614"/>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931861"/>
          </a:xfrm>
        </p:spPr>
        <p:txBody>
          <a:bodyPr/>
          <a:lstStyle/>
          <a:p>
            <a:r>
              <a:rPr lang="zh-CN" altLang="en-US" dirty="0"/>
              <a:t>增加头文件</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80</a:t>
            </a:fld>
            <a:endParaRPr lang="zh-CN" altLang="en-US"/>
          </a:p>
        </p:txBody>
      </p:sp>
      <p:sp>
        <p:nvSpPr>
          <p:cNvPr id="6" name="Line 4"/>
          <p:cNvSpPr>
            <a:spLocks noChangeShapeType="1"/>
          </p:cNvSpPr>
          <p:nvPr/>
        </p:nvSpPr>
        <p:spPr bwMode="auto">
          <a:xfrm flipV="1">
            <a:off x="0" y="960756"/>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头文件"/>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2188" y="1090613"/>
            <a:ext cx="7158037" cy="5183187"/>
          </a:xfrm>
          <a:noFill/>
        </p:spPr>
      </p:pic>
      <p:sp>
        <p:nvSpPr>
          <p:cNvPr id="9" name="AutoShape 6"/>
          <p:cNvSpPr>
            <a:spLocks/>
          </p:cNvSpPr>
          <p:nvPr/>
        </p:nvSpPr>
        <p:spPr bwMode="auto">
          <a:xfrm>
            <a:off x="4125913" y="922338"/>
            <a:ext cx="4857750" cy="539750"/>
          </a:xfrm>
          <a:prstGeom prst="borderCallout3">
            <a:avLst>
              <a:gd name="adj1" fmla="val 21176"/>
              <a:gd name="adj2" fmla="val -1569"/>
              <a:gd name="adj3" fmla="val 21176"/>
              <a:gd name="adj4" fmla="val -77519"/>
              <a:gd name="adj5" fmla="val 607352"/>
              <a:gd name="adj6" fmla="val -77519"/>
              <a:gd name="adj7" fmla="val 889412"/>
              <a:gd name="adj8" fmla="val -6150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选中“解决方案资源管理器”</a:t>
            </a:r>
          </a:p>
        </p:txBody>
      </p:sp>
      <p:sp>
        <p:nvSpPr>
          <p:cNvPr id="10" name="AutoShape 7"/>
          <p:cNvSpPr>
            <a:spLocks/>
          </p:cNvSpPr>
          <p:nvPr/>
        </p:nvSpPr>
        <p:spPr bwMode="auto">
          <a:xfrm>
            <a:off x="4086225" y="1671638"/>
            <a:ext cx="4897438" cy="539750"/>
          </a:xfrm>
          <a:prstGeom prst="borderCallout2">
            <a:avLst>
              <a:gd name="adj1" fmla="val 21176"/>
              <a:gd name="adj2" fmla="val -1556"/>
              <a:gd name="adj3" fmla="val 21176"/>
              <a:gd name="adj4" fmla="val -23565"/>
              <a:gd name="adj5" fmla="val 379412"/>
              <a:gd name="adj6" fmla="val -4204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在头文件上方单击鼠标右键</a:t>
            </a:r>
          </a:p>
        </p:txBody>
      </p:sp>
      <p:sp>
        <p:nvSpPr>
          <p:cNvPr id="11" name="AutoShape 8"/>
          <p:cNvSpPr>
            <a:spLocks/>
          </p:cNvSpPr>
          <p:nvPr/>
        </p:nvSpPr>
        <p:spPr bwMode="auto">
          <a:xfrm>
            <a:off x="3203575" y="2420938"/>
            <a:ext cx="5780088" cy="539750"/>
          </a:xfrm>
          <a:prstGeom prst="borderCallout3">
            <a:avLst>
              <a:gd name="adj1" fmla="val 21176"/>
              <a:gd name="adj2" fmla="val -1389"/>
              <a:gd name="adj3" fmla="val 21176"/>
              <a:gd name="adj4" fmla="val -4755"/>
              <a:gd name="adj5" fmla="val 203769"/>
              <a:gd name="adj6" fmla="val -5153"/>
              <a:gd name="adj7" fmla="val 274704"/>
              <a:gd name="adj8" fmla="val 3775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单击右键菜单“添加”</a:t>
            </a:r>
            <a:r>
              <a:rPr lang="zh-CN" altLang="en-US" sz="2400" i="0">
                <a:ea typeface="楷体_GB2312" pitchFamily="49" charset="-122"/>
                <a:sym typeface="Wingdings" panose="05000000000000000000" pitchFamily="2" charset="2"/>
              </a:rPr>
              <a:t>“新建项”</a:t>
            </a:r>
            <a:endParaRPr lang="zh-CN" altLang="en-US" sz="2400" i="0">
              <a:ea typeface="楷体_GB2312" pitchFamily="49" charset="-122"/>
            </a:endParaRPr>
          </a:p>
        </p:txBody>
      </p:sp>
      <p:sp>
        <p:nvSpPr>
          <p:cNvPr id="12" name="Text Box 9"/>
          <p:cNvSpPr txBox="1">
            <a:spLocks noChangeArrowheads="1"/>
          </p:cNvSpPr>
          <p:nvPr/>
        </p:nvSpPr>
        <p:spPr bwMode="auto">
          <a:xfrm>
            <a:off x="5219700" y="5084763"/>
            <a:ext cx="3763963" cy="1152525"/>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“解决方案资源管理器”</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可以打开“解决方案资源管理器”</a:t>
            </a:r>
          </a:p>
        </p:txBody>
      </p:sp>
    </p:spTree>
    <p:extLst>
      <p:ext uri="{BB962C8B-B14F-4D97-AF65-F5344CB8AC3E}">
        <p14:creationId xmlns:p14="http://schemas.microsoft.com/office/powerpoint/2010/main" val="18326246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756862"/>
          </a:xfrm>
        </p:spPr>
        <p:txBody>
          <a:bodyPr/>
          <a:lstStyle/>
          <a:p>
            <a:r>
              <a:rPr lang="zh-CN" altLang="en-US" dirty="0"/>
              <a:t>增加头文件</a:t>
            </a:r>
            <a:r>
              <a:rPr lang="en-US" altLang="zh-CN" dirty="0"/>
              <a:t>——CP_Point2D.h</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81</a:t>
            </a:fld>
            <a:endParaRPr lang="zh-CN" altLang="en-US"/>
          </a:p>
        </p:txBody>
      </p:sp>
      <p:sp>
        <p:nvSpPr>
          <p:cNvPr id="6" name="Line 4"/>
          <p:cNvSpPr>
            <a:spLocks noChangeShapeType="1"/>
          </p:cNvSpPr>
          <p:nvPr/>
        </p:nvSpPr>
        <p:spPr bwMode="auto">
          <a:xfrm flipV="1">
            <a:off x="0" y="760038"/>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头文件_点"/>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750" y="1052513"/>
            <a:ext cx="8828088" cy="5183187"/>
          </a:xfrm>
          <a:noFill/>
        </p:spPr>
      </p:pic>
      <p:sp>
        <p:nvSpPr>
          <p:cNvPr id="9" name="AutoShape 6"/>
          <p:cNvSpPr>
            <a:spLocks/>
          </p:cNvSpPr>
          <p:nvPr/>
        </p:nvSpPr>
        <p:spPr bwMode="auto">
          <a:xfrm>
            <a:off x="5286375" y="836613"/>
            <a:ext cx="3598863" cy="539750"/>
          </a:xfrm>
          <a:prstGeom prst="borderCallout2">
            <a:avLst>
              <a:gd name="adj1" fmla="val 21176"/>
              <a:gd name="adj2" fmla="val -2116"/>
              <a:gd name="adj3" fmla="val 21176"/>
              <a:gd name="adj4" fmla="val -21264"/>
              <a:gd name="adj5" fmla="val 169412"/>
              <a:gd name="adj6" fmla="val -11270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a:t>
            </a:r>
            <a:r>
              <a:rPr lang="en-US" altLang="zh-CN" sz="2400" i="0">
                <a:ea typeface="楷体_GB2312" pitchFamily="49" charset="-122"/>
              </a:rPr>
              <a:t>Visual C++”</a:t>
            </a:r>
          </a:p>
        </p:txBody>
      </p:sp>
      <p:sp>
        <p:nvSpPr>
          <p:cNvPr id="10" name="AutoShape 7"/>
          <p:cNvSpPr>
            <a:spLocks/>
          </p:cNvSpPr>
          <p:nvPr/>
        </p:nvSpPr>
        <p:spPr bwMode="auto">
          <a:xfrm>
            <a:off x="5286375" y="1555750"/>
            <a:ext cx="3598863" cy="539750"/>
          </a:xfrm>
          <a:prstGeom prst="borderCallout2">
            <a:avLst>
              <a:gd name="adj1" fmla="val 21176"/>
              <a:gd name="adj2" fmla="val -2116"/>
              <a:gd name="adj3" fmla="val 21176"/>
              <a:gd name="adj4" fmla="val -11731"/>
              <a:gd name="adj5" fmla="val 345884"/>
              <a:gd name="adj6" fmla="val -31847"/>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选择“头文件”</a:t>
            </a:r>
          </a:p>
        </p:txBody>
      </p:sp>
      <p:sp>
        <p:nvSpPr>
          <p:cNvPr id="11" name="AutoShape 8"/>
          <p:cNvSpPr>
            <a:spLocks/>
          </p:cNvSpPr>
          <p:nvPr/>
        </p:nvSpPr>
        <p:spPr bwMode="auto">
          <a:xfrm>
            <a:off x="5286375" y="2886075"/>
            <a:ext cx="3598863" cy="539750"/>
          </a:xfrm>
          <a:prstGeom prst="borderCallout2">
            <a:avLst>
              <a:gd name="adj1" fmla="val 21176"/>
              <a:gd name="adj2" fmla="val -2116"/>
              <a:gd name="adj3" fmla="val 21176"/>
              <a:gd name="adj4" fmla="val -15880"/>
              <a:gd name="adj5" fmla="val 456764"/>
              <a:gd name="adj6" fmla="val -688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输入文件名称</a:t>
            </a:r>
          </a:p>
        </p:txBody>
      </p:sp>
      <p:sp>
        <p:nvSpPr>
          <p:cNvPr id="12" name="AutoShape 9"/>
          <p:cNvSpPr>
            <a:spLocks/>
          </p:cNvSpPr>
          <p:nvPr/>
        </p:nvSpPr>
        <p:spPr bwMode="auto">
          <a:xfrm>
            <a:off x="5076825" y="4221163"/>
            <a:ext cx="3836988" cy="539750"/>
          </a:xfrm>
          <a:prstGeom prst="borderCallout3">
            <a:avLst>
              <a:gd name="adj1" fmla="val 21176"/>
              <a:gd name="adj2" fmla="val -2116"/>
              <a:gd name="adj3" fmla="val 21176"/>
              <a:gd name="adj4" fmla="val -4454"/>
              <a:gd name="adj5" fmla="val 229704"/>
              <a:gd name="adj6" fmla="val -4454"/>
              <a:gd name="adj7" fmla="val 325000"/>
              <a:gd name="adj8" fmla="val 5275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单击 “添加</a:t>
            </a:r>
            <a:r>
              <a:rPr lang="zh-CN" altLang="en-US" sz="2400" i="0">
                <a:ea typeface="楷体_GB2312" pitchFamily="49" charset="-122"/>
                <a:sym typeface="Wingdings" panose="05000000000000000000" pitchFamily="2" charset="2"/>
              </a:rPr>
              <a:t>”按钮</a:t>
            </a:r>
            <a:endParaRPr lang="zh-CN" altLang="en-US" sz="2400" i="0">
              <a:ea typeface="楷体_GB2312" pitchFamily="49" charset="-122"/>
            </a:endParaRPr>
          </a:p>
        </p:txBody>
      </p:sp>
    </p:spTree>
    <p:extLst>
      <p:ext uri="{BB962C8B-B14F-4D97-AF65-F5344CB8AC3E}">
        <p14:creationId xmlns:p14="http://schemas.microsoft.com/office/powerpoint/2010/main" val="27598818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头文件“</a:t>
            </a:r>
            <a:r>
              <a:rPr lang="en-US" altLang="zh-CN" dirty="0"/>
              <a:t>CP_Point2D.h”</a:t>
            </a:r>
            <a:r>
              <a:rPr lang="zh-CN" altLang="en-US" dirty="0"/>
              <a:t>的代码</a:t>
            </a:r>
          </a:p>
        </p:txBody>
      </p:sp>
      <p:sp>
        <p:nvSpPr>
          <p:cNvPr id="3" name="内容占位符 2"/>
          <p:cNvSpPr>
            <a:spLocks noGrp="1"/>
          </p:cNvSpPr>
          <p:nvPr>
            <p:ph idx="1"/>
          </p:nvPr>
        </p:nvSpPr>
        <p:spPr/>
        <p:txBody>
          <a:bodyPr/>
          <a:lstStyle/>
          <a:p>
            <a:pPr marL="342900" lvl="0" indent="-342900" algn="l" fontAlgn="base">
              <a:spcBef>
                <a:spcPct val="20000"/>
              </a:spcBef>
              <a:spcAft>
                <a:spcPct val="0"/>
              </a:spcAft>
              <a:buNone/>
            </a:pPr>
            <a:r>
              <a:rPr kumimoji="1" lang="en-US" altLang="zh-CN" sz="1800" kern="0" dirty="0">
                <a:solidFill>
                  <a:srgbClr val="339933"/>
                </a:solidFill>
                <a:latin typeface="宋体" panose="02010600030101010101" pitchFamily="2" charset="-122"/>
                <a:ea typeface="宋体"/>
                <a:cs typeface="+mn-cs"/>
              </a:rPr>
              <a:t>// CP_Point2D.h: </a:t>
            </a:r>
            <a:r>
              <a:rPr kumimoji="1" lang="zh-CN" altLang="en-US" sz="1800" kern="0" dirty="0">
                <a:solidFill>
                  <a:srgbClr val="339933"/>
                </a:solidFill>
                <a:latin typeface="宋体" panose="02010600030101010101" pitchFamily="2" charset="-122"/>
                <a:ea typeface="宋体"/>
                <a:cs typeface="+mn-cs"/>
              </a:rPr>
              <a:t>类声明</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点类</a:t>
            </a:r>
            <a:r>
              <a:rPr kumimoji="1" lang="en-US" altLang="zh-CN" sz="1800" kern="0" dirty="0">
                <a:solidFill>
                  <a:srgbClr val="339933"/>
                </a:solidFill>
                <a:latin typeface="宋体" panose="02010600030101010101" pitchFamily="2" charset="-122"/>
                <a:ea typeface="宋体"/>
                <a:cs typeface="+mn-cs"/>
              </a:rPr>
              <a:t>(CP_Point2D)</a:t>
            </a:r>
            <a:r>
              <a:rPr kumimoji="1" lang="zh-CN" altLang="en-US" sz="1800" kern="0" dirty="0">
                <a:solidFill>
                  <a:srgbClr val="339933"/>
                </a:solidFill>
                <a:latin typeface="宋体" panose="02010600030101010101" pitchFamily="2" charset="-122"/>
                <a:ea typeface="宋体"/>
                <a:cs typeface="+mn-cs"/>
              </a:rPr>
              <a:t>和点数组类</a:t>
            </a:r>
            <a:r>
              <a:rPr kumimoji="1" lang="en-US" altLang="zh-CN" sz="1800" kern="0" dirty="0">
                <a:solidFill>
                  <a:srgbClr val="339933"/>
                </a:solidFill>
                <a:latin typeface="宋体" panose="02010600030101010101" pitchFamily="2" charset="-122"/>
                <a:ea typeface="宋体"/>
                <a:cs typeface="+mn-cs"/>
              </a:rPr>
              <a:t>(CP_ArrayPoint2D)</a:t>
            </a:r>
            <a:r>
              <a:rPr kumimoji="1" lang="zh-CN" altLang="en-US" sz="1800" kern="0" dirty="0">
                <a:solidFill>
                  <a:srgbClr val="339933"/>
                </a:solidFill>
                <a:latin typeface="宋体" panose="02010600030101010101" pitchFamily="2" charset="-122"/>
                <a:ea typeface="宋体"/>
                <a:cs typeface="+mn-cs"/>
              </a:rPr>
              <a:t>。</a:t>
            </a:r>
          </a:p>
          <a:p>
            <a:pPr marL="342900" lvl="0" indent="-342900" algn="l" fontAlgn="base">
              <a:spcBef>
                <a:spcPct val="20000"/>
              </a:spcBef>
              <a:spcAft>
                <a:spcPct val="0"/>
              </a:spcAft>
              <a:buNone/>
            </a:pPr>
            <a:r>
              <a:rPr kumimoji="1" lang="en-US" altLang="zh-CN" sz="1800" kern="0" dirty="0">
                <a:solidFill>
                  <a:srgbClr val="3333CC"/>
                </a:solidFill>
                <a:latin typeface="宋体" panose="02010600030101010101" pitchFamily="2" charset="-122"/>
                <a:ea typeface="宋体"/>
                <a:cs typeface="+mn-cs"/>
              </a:rPr>
              <a:t>#</a:t>
            </a:r>
            <a:r>
              <a:rPr kumimoji="1" lang="en-US" altLang="zh-CN" sz="1800" kern="0" dirty="0" err="1">
                <a:solidFill>
                  <a:srgbClr val="3333CC"/>
                </a:solidFill>
                <a:latin typeface="宋体" panose="02010600030101010101" pitchFamily="2" charset="-122"/>
                <a:ea typeface="宋体"/>
                <a:cs typeface="+mn-cs"/>
              </a:rPr>
              <a:t>ifndef</a:t>
            </a:r>
            <a:r>
              <a:rPr kumimoji="1" lang="en-US" altLang="zh-CN" sz="1800" kern="0" dirty="0">
                <a:solidFill>
                  <a:srgbClr val="000000"/>
                </a:solidFill>
                <a:latin typeface="宋体" panose="02010600030101010101" pitchFamily="2" charset="-122"/>
                <a:ea typeface="宋体"/>
                <a:cs typeface="+mn-cs"/>
              </a:rPr>
              <a:t> CP_POINT2D_H</a:t>
            </a:r>
          </a:p>
          <a:p>
            <a:pPr marL="342900" lvl="0" indent="-342900" algn="l" fontAlgn="base">
              <a:spcBef>
                <a:spcPct val="20000"/>
              </a:spcBef>
              <a:spcAft>
                <a:spcPct val="0"/>
              </a:spcAft>
              <a:buNone/>
            </a:pPr>
            <a:r>
              <a:rPr kumimoji="1" lang="en-US" altLang="zh-CN" sz="1800" kern="0" dirty="0">
                <a:solidFill>
                  <a:srgbClr val="3333CC"/>
                </a:solidFill>
                <a:latin typeface="宋体" panose="02010600030101010101" pitchFamily="2" charset="-122"/>
                <a:ea typeface="宋体"/>
                <a:cs typeface="+mn-cs"/>
              </a:rPr>
              <a:t>#define</a:t>
            </a:r>
            <a:r>
              <a:rPr kumimoji="1" lang="en-US" altLang="zh-CN" sz="1800" kern="0" dirty="0">
                <a:solidFill>
                  <a:srgbClr val="000000"/>
                </a:solidFill>
                <a:latin typeface="宋体" panose="02010600030101010101" pitchFamily="2" charset="-122"/>
                <a:ea typeface="宋体"/>
                <a:cs typeface="+mn-cs"/>
              </a:rPr>
              <a:t> CP_POINT2D_H</a:t>
            </a:r>
          </a:p>
          <a:p>
            <a:pPr marL="342900" lvl="0" indent="-342900" algn="l" fontAlgn="base">
              <a:spcBef>
                <a:spcPct val="20000"/>
              </a:spcBef>
              <a:spcAft>
                <a:spcPct val="0"/>
              </a:spcAft>
              <a:buNone/>
            </a:pPr>
            <a:endParaRPr kumimoji="1" lang="en-US" altLang="zh-CN" sz="1800" kern="0" dirty="0">
              <a:solidFill>
                <a:srgbClr val="000000"/>
              </a:solidFill>
              <a:latin typeface="宋体" panose="02010600030101010101" pitchFamily="2" charset="-122"/>
              <a:ea typeface="宋体"/>
              <a:cs typeface="+mn-cs"/>
            </a:endParaRPr>
          </a:p>
          <a:p>
            <a:pPr marL="342900" lvl="0" indent="-342900" algn="l" fontAlgn="base">
              <a:spcBef>
                <a:spcPct val="20000"/>
              </a:spcBef>
              <a:spcAft>
                <a:spcPct val="0"/>
              </a:spcAft>
              <a:buNone/>
            </a:pPr>
            <a:r>
              <a:rPr kumimoji="1" lang="en-US" altLang="zh-CN" sz="1800" kern="0" dirty="0">
                <a:solidFill>
                  <a:srgbClr val="3333CC"/>
                </a:solidFill>
                <a:latin typeface="宋体" panose="02010600030101010101" pitchFamily="2" charset="-122"/>
                <a:ea typeface="宋体"/>
                <a:cs typeface="+mn-cs"/>
              </a:rPr>
              <a:t>class</a:t>
            </a:r>
            <a:r>
              <a:rPr kumimoji="1" lang="en-US" altLang="zh-CN" sz="1800" kern="0" dirty="0">
                <a:solidFill>
                  <a:srgbClr val="000000"/>
                </a:solidFill>
                <a:latin typeface="宋体" panose="02010600030101010101" pitchFamily="2" charset="-122"/>
                <a:ea typeface="宋体"/>
                <a:cs typeface="+mn-cs"/>
              </a:rPr>
              <a:t> CP_Point2D</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spcBef>
                <a:spcPct val="20000"/>
              </a:spcBef>
              <a:spcAft>
                <a:spcPct val="0"/>
              </a:spcAft>
              <a:buNone/>
            </a:pPr>
            <a:r>
              <a:rPr kumimoji="1" lang="en-US" altLang="zh-CN" sz="1800" kern="0" dirty="0">
                <a:solidFill>
                  <a:srgbClr val="3333CC"/>
                </a:solidFill>
                <a:latin typeface="宋体" panose="02010600030101010101" pitchFamily="2" charset="-122"/>
                <a:ea typeface="宋体"/>
                <a:cs typeface="+mn-cs"/>
              </a:rPr>
              <a:t>public</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33CC"/>
                </a:solidFill>
                <a:latin typeface="宋体" panose="02010600030101010101" pitchFamily="2" charset="-122"/>
                <a:ea typeface="宋体"/>
                <a:cs typeface="+mn-cs"/>
              </a:rPr>
              <a:t>double</a:t>
            </a: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m_x</a:t>
            </a: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err="1">
                <a:solidFill>
                  <a:srgbClr val="000000"/>
                </a:solidFill>
                <a:latin typeface="宋体" panose="02010600030101010101" pitchFamily="2" charset="-122"/>
                <a:ea typeface="宋体"/>
                <a:cs typeface="+mn-cs"/>
              </a:rPr>
              <a:t>m_y</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spcBef>
                <a:spcPct val="20000"/>
              </a:spcBef>
              <a:spcAft>
                <a:spcPct val="0"/>
              </a:spcAft>
              <a:buNone/>
            </a:pPr>
            <a:endParaRPr kumimoji="1" lang="en-US" altLang="zh-CN" sz="1800" kern="0" dirty="0">
              <a:solidFill>
                <a:srgbClr val="000000"/>
              </a:solidFill>
              <a:latin typeface="宋体" panose="02010600030101010101" pitchFamily="2" charset="-122"/>
              <a:ea typeface="宋体"/>
              <a:cs typeface="+mn-cs"/>
            </a:endParaRPr>
          </a:p>
          <a:p>
            <a:pPr marL="342900" lvl="0" indent="-342900" algn="l" fontAlgn="base">
              <a:spcBef>
                <a:spcPct val="20000"/>
              </a:spcBef>
              <a:spcAft>
                <a:spcPct val="0"/>
              </a:spcAft>
              <a:buNone/>
            </a:pPr>
            <a:r>
              <a:rPr kumimoji="1" lang="en-US" altLang="zh-CN" sz="1800" kern="0" dirty="0">
                <a:solidFill>
                  <a:srgbClr val="3333CC"/>
                </a:solidFill>
                <a:latin typeface="宋体" panose="02010600030101010101" pitchFamily="2" charset="-122"/>
                <a:ea typeface="宋体"/>
                <a:cs typeface="+mn-cs"/>
              </a:rPr>
              <a:t>public</a:t>
            </a:r>
            <a:r>
              <a:rPr kumimoji="1" lang="en-US" altLang="zh-CN" sz="1800" kern="0" dirty="0">
                <a:solidFill>
                  <a:srgbClr val="000000"/>
                </a:solidFill>
                <a:latin typeface="宋体" panose="02010600030101010101" pitchFamily="2" charset="-122"/>
                <a:ea typeface="宋体"/>
                <a:cs typeface="+mn-cs"/>
              </a:rPr>
              <a:t>:</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    CP_Point2D( );</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    CP_Point2D(</a:t>
            </a:r>
            <a:r>
              <a:rPr kumimoji="1" lang="en-US" altLang="zh-CN" sz="1800" kern="0" dirty="0">
                <a:solidFill>
                  <a:srgbClr val="3333CC"/>
                </a:solidFill>
                <a:latin typeface="宋体" panose="02010600030101010101" pitchFamily="2" charset="-122"/>
                <a:ea typeface="宋体"/>
                <a:cs typeface="+mn-cs"/>
              </a:rPr>
              <a:t>double</a:t>
            </a:r>
            <a:r>
              <a:rPr kumimoji="1" lang="en-US" altLang="zh-CN" sz="1800" kern="0" dirty="0">
                <a:solidFill>
                  <a:srgbClr val="000000"/>
                </a:solidFill>
                <a:latin typeface="宋体" panose="02010600030101010101" pitchFamily="2" charset="-122"/>
                <a:ea typeface="宋体"/>
                <a:cs typeface="+mn-cs"/>
              </a:rPr>
              <a:t> x, </a:t>
            </a:r>
            <a:r>
              <a:rPr kumimoji="1" lang="en-US" altLang="zh-CN" sz="1800" kern="0" dirty="0">
                <a:solidFill>
                  <a:srgbClr val="3333CC"/>
                </a:solidFill>
                <a:latin typeface="宋体" panose="02010600030101010101" pitchFamily="2" charset="-122"/>
                <a:ea typeface="宋体"/>
                <a:cs typeface="+mn-cs"/>
              </a:rPr>
              <a:t>double</a:t>
            </a:r>
            <a:r>
              <a:rPr kumimoji="1" lang="en-US" altLang="zh-CN" sz="1800" kern="0" dirty="0">
                <a:solidFill>
                  <a:srgbClr val="000000"/>
                </a:solidFill>
                <a:latin typeface="宋体" panose="02010600030101010101" pitchFamily="2" charset="-122"/>
                <a:ea typeface="宋体"/>
                <a:cs typeface="+mn-cs"/>
              </a:rPr>
              <a:t> y);</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    ~CP_Point2D( );</a:t>
            </a:r>
          </a:p>
          <a:p>
            <a:pPr marL="342900" lvl="0" indent="-342900" algn="l" fontAlgn="base">
              <a:spcBef>
                <a:spcPct val="20000"/>
              </a:spcBef>
              <a:spcAft>
                <a:spcPct val="0"/>
              </a:spcAft>
              <a:buNone/>
            </a:pPr>
            <a:r>
              <a:rPr kumimoji="1" lang="en-US" altLang="zh-CN" sz="1800" kern="0" dirty="0">
                <a:solidFill>
                  <a:srgbClr val="000000"/>
                </a:solidFill>
                <a:latin typeface="宋体" panose="02010600030101010101" pitchFamily="2" charset="-122"/>
                <a:ea typeface="宋体"/>
                <a:cs typeface="+mn-cs"/>
              </a:rPr>
              <a:t>}; </a:t>
            </a:r>
            <a:r>
              <a:rPr kumimoji="1" lang="en-US" altLang="zh-CN" sz="1800" kern="0" dirty="0">
                <a:solidFill>
                  <a:srgbClr val="339933"/>
                </a:solidFill>
                <a:latin typeface="宋体" panose="02010600030101010101" pitchFamily="2" charset="-122"/>
                <a:ea typeface="宋体"/>
                <a:cs typeface="+mn-cs"/>
              </a:rPr>
              <a:t>// </a:t>
            </a:r>
            <a:r>
              <a:rPr kumimoji="1" lang="zh-CN" altLang="en-US" sz="1800" kern="0" dirty="0">
                <a:solidFill>
                  <a:srgbClr val="339933"/>
                </a:solidFill>
                <a:latin typeface="宋体" panose="02010600030101010101" pitchFamily="2" charset="-122"/>
                <a:ea typeface="宋体"/>
                <a:cs typeface="+mn-cs"/>
              </a:rPr>
              <a:t>类</a:t>
            </a:r>
            <a:r>
              <a:rPr kumimoji="1" lang="en-US" altLang="zh-CN" sz="1800" kern="0" dirty="0">
                <a:solidFill>
                  <a:srgbClr val="339933"/>
                </a:solidFill>
                <a:latin typeface="宋体" panose="02010600030101010101" pitchFamily="2" charset="-122"/>
                <a:ea typeface="宋体"/>
                <a:cs typeface="+mn-cs"/>
              </a:rPr>
              <a:t>CP_Point2D</a:t>
            </a:r>
            <a:r>
              <a:rPr kumimoji="1" lang="zh-CN" altLang="en-US" sz="1800" kern="0" dirty="0">
                <a:solidFill>
                  <a:srgbClr val="339933"/>
                </a:solidFill>
                <a:latin typeface="宋体" panose="02010600030101010101" pitchFamily="2" charset="-122"/>
                <a:ea typeface="宋体"/>
                <a:cs typeface="+mn-cs"/>
              </a:rPr>
              <a:t>定义结束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0184452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头文件“</a:t>
            </a:r>
            <a:r>
              <a:rPr lang="en-US" altLang="zh-CN" dirty="0"/>
              <a:t>CP_Point2D.h”</a:t>
            </a:r>
            <a:r>
              <a:rPr lang="zh-CN" altLang="en-US" dirty="0"/>
              <a:t>的代码</a:t>
            </a:r>
          </a:p>
        </p:txBody>
      </p:sp>
      <p:sp>
        <p:nvSpPr>
          <p:cNvPr id="3" name="内容占位符 2"/>
          <p:cNvSpPr>
            <a:spLocks noGrp="1"/>
          </p:cNvSpPr>
          <p:nvPr>
            <p:ph idx="1"/>
          </p:nvPr>
        </p:nvSpPr>
        <p:spPr/>
        <p:txBody>
          <a:bodyPr>
            <a:normAutofit lnSpcReduction="10000"/>
          </a:bodyPr>
          <a:lstStyle/>
          <a:p>
            <a:pPr marL="342900" lvl="0" indent="-342900" algn="l" fontAlgn="base">
              <a:spcBef>
                <a:spcPct val="0"/>
              </a:spcBef>
              <a:spcAft>
                <a:spcPct val="0"/>
              </a:spcAft>
              <a:buNone/>
            </a:pPr>
            <a:r>
              <a:rPr kumimoji="1" lang="en-US" altLang="zh-CN" sz="2200" kern="0" dirty="0">
                <a:solidFill>
                  <a:srgbClr val="3333CC"/>
                </a:solidFill>
                <a:latin typeface="宋体" panose="02010600030101010101" pitchFamily="2" charset="-122"/>
                <a:ea typeface="宋体"/>
                <a:cs typeface="+mn-cs"/>
              </a:rPr>
              <a:t>class </a:t>
            </a:r>
            <a:r>
              <a:rPr kumimoji="1" lang="en-US" altLang="zh-CN" sz="2200" kern="0" dirty="0">
                <a:solidFill>
                  <a:srgbClr val="000000"/>
                </a:solidFill>
                <a:latin typeface="宋体" panose="02010600030101010101" pitchFamily="2" charset="-122"/>
                <a:ea typeface="宋体"/>
                <a:cs typeface="+mn-cs"/>
              </a:rPr>
              <a:t>CP_ArrayPoint2D</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a:t>
            </a:r>
          </a:p>
          <a:p>
            <a:pPr marL="342900" lvl="0" indent="-342900" algn="l" fontAlgn="base">
              <a:spcBef>
                <a:spcPct val="0"/>
              </a:spcBef>
              <a:spcAft>
                <a:spcPct val="0"/>
              </a:spcAft>
              <a:buNone/>
            </a:pPr>
            <a:r>
              <a:rPr kumimoji="1" lang="en-US" altLang="zh-CN" sz="2200" kern="0" dirty="0">
                <a:solidFill>
                  <a:srgbClr val="3333CC"/>
                </a:solidFill>
                <a:latin typeface="宋体" panose="02010600030101010101" pitchFamily="2" charset="-122"/>
                <a:ea typeface="宋体"/>
                <a:cs typeface="+mn-cs"/>
              </a:rPr>
              <a:t>private</a:t>
            </a:r>
            <a:r>
              <a:rPr kumimoji="1" lang="en-US" altLang="zh-CN" sz="2200" kern="0" dirty="0">
                <a:solidFill>
                  <a:srgbClr val="000000"/>
                </a:solidFill>
                <a:latin typeface="宋体" panose="02010600030101010101" pitchFamily="2" charset="-122"/>
                <a:ea typeface="宋体"/>
                <a:cs typeface="+mn-cs"/>
              </a:rPr>
              <a:t>:</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CP_Point2D* </a:t>
            </a:r>
            <a:r>
              <a:rPr kumimoji="1" lang="en-US" altLang="zh-CN" sz="2200" kern="0" dirty="0" err="1">
                <a:solidFill>
                  <a:srgbClr val="000000"/>
                </a:solidFill>
                <a:latin typeface="宋体" panose="02010600030101010101" pitchFamily="2" charset="-122"/>
                <a:ea typeface="宋体"/>
                <a:cs typeface="+mn-cs"/>
              </a:rPr>
              <a:t>m_data</a:t>
            </a:r>
            <a:r>
              <a:rPr kumimoji="1" lang="en-US" altLang="zh-CN" sz="2200" kern="0" dirty="0">
                <a:solidFill>
                  <a:srgbClr val="000000"/>
                </a:solidFill>
                <a:latin typeface="宋体" panose="02010600030101010101" pitchFamily="2" charset="-122"/>
                <a:ea typeface="宋体"/>
                <a:cs typeface="+mn-cs"/>
              </a:rPr>
              <a:t>;</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a:t>
            </a:r>
            <a:r>
              <a:rPr kumimoji="1" lang="en-US" altLang="zh-CN" sz="2200" kern="0" dirty="0" err="1">
                <a:solidFill>
                  <a:srgbClr val="3333CC"/>
                </a:solidFill>
                <a:latin typeface="宋体" panose="02010600030101010101" pitchFamily="2" charset="-122"/>
                <a:ea typeface="宋体"/>
                <a:cs typeface="+mn-cs"/>
              </a:rPr>
              <a:t>int</a:t>
            </a:r>
            <a:r>
              <a:rPr kumimoji="1" lang="en-US" altLang="zh-CN" sz="2200" kern="0" dirty="0">
                <a:solidFill>
                  <a:srgbClr val="3333CC"/>
                </a:solidFill>
                <a:latin typeface="宋体" panose="02010600030101010101" pitchFamily="2" charset="-122"/>
                <a:ea typeface="宋体"/>
                <a:cs typeface="+mn-cs"/>
              </a:rPr>
              <a:t> </a:t>
            </a:r>
            <a:r>
              <a:rPr kumimoji="1" lang="en-US" altLang="zh-CN" sz="2200" kern="0" dirty="0" err="1">
                <a:solidFill>
                  <a:srgbClr val="000000"/>
                </a:solidFill>
                <a:latin typeface="宋体" panose="02010600030101010101" pitchFamily="2" charset="-122"/>
                <a:ea typeface="宋体"/>
                <a:cs typeface="+mn-cs"/>
              </a:rPr>
              <a:t>m_size</a:t>
            </a:r>
            <a:r>
              <a:rPr kumimoji="1" lang="en-US" altLang="zh-CN" sz="2200" kern="0" dirty="0">
                <a:solidFill>
                  <a:srgbClr val="000000"/>
                </a:solidFill>
                <a:latin typeface="宋体" panose="02010600030101010101" pitchFamily="2" charset="-122"/>
                <a:ea typeface="宋体"/>
                <a:cs typeface="+mn-cs"/>
              </a:rPr>
              <a:t>;</a:t>
            </a:r>
          </a:p>
          <a:p>
            <a:pPr marL="342900" lvl="0" indent="-342900" algn="l" fontAlgn="base">
              <a:spcBef>
                <a:spcPct val="0"/>
              </a:spcBef>
              <a:spcAft>
                <a:spcPct val="0"/>
              </a:spcAft>
              <a:buNone/>
            </a:pPr>
            <a:endParaRPr kumimoji="1" lang="en-US" altLang="zh-CN" sz="2200" kern="0" dirty="0">
              <a:solidFill>
                <a:srgbClr val="000000"/>
              </a:solidFill>
              <a:latin typeface="宋体" panose="02010600030101010101" pitchFamily="2" charset="-122"/>
              <a:ea typeface="宋体"/>
              <a:cs typeface="+mn-cs"/>
            </a:endParaRPr>
          </a:p>
          <a:p>
            <a:pPr marL="342900" lvl="0" indent="-342900" algn="l" fontAlgn="base">
              <a:spcBef>
                <a:spcPct val="0"/>
              </a:spcBef>
              <a:spcAft>
                <a:spcPct val="0"/>
              </a:spcAft>
              <a:buNone/>
            </a:pPr>
            <a:r>
              <a:rPr kumimoji="1" lang="en-US" altLang="zh-CN" sz="2200" kern="0" dirty="0">
                <a:solidFill>
                  <a:srgbClr val="3333CC"/>
                </a:solidFill>
                <a:latin typeface="宋体" panose="02010600030101010101" pitchFamily="2" charset="-122"/>
                <a:ea typeface="宋体"/>
                <a:cs typeface="+mn-cs"/>
              </a:rPr>
              <a:t>public</a:t>
            </a:r>
            <a:r>
              <a:rPr kumimoji="1" lang="en-US" altLang="zh-CN" sz="2200" kern="0" dirty="0">
                <a:solidFill>
                  <a:srgbClr val="000000"/>
                </a:solidFill>
                <a:latin typeface="宋体" panose="02010600030101010101" pitchFamily="2" charset="-122"/>
                <a:ea typeface="宋体"/>
                <a:cs typeface="+mn-cs"/>
              </a:rPr>
              <a:t>:</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CP_ArrayPoint2D( );</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CP_ArrayPoint2D(</a:t>
            </a:r>
            <a:r>
              <a:rPr kumimoji="1" lang="en-US" altLang="zh-CN" sz="2200" kern="0" dirty="0" err="1">
                <a:solidFill>
                  <a:srgbClr val="3333CC"/>
                </a:solidFill>
                <a:latin typeface="宋体" panose="02010600030101010101" pitchFamily="2" charset="-122"/>
                <a:ea typeface="宋体"/>
                <a:cs typeface="+mn-cs"/>
              </a:rPr>
              <a:t>int</a:t>
            </a:r>
            <a:r>
              <a:rPr kumimoji="1" lang="en-US" altLang="zh-CN" sz="2200" kern="0" dirty="0">
                <a:solidFill>
                  <a:srgbClr val="3333CC"/>
                </a:solidFill>
                <a:latin typeface="宋体" panose="02010600030101010101" pitchFamily="2" charset="-122"/>
                <a:ea typeface="宋体"/>
                <a:cs typeface="+mn-cs"/>
              </a:rPr>
              <a:t> </a:t>
            </a:r>
            <a:r>
              <a:rPr kumimoji="1" lang="en-US" altLang="zh-CN" sz="2200" kern="0" dirty="0">
                <a:solidFill>
                  <a:srgbClr val="000000"/>
                </a:solidFill>
                <a:latin typeface="宋体" panose="02010600030101010101" pitchFamily="2" charset="-122"/>
                <a:ea typeface="宋体"/>
                <a:cs typeface="+mn-cs"/>
              </a:rPr>
              <a:t>n);</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~CP_ArrayPoint2D( );</a:t>
            </a:r>
          </a:p>
          <a:p>
            <a:pPr marL="342900" lvl="0" indent="-342900" algn="l" fontAlgn="base">
              <a:spcBef>
                <a:spcPct val="0"/>
              </a:spcBef>
              <a:spcAft>
                <a:spcPct val="0"/>
              </a:spcAft>
              <a:buNone/>
            </a:pPr>
            <a:endParaRPr kumimoji="1" lang="en-US" altLang="zh-CN" sz="2200" kern="0" dirty="0">
              <a:solidFill>
                <a:srgbClr val="000000"/>
              </a:solidFill>
              <a:latin typeface="宋体" panose="02010600030101010101" pitchFamily="2" charset="-122"/>
              <a:ea typeface="宋体"/>
              <a:cs typeface="+mn-cs"/>
            </a:endParaRP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CP_Point2D* </a:t>
            </a:r>
            <a:r>
              <a:rPr kumimoji="1" lang="en-US" altLang="zh-CN" sz="2200" kern="0" dirty="0" err="1">
                <a:solidFill>
                  <a:srgbClr val="000000"/>
                </a:solidFill>
                <a:latin typeface="宋体" panose="02010600030101010101" pitchFamily="2" charset="-122"/>
                <a:ea typeface="宋体"/>
                <a:cs typeface="+mn-cs"/>
              </a:rPr>
              <a:t>mb_getData</a:t>
            </a:r>
            <a:r>
              <a:rPr kumimoji="1" lang="en-US" altLang="zh-CN" sz="2200" kern="0" dirty="0">
                <a:solidFill>
                  <a:srgbClr val="000000"/>
                </a:solidFill>
                <a:latin typeface="宋体" panose="02010600030101010101" pitchFamily="2" charset="-122"/>
                <a:ea typeface="宋体"/>
                <a:cs typeface="+mn-cs"/>
              </a:rPr>
              <a:t>( );</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a:t>
            </a:r>
            <a:r>
              <a:rPr kumimoji="1" lang="en-US" altLang="zh-CN" sz="2200" kern="0" dirty="0" err="1">
                <a:solidFill>
                  <a:srgbClr val="3333CC"/>
                </a:solidFill>
                <a:latin typeface="宋体" panose="02010600030101010101" pitchFamily="2" charset="-122"/>
                <a:ea typeface="宋体"/>
                <a:cs typeface="+mn-cs"/>
              </a:rPr>
              <a:t>int</a:t>
            </a:r>
            <a:r>
              <a:rPr kumimoji="1" lang="en-US" altLang="zh-CN" sz="2200" kern="0" dirty="0">
                <a:solidFill>
                  <a:srgbClr val="3333CC"/>
                </a:solidFill>
                <a:latin typeface="宋体" panose="02010600030101010101" pitchFamily="2" charset="-122"/>
                <a:ea typeface="宋体"/>
                <a:cs typeface="+mn-cs"/>
              </a:rPr>
              <a:t> </a:t>
            </a:r>
            <a:r>
              <a:rPr kumimoji="1" lang="en-US" altLang="zh-CN" sz="2200" kern="0" dirty="0">
                <a:solidFill>
                  <a:srgbClr val="000000"/>
                </a:solidFill>
                <a:latin typeface="宋体" panose="02010600030101010101" pitchFamily="2" charset="-122"/>
                <a:ea typeface="宋体"/>
                <a:cs typeface="+mn-cs"/>
              </a:rPr>
              <a:t>        </a:t>
            </a:r>
            <a:r>
              <a:rPr kumimoji="1" lang="en-US" altLang="zh-CN" sz="2200" kern="0" dirty="0" err="1">
                <a:solidFill>
                  <a:srgbClr val="000000"/>
                </a:solidFill>
                <a:latin typeface="宋体" panose="02010600030101010101" pitchFamily="2" charset="-122"/>
                <a:ea typeface="宋体"/>
                <a:cs typeface="+mn-cs"/>
              </a:rPr>
              <a:t>mb_getSize</a:t>
            </a:r>
            <a:r>
              <a:rPr kumimoji="1" lang="en-US" altLang="zh-CN" sz="2200" kern="0" dirty="0">
                <a:solidFill>
                  <a:srgbClr val="000000"/>
                </a:solidFill>
                <a:latin typeface="宋体" panose="02010600030101010101" pitchFamily="2" charset="-122"/>
                <a:ea typeface="宋体"/>
                <a:cs typeface="+mn-cs"/>
              </a:rPr>
              <a:t>( );</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    </a:t>
            </a:r>
            <a:r>
              <a:rPr kumimoji="1" lang="en-US" altLang="zh-CN" sz="2200" kern="0" dirty="0">
                <a:solidFill>
                  <a:srgbClr val="3333CC"/>
                </a:solidFill>
                <a:latin typeface="宋体" panose="02010600030101010101" pitchFamily="2" charset="-122"/>
                <a:ea typeface="宋体"/>
                <a:cs typeface="+mn-cs"/>
              </a:rPr>
              <a:t>void  </a:t>
            </a:r>
            <a:r>
              <a:rPr kumimoji="1" lang="en-US" altLang="zh-CN" sz="2200" kern="0" dirty="0">
                <a:solidFill>
                  <a:srgbClr val="000000"/>
                </a:solidFill>
                <a:latin typeface="宋体" panose="02010600030101010101" pitchFamily="2" charset="-122"/>
                <a:ea typeface="宋体"/>
                <a:cs typeface="+mn-cs"/>
              </a:rPr>
              <a:t>      </a:t>
            </a:r>
            <a:r>
              <a:rPr kumimoji="1" lang="en-US" altLang="zh-CN" sz="2200" kern="0" dirty="0" err="1">
                <a:solidFill>
                  <a:srgbClr val="000000"/>
                </a:solidFill>
                <a:latin typeface="宋体" panose="02010600030101010101" pitchFamily="2" charset="-122"/>
                <a:ea typeface="宋体"/>
                <a:cs typeface="+mn-cs"/>
              </a:rPr>
              <a:t>mb_setSize</a:t>
            </a:r>
            <a:r>
              <a:rPr kumimoji="1" lang="en-US" altLang="zh-CN" sz="2200" kern="0" dirty="0">
                <a:solidFill>
                  <a:srgbClr val="000000"/>
                </a:solidFill>
                <a:latin typeface="宋体" panose="02010600030101010101" pitchFamily="2" charset="-122"/>
                <a:ea typeface="宋体"/>
                <a:cs typeface="+mn-cs"/>
              </a:rPr>
              <a:t>(</a:t>
            </a:r>
            <a:r>
              <a:rPr kumimoji="1" lang="en-US" altLang="zh-CN" sz="2200" kern="0" dirty="0" err="1">
                <a:solidFill>
                  <a:srgbClr val="3333CC"/>
                </a:solidFill>
                <a:latin typeface="宋体" panose="02010600030101010101" pitchFamily="2" charset="-122"/>
                <a:ea typeface="宋体"/>
                <a:cs typeface="+mn-cs"/>
              </a:rPr>
              <a:t>int</a:t>
            </a:r>
            <a:r>
              <a:rPr kumimoji="1" lang="en-US" altLang="zh-CN" sz="2200" kern="0" dirty="0">
                <a:solidFill>
                  <a:srgbClr val="3333CC"/>
                </a:solidFill>
                <a:latin typeface="宋体" panose="02010600030101010101" pitchFamily="2" charset="-122"/>
                <a:ea typeface="宋体"/>
                <a:cs typeface="+mn-cs"/>
              </a:rPr>
              <a:t> </a:t>
            </a:r>
            <a:r>
              <a:rPr kumimoji="1" lang="en-US" altLang="zh-CN" sz="2200" kern="0" dirty="0">
                <a:solidFill>
                  <a:srgbClr val="000000"/>
                </a:solidFill>
                <a:latin typeface="宋体" panose="02010600030101010101" pitchFamily="2" charset="-122"/>
                <a:ea typeface="宋体"/>
                <a:cs typeface="+mn-cs"/>
              </a:rPr>
              <a:t>n);</a:t>
            </a:r>
          </a:p>
          <a:p>
            <a:pPr marL="342900" lvl="0" indent="-342900" algn="l" fontAlgn="base">
              <a:spcBef>
                <a:spcPct val="0"/>
              </a:spcBef>
              <a:spcAft>
                <a:spcPct val="0"/>
              </a:spcAft>
              <a:buNone/>
            </a:pPr>
            <a:r>
              <a:rPr kumimoji="1" lang="en-US" altLang="zh-CN" sz="2200" kern="0" dirty="0">
                <a:solidFill>
                  <a:srgbClr val="000000"/>
                </a:solidFill>
                <a:latin typeface="宋体" panose="02010600030101010101" pitchFamily="2" charset="-122"/>
                <a:ea typeface="宋体"/>
                <a:cs typeface="+mn-cs"/>
              </a:rPr>
              <a:t>};</a:t>
            </a:r>
            <a:r>
              <a:rPr kumimoji="1" lang="en-US" altLang="zh-CN" sz="2200" kern="0" dirty="0">
                <a:solidFill>
                  <a:srgbClr val="3333CC"/>
                </a:solidFill>
                <a:latin typeface="宋体" panose="02010600030101010101" pitchFamily="2" charset="-122"/>
                <a:ea typeface="宋体"/>
                <a:cs typeface="+mn-cs"/>
              </a:rPr>
              <a:t> </a:t>
            </a:r>
            <a:r>
              <a:rPr kumimoji="1" lang="en-US" altLang="zh-CN" sz="2200" kern="0" dirty="0">
                <a:solidFill>
                  <a:srgbClr val="339933"/>
                </a:solidFill>
                <a:latin typeface="宋体" panose="02010600030101010101" pitchFamily="2" charset="-122"/>
                <a:ea typeface="宋体"/>
                <a:cs typeface="+mn-cs"/>
              </a:rPr>
              <a:t>// </a:t>
            </a:r>
            <a:r>
              <a:rPr kumimoji="1" lang="zh-CN" altLang="en-US" sz="2200" kern="0" dirty="0">
                <a:solidFill>
                  <a:srgbClr val="339933"/>
                </a:solidFill>
                <a:latin typeface="宋体" panose="02010600030101010101" pitchFamily="2" charset="-122"/>
                <a:ea typeface="宋体"/>
                <a:cs typeface="+mn-cs"/>
              </a:rPr>
              <a:t>类</a:t>
            </a:r>
            <a:r>
              <a:rPr kumimoji="1" lang="en-US" altLang="zh-CN" sz="2200" kern="0" dirty="0">
                <a:solidFill>
                  <a:srgbClr val="339933"/>
                </a:solidFill>
                <a:latin typeface="宋体" panose="02010600030101010101" pitchFamily="2" charset="-122"/>
                <a:ea typeface="宋体"/>
                <a:cs typeface="+mn-cs"/>
              </a:rPr>
              <a:t>CP_ArrayPoint2D</a:t>
            </a:r>
            <a:r>
              <a:rPr kumimoji="1" lang="zh-CN" altLang="en-US" sz="2200" kern="0" dirty="0">
                <a:solidFill>
                  <a:srgbClr val="339933"/>
                </a:solidFill>
                <a:latin typeface="宋体" panose="02010600030101010101" pitchFamily="2" charset="-122"/>
                <a:ea typeface="宋体"/>
                <a:cs typeface="+mn-cs"/>
              </a:rPr>
              <a:t>定义结束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1" name="Text Box 5"/>
          <p:cNvSpPr txBox="1">
            <a:spLocks noChangeArrowheads="1"/>
          </p:cNvSpPr>
          <p:nvPr/>
        </p:nvSpPr>
        <p:spPr bwMode="auto">
          <a:xfrm>
            <a:off x="4932363" y="1412875"/>
            <a:ext cx="3816350" cy="1512888"/>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360363">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FontTx/>
              <a:buNone/>
            </a:pPr>
            <a:r>
              <a:rPr lang="zh-CN" altLang="en-US" sz="2400" dirty="0" smtClean="0">
                <a:solidFill>
                  <a:srgbClr val="000000"/>
                </a:solidFill>
                <a:ea typeface="楷体_GB2312" pitchFamily="49" charset="-122"/>
              </a:rPr>
              <a:t>成员变量完备性的保证</a:t>
            </a:r>
          </a:p>
          <a:p>
            <a:pPr lvl="1" fontAlgn="base">
              <a:spcBef>
                <a:spcPct val="0"/>
              </a:spcBef>
              <a:spcAft>
                <a:spcPct val="0"/>
              </a:spcAft>
              <a:buFontTx/>
              <a:buNone/>
            </a:pPr>
            <a:r>
              <a:rPr lang="zh-CN" altLang="en-US" sz="2400" dirty="0" smtClean="0">
                <a:solidFill>
                  <a:srgbClr val="000000"/>
                </a:solidFill>
                <a:ea typeface="楷体_GB2312" pitchFamily="49" charset="-122"/>
              </a:rPr>
              <a:t>采用私有方式</a:t>
            </a:r>
          </a:p>
          <a:p>
            <a:pPr lvl="1" fontAlgn="base">
              <a:spcBef>
                <a:spcPct val="0"/>
              </a:spcBef>
              <a:spcAft>
                <a:spcPct val="0"/>
              </a:spcAft>
              <a:buFontTx/>
              <a:buNone/>
            </a:pPr>
            <a:r>
              <a:rPr lang="zh-CN" altLang="en-US" sz="2400" dirty="0" smtClean="0">
                <a:solidFill>
                  <a:srgbClr val="808080"/>
                </a:solidFill>
                <a:ea typeface="楷体_GB2312" pitchFamily="49" charset="-122"/>
              </a:rPr>
              <a:t>初始化</a:t>
            </a:r>
          </a:p>
          <a:p>
            <a:pPr lvl="1" fontAlgn="base">
              <a:spcBef>
                <a:spcPct val="0"/>
              </a:spcBef>
              <a:spcAft>
                <a:spcPct val="0"/>
              </a:spcAft>
              <a:buFontTx/>
              <a:buNone/>
            </a:pPr>
            <a:r>
              <a:rPr lang="zh-CN" altLang="en-US" sz="2400" dirty="0" smtClean="0">
                <a:solidFill>
                  <a:srgbClr val="808080"/>
                </a:solidFill>
                <a:ea typeface="楷体_GB2312" pitchFamily="49" charset="-122"/>
              </a:rPr>
              <a:t>数值范围有效性的保证</a:t>
            </a:r>
          </a:p>
        </p:txBody>
      </p:sp>
      <p:sp>
        <p:nvSpPr>
          <p:cNvPr id="12" name="Text Box 6"/>
          <p:cNvSpPr txBox="1">
            <a:spLocks noChangeArrowheads="1"/>
          </p:cNvSpPr>
          <p:nvPr/>
        </p:nvSpPr>
        <p:spPr bwMode="auto">
          <a:xfrm>
            <a:off x="4932363" y="3213100"/>
            <a:ext cx="3816350" cy="1871663"/>
          </a:xfrm>
          <a:prstGeom prst="rect">
            <a:avLst/>
          </a:prstGeom>
          <a:solidFill>
            <a:srgbClr val="00CC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441325" indent="1588">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成员变量完备性的保证是否可以更完善</a:t>
            </a:r>
            <a:r>
              <a:rPr kumimoji="1" lang="en-US" altLang="zh-CN"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a:t>
            </a:r>
          </a:p>
          <a:p>
            <a:pPr marL="441325" marR="0" lvl="1" indent="1588"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数组元素的获取</a:t>
            </a:r>
          </a:p>
          <a:p>
            <a:pPr marL="441325" marR="0" lvl="1" indent="1588"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数组元素的设置</a:t>
            </a:r>
          </a:p>
          <a:p>
            <a:pPr marL="441325" marR="0" lvl="1" indent="1588"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数组下标范围的有效性</a:t>
            </a:r>
          </a:p>
        </p:txBody>
      </p:sp>
    </p:spTree>
    <p:extLst>
      <p:ext uri="{BB962C8B-B14F-4D97-AF65-F5344CB8AC3E}">
        <p14:creationId xmlns:p14="http://schemas.microsoft.com/office/powerpoint/2010/main" val="3791448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头文件“</a:t>
            </a:r>
            <a:r>
              <a:rPr lang="en-US" altLang="zh-CN" dirty="0"/>
              <a:t>CP_Point2D.h”</a:t>
            </a:r>
            <a:r>
              <a:rPr lang="zh-CN" altLang="en-US" dirty="0"/>
              <a:t>的代码</a:t>
            </a:r>
          </a:p>
        </p:txBody>
      </p:sp>
      <p:sp>
        <p:nvSpPr>
          <p:cNvPr id="3" name="内容占位符 2"/>
          <p:cNvSpPr>
            <a:spLocks noGrp="1"/>
          </p:cNvSpPr>
          <p:nvPr>
            <p:ph idx="1"/>
          </p:nvPr>
        </p:nvSpPr>
        <p:spPr/>
        <p:txBody>
          <a:bodyPr>
            <a:normAutofit lnSpcReduction="10000"/>
          </a:bodyPr>
          <a:lstStyle/>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void</a:t>
            </a:r>
            <a:r>
              <a:rPr kumimoji="1" lang="en-US" altLang="zh-CN" sz="2000" kern="0" dirty="0">
                <a:solidFill>
                  <a:srgbClr val="000000"/>
                </a:solidFill>
                <a:latin typeface="宋体" panose="02010600030101010101" pitchFamily="2" charset="-122"/>
                <a:ea typeface="宋体"/>
                <a:cs typeface="+mn-cs"/>
              </a:rPr>
              <a:t>   gb_drawPoint2D(CDC* </a:t>
            </a:r>
            <a:r>
              <a:rPr kumimoji="1" lang="en-US" altLang="zh-CN" sz="2000" kern="0" dirty="0" err="1">
                <a:solidFill>
                  <a:srgbClr val="000000"/>
                </a:solidFill>
                <a:latin typeface="宋体" panose="02010600030101010101" pitchFamily="2" charset="-122"/>
                <a:ea typeface="宋体"/>
                <a:cs typeface="+mn-cs"/>
              </a:rPr>
              <a:t>pDC</a:t>
            </a:r>
            <a:r>
              <a:rPr kumimoji="1" lang="en-US" altLang="zh-CN" sz="2000" kern="0" dirty="0">
                <a:solidFill>
                  <a:srgbClr val="000000"/>
                </a:solidFill>
                <a:latin typeface="宋体" panose="02010600030101010101" pitchFamily="2" charset="-122"/>
                <a:ea typeface="宋体"/>
                <a:cs typeface="+mn-cs"/>
              </a:rPr>
              <a:t>, CP_Point2D&amp; p,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scale, CP_Point2D&amp; translation,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 gap,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screenX</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screenY</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double</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gb_getDistanceOfTwoPoints</a:t>
            </a:r>
            <a:r>
              <a:rPr kumimoji="1" lang="en-US" altLang="zh-CN" sz="2000" kern="0" dirty="0">
                <a:solidFill>
                  <a:srgbClr val="000000"/>
                </a:solidFill>
                <a:latin typeface="宋体" panose="02010600030101010101" pitchFamily="2" charset="-122"/>
                <a:ea typeface="宋体"/>
                <a:cs typeface="+mn-cs"/>
              </a:rPr>
              <a:t>(CP_Point2D&amp; p1, CP_Point2D&amp; p2);</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gb_getNearestPoint</a:t>
            </a:r>
            <a:r>
              <a:rPr kumimoji="1" lang="en-US" altLang="zh-CN" sz="2000" kern="0" dirty="0">
                <a:solidFill>
                  <a:srgbClr val="000000"/>
                </a:solidFill>
                <a:latin typeface="宋体" panose="02010600030101010101" pitchFamily="2" charset="-122"/>
                <a:ea typeface="宋体"/>
                <a:cs typeface="+mn-cs"/>
              </a:rPr>
              <a:t>(CP_Point2D&amp; </a:t>
            </a:r>
            <a:r>
              <a:rPr kumimoji="1" lang="en-US" altLang="zh-CN" sz="2000" kern="0" dirty="0" err="1">
                <a:solidFill>
                  <a:srgbClr val="000000"/>
                </a:solidFill>
                <a:latin typeface="宋体" panose="02010600030101010101" pitchFamily="2" charset="-122"/>
                <a:ea typeface="宋体"/>
                <a:cs typeface="+mn-cs"/>
              </a:rPr>
              <a:t>pointToBeFound</a:t>
            </a:r>
            <a:r>
              <a:rPr kumimoji="1" lang="en-US" altLang="zh-CN" sz="2000" kern="0" dirty="0">
                <a:solidFill>
                  <a:srgbClr val="000000"/>
                </a:solidFill>
                <a:latin typeface="宋体" panose="02010600030101010101" pitchFamily="2" charset="-122"/>
                <a:ea typeface="宋体"/>
                <a:cs typeface="+mn-cs"/>
              </a:rPr>
              <a:t>, CP_ArrayPoint2D&amp; a,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a:solidFill>
                  <a:srgbClr val="000000"/>
                </a:solidFill>
                <a:latin typeface="宋体" panose="02010600030101010101" pitchFamily="2" charset="-122"/>
                <a:ea typeface="宋体"/>
                <a:cs typeface="+mn-cs"/>
              </a:rPr>
              <a:t>delimiter);</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double</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gb_getRandomNumber</a:t>
            </a:r>
            <a:r>
              <a:rPr kumimoji="1" lang="en-US" altLang="zh-CN" sz="2000" kern="0" dirty="0">
                <a:solidFill>
                  <a:srgbClr val="000000"/>
                </a:solidFill>
                <a:latin typeface="宋体" panose="02010600030101010101" pitchFamily="2" charset="-122"/>
                <a:ea typeface="宋体"/>
                <a:cs typeface="+mn-cs"/>
              </a:rPr>
              <a:t>(</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m);</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void</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gb_pointConvertFromGlobalToScreen</a:t>
            </a:r>
            <a:r>
              <a:rPr kumimoji="1" lang="en-US" altLang="zh-CN" sz="2000" kern="0" dirty="0">
                <a:solidFill>
                  <a:srgbClr val="000000"/>
                </a:solidFill>
                <a:latin typeface="宋体" panose="02010600030101010101" pitchFamily="2" charset="-122"/>
                <a:ea typeface="宋体"/>
                <a:cs typeface="+mn-cs"/>
              </a:rPr>
              <a:t>(CP_Point2D&amp; result, CP_Point2D </a:t>
            </a:r>
            <a:r>
              <a:rPr kumimoji="1" lang="en-US" altLang="zh-CN" sz="2000" kern="0" dirty="0" err="1">
                <a:solidFill>
                  <a:srgbClr val="000000"/>
                </a:solidFill>
                <a:latin typeface="宋体" panose="02010600030101010101" pitchFamily="2" charset="-122"/>
                <a:ea typeface="宋体"/>
                <a:cs typeface="+mn-cs"/>
              </a:rPr>
              <a:t>pointGlobal</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scale, CP_Point2D translation,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screenX</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screenY</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void</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gb_pointConvertFromScreenToGlobal</a:t>
            </a:r>
            <a:r>
              <a:rPr kumimoji="1" lang="en-US" altLang="zh-CN" sz="2000" kern="0" dirty="0">
                <a:solidFill>
                  <a:srgbClr val="000000"/>
                </a:solidFill>
                <a:latin typeface="宋体" panose="02010600030101010101" pitchFamily="2" charset="-122"/>
                <a:ea typeface="宋体"/>
                <a:cs typeface="+mn-cs"/>
              </a:rPr>
              <a:t>(CP_Point2D&amp; result, CP_Point2D </a:t>
            </a:r>
            <a:r>
              <a:rPr kumimoji="1" lang="en-US" altLang="zh-CN" sz="2000" kern="0" dirty="0" err="1">
                <a:solidFill>
                  <a:srgbClr val="000000"/>
                </a:solidFill>
                <a:latin typeface="宋体" panose="02010600030101010101" pitchFamily="2" charset="-122"/>
                <a:ea typeface="宋体"/>
                <a:cs typeface="+mn-cs"/>
              </a:rPr>
              <a:t>pointScreen</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scale, CP_Point2D translation,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3333CC"/>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screenX</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3333CC"/>
                </a:solidFill>
                <a:latin typeface="宋体" panose="02010600030101010101" pitchFamily="2" charset="-122"/>
                <a:ea typeface="宋体"/>
                <a:cs typeface="+mn-cs"/>
              </a:rPr>
              <a:t>int</a:t>
            </a:r>
            <a:r>
              <a:rPr kumimoji="1" lang="en-US" altLang="zh-CN" sz="2000" kern="0" dirty="0">
                <a:solidFill>
                  <a:srgbClr val="000000"/>
                </a:solidFill>
                <a:latin typeface="宋体" panose="02010600030101010101" pitchFamily="2" charset="-122"/>
                <a:ea typeface="宋体"/>
                <a:cs typeface="+mn-cs"/>
              </a:rPr>
              <a:t> </a:t>
            </a:r>
            <a:r>
              <a:rPr kumimoji="1" lang="en-US" altLang="zh-CN" sz="2000" kern="0" dirty="0" err="1">
                <a:solidFill>
                  <a:srgbClr val="000000"/>
                </a:solidFill>
                <a:latin typeface="宋体" panose="02010600030101010101" pitchFamily="2" charset="-122"/>
                <a:ea typeface="宋体"/>
                <a:cs typeface="+mn-cs"/>
              </a:rPr>
              <a:t>screenY</a:t>
            </a:r>
            <a:r>
              <a:rPr kumimoji="1" lang="en-US" altLang="zh-CN" sz="2000" kern="0" dirty="0">
                <a:solidFill>
                  <a:srgbClr val="000000"/>
                </a:solidFill>
                <a:latin typeface="宋体" panose="02010600030101010101" pitchFamily="2" charset="-122"/>
                <a:ea typeface="宋体"/>
                <a:cs typeface="+mn-cs"/>
              </a:rPr>
              <a:t>);</a:t>
            </a: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extern void</a:t>
            </a:r>
            <a:r>
              <a:rPr kumimoji="1" lang="en-US" altLang="zh-CN" sz="2000" kern="0" dirty="0">
                <a:solidFill>
                  <a:srgbClr val="000000"/>
                </a:solidFill>
                <a:latin typeface="宋体" panose="02010600030101010101" pitchFamily="2" charset="-122"/>
                <a:ea typeface="宋体"/>
                <a:cs typeface="+mn-cs"/>
              </a:rPr>
              <a:t>   gb_setArrayPoint2DRondom(CP_ArrayPoint2D&amp; a, </a:t>
            </a:r>
            <a:r>
              <a:rPr kumimoji="1" lang="en-US" altLang="zh-CN" sz="2000" kern="0" dirty="0">
                <a:solidFill>
                  <a:srgbClr val="3333CC"/>
                </a:solidFill>
                <a:latin typeface="宋体" panose="02010600030101010101" pitchFamily="2" charset="-122"/>
                <a:ea typeface="宋体"/>
                <a:cs typeface="+mn-cs"/>
              </a:rPr>
              <a:t>double </a:t>
            </a:r>
            <a:r>
              <a:rPr kumimoji="1" lang="en-US" altLang="zh-CN" sz="2000" kern="0" dirty="0">
                <a:solidFill>
                  <a:srgbClr val="000000"/>
                </a:solidFill>
                <a:latin typeface="宋体" panose="02010600030101010101" pitchFamily="2" charset="-122"/>
                <a:ea typeface="宋体"/>
                <a:cs typeface="+mn-cs"/>
              </a:rPr>
              <a:t>m);</a:t>
            </a:r>
          </a:p>
          <a:p>
            <a:pPr marL="342900" lvl="0" indent="-342900" algn="l" fontAlgn="base">
              <a:lnSpc>
                <a:spcPct val="90000"/>
              </a:lnSpc>
              <a:spcBef>
                <a:spcPct val="0"/>
              </a:spcBef>
              <a:spcAft>
                <a:spcPct val="0"/>
              </a:spcAft>
              <a:buNone/>
            </a:pPr>
            <a:endParaRPr kumimoji="1" lang="en-US" altLang="zh-CN" sz="2000" kern="0" dirty="0">
              <a:solidFill>
                <a:srgbClr val="000000"/>
              </a:solidFill>
              <a:latin typeface="宋体" panose="02010600030101010101" pitchFamily="2" charset="-122"/>
              <a:ea typeface="宋体"/>
              <a:cs typeface="+mn-cs"/>
            </a:endParaRPr>
          </a:p>
          <a:p>
            <a:pPr marL="342900" lvl="0" indent="-342900" algn="l" fontAlgn="base">
              <a:lnSpc>
                <a:spcPct val="90000"/>
              </a:lnSpc>
              <a:spcBef>
                <a:spcPct val="0"/>
              </a:spcBef>
              <a:spcAft>
                <a:spcPct val="0"/>
              </a:spcAft>
              <a:buNone/>
            </a:pPr>
            <a:r>
              <a:rPr kumimoji="1" lang="en-US" altLang="zh-CN" sz="2000" kern="0" dirty="0">
                <a:solidFill>
                  <a:srgbClr val="3333CC"/>
                </a:solidFill>
                <a:latin typeface="宋体" panose="02010600030101010101" pitchFamily="2" charset="-122"/>
                <a:ea typeface="宋体"/>
                <a:cs typeface="+mn-cs"/>
              </a:rPr>
              <a:t>#</a:t>
            </a:r>
            <a:r>
              <a:rPr kumimoji="1" lang="en-US" altLang="zh-CN" sz="2000" kern="0" dirty="0" err="1">
                <a:solidFill>
                  <a:srgbClr val="3333CC"/>
                </a:solidFill>
                <a:latin typeface="宋体" panose="02010600030101010101" pitchFamily="2" charset="-122"/>
                <a:ea typeface="宋体"/>
                <a:cs typeface="+mn-cs"/>
              </a:rPr>
              <a:t>endif</a:t>
            </a:r>
            <a:endParaRPr kumimoji="1" lang="en-US" altLang="zh-CN" sz="2000" kern="0" dirty="0">
              <a:solidFill>
                <a:srgbClr val="3333CC"/>
              </a:solidFill>
              <a:latin typeface="宋体" panose="02010600030101010101" pitchFamily="2" charset="-122"/>
              <a:ea typeface="宋体"/>
              <a:cs typeface="+mn-cs"/>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1991272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842962"/>
          </a:xfrm>
        </p:spPr>
        <p:txBody>
          <a:bodyPr/>
          <a:lstStyle/>
          <a:p>
            <a:r>
              <a:rPr lang="zh-CN" altLang="en-US" dirty="0"/>
              <a:t>增加源文件</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85</a:t>
            </a:fld>
            <a:endParaRPr lang="zh-CN" altLang="en-US"/>
          </a:p>
        </p:txBody>
      </p:sp>
      <p:sp>
        <p:nvSpPr>
          <p:cNvPr id="6" name="Line 4"/>
          <p:cNvSpPr>
            <a:spLocks noChangeShapeType="1"/>
          </p:cNvSpPr>
          <p:nvPr/>
        </p:nvSpPr>
        <p:spPr bwMode="auto">
          <a:xfrm flipV="1">
            <a:off x="0" y="815793"/>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源文件"/>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85838" y="1055688"/>
            <a:ext cx="7172325" cy="5181600"/>
          </a:xfrm>
          <a:noFill/>
        </p:spPr>
      </p:pic>
      <p:sp>
        <p:nvSpPr>
          <p:cNvPr id="9" name="AutoShape 6"/>
          <p:cNvSpPr>
            <a:spLocks/>
          </p:cNvSpPr>
          <p:nvPr/>
        </p:nvSpPr>
        <p:spPr bwMode="auto">
          <a:xfrm>
            <a:off x="4125913" y="922338"/>
            <a:ext cx="4857750" cy="539750"/>
          </a:xfrm>
          <a:prstGeom prst="borderCallout3">
            <a:avLst>
              <a:gd name="adj1" fmla="val 21176"/>
              <a:gd name="adj2" fmla="val -1569"/>
              <a:gd name="adj3" fmla="val 21176"/>
              <a:gd name="adj4" fmla="val -77519"/>
              <a:gd name="adj5" fmla="val 607352"/>
              <a:gd name="adj6" fmla="val -77519"/>
              <a:gd name="adj7" fmla="val 889412"/>
              <a:gd name="adj8" fmla="val -6150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选中“解决方案资源管理器”</a:t>
            </a:r>
          </a:p>
        </p:txBody>
      </p:sp>
      <p:sp>
        <p:nvSpPr>
          <p:cNvPr id="10" name="AutoShape 7"/>
          <p:cNvSpPr>
            <a:spLocks/>
          </p:cNvSpPr>
          <p:nvPr/>
        </p:nvSpPr>
        <p:spPr bwMode="auto">
          <a:xfrm>
            <a:off x="4086225" y="1671638"/>
            <a:ext cx="4897438" cy="539750"/>
          </a:xfrm>
          <a:prstGeom prst="borderCallout2">
            <a:avLst>
              <a:gd name="adj1" fmla="val 21176"/>
              <a:gd name="adj2" fmla="val -1556"/>
              <a:gd name="adj3" fmla="val 21176"/>
              <a:gd name="adj4" fmla="val -23565"/>
              <a:gd name="adj5" fmla="val 379412"/>
              <a:gd name="adj6" fmla="val -4204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在源文件上方单击鼠标右键</a:t>
            </a:r>
          </a:p>
        </p:txBody>
      </p:sp>
      <p:sp>
        <p:nvSpPr>
          <p:cNvPr id="11" name="AutoShape 8"/>
          <p:cNvSpPr>
            <a:spLocks/>
          </p:cNvSpPr>
          <p:nvPr/>
        </p:nvSpPr>
        <p:spPr bwMode="auto">
          <a:xfrm>
            <a:off x="3203575" y="2420938"/>
            <a:ext cx="5780088" cy="539750"/>
          </a:xfrm>
          <a:prstGeom prst="borderCallout3">
            <a:avLst>
              <a:gd name="adj1" fmla="val 21176"/>
              <a:gd name="adj2" fmla="val -1389"/>
              <a:gd name="adj3" fmla="val 21176"/>
              <a:gd name="adj4" fmla="val -4755"/>
              <a:gd name="adj5" fmla="val 212236"/>
              <a:gd name="adj6" fmla="val -4755"/>
              <a:gd name="adj7" fmla="val 274704"/>
              <a:gd name="adj8" fmla="val 3775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单击右键菜单“添加”</a:t>
            </a:r>
            <a:r>
              <a:rPr lang="zh-CN" altLang="en-US" sz="2400" i="0">
                <a:ea typeface="楷体_GB2312" pitchFamily="49" charset="-122"/>
                <a:sym typeface="Wingdings" panose="05000000000000000000" pitchFamily="2" charset="2"/>
              </a:rPr>
              <a:t>“新建项”</a:t>
            </a:r>
            <a:endParaRPr lang="zh-CN" altLang="en-US" sz="2400" i="0">
              <a:ea typeface="楷体_GB2312" pitchFamily="49" charset="-122"/>
            </a:endParaRPr>
          </a:p>
        </p:txBody>
      </p:sp>
      <p:sp>
        <p:nvSpPr>
          <p:cNvPr id="12" name="Text Box 9"/>
          <p:cNvSpPr txBox="1">
            <a:spLocks noChangeArrowheads="1"/>
          </p:cNvSpPr>
          <p:nvPr/>
        </p:nvSpPr>
        <p:spPr bwMode="auto">
          <a:xfrm>
            <a:off x="5219700" y="5084763"/>
            <a:ext cx="3763963" cy="1152525"/>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“解决方案资源管理器”</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可以打开“解决方案资源管理器”</a:t>
            </a:r>
          </a:p>
        </p:txBody>
      </p:sp>
    </p:spTree>
    <p:extLst>
      <p:ext uri="{BB962C8B-B14F-4D97-AF65-F5344CB8AC3E}">
        <p14:creationId xmlns:p14="http://schemas.microsoft.com/office/powerpoint/2010/main" val="34764509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731836"/>
          </a:xfrm>
        </p:spPr>
        <p:txBody>
          <a:bodyPr/>
          <a:lstStyle/>
          <a:p>
            <a:r>
              <a:rPr lang="zh-CN" altLang="en-US" dirty="0"/>
              <a:t>增加源文件</a:t>
            </a:r>
            <a:r>
              <a:rPr lang="en-US" altLang="zh-CN" dirty="0"/>
              <a:t>——CP_Point2D.cpp</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86</a:t>
            </a:fld>
            <a:endParaRPr lang="zh-CN" altLang="en-US"/>
          </a:p>
        </p:txBody>
      </p:sp>
      <p:sp>
        <p:nvSpPr>
          <p:cNvPr id="6" name="Line 4"/>
          <p:cNvSpPr>
            <a:spLocks noChangeShapeType="1"/>
          </p:cNvSpPr>
          <p:nvPr/>
        </p:nvSpPr>
        <p:spPr bwMode="auto">
          <a:xfrm flipV="1">
            <a:off x="0" y="748887"/>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源文件_点"/>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750" y="1071563"/>
            <a:ext cx="8828088" cy="5183187"/>
          </a:xfrm>
          <a:noFill/>
        </p:spPr>
      </p:pic>
      <p:sp>
        <p:nvSpPr>
          <p:cNvPr id="9" name="AutoShape 6"/>
          <p:cNvSpPr>
            <a:spLocks/>
          </p:cNvSpPr>
          <p:nvPr/>
        </p:nvSpPr>
        <p:spPr bwMode="auto">
          <a:xfrm>
            <a:off x="5292725" y="836613"/>
            <a:ext cx="3598863" cy="539750"/>
          </a:xfrm>
          <a:prstGeom prst="borderCallout2">
            <a:avLst>
              <a:gd name="adj1" fmla="val 21176"/>
              <a:gd name="adj2" fmla="val -2116"/>
              <a:gd name="adj3" fmla="val 21176"/>
              <a:gd name="adj4" fmla="val -21264"/>
              <a:gd name="adj5" fmla="val 169412"/>
              <a:gd name="adj6" fmla="val -11270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a:t>
            </a:r>
            <a:r>
              <a:rPr lang="en-US" altLang="zh-CN" sz="2400" i="0">
                <a:ea typeface="楷体_GB2312" pitchFamily="49" charset="-122"/>
              </a:rPr>
              <a:t>Visual C++”</a:t>
            </a:r>
          </a:p>
        </p:txBody>
      </p:sp>
      <p:sp>
        <p:nvSpPr>
          <p:cNvPr id="10" name="AutoShape 7"/>
          <p:cNvSpPr>
            <a:spLocks/>
          </p:cNvSpPr>
          <p:nvPr/>
        </p:nvSpPr>
        <p:spPr bwMode="auto">
          <a:xfrm>
            <a:off x="5286375" y="1555750"/>
            <a:ext cx="3598863" cy="539750"/>
          </a:xfrm>
          <a:prstGeom prst="borderCallout2">
            <a:avLst>
              <a:gd name="adj1" fmla="val 21176"/>
              <a:gd name="adj2" fmla="val -2116"/>
              <a:gd name="adj3" fmla="val 21176"/>
              <a:gd name="adj4" fmla="val -10500"/>
              <a:gd name="adj5" fmla="val 142060"/>
              <a:gd name="adj6" fmla="val -280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a:t>
            </a:r>
            <a:r>
              <a:rPr lang="en-US" altLang="zh-CN" sz="2400" i="0">
                <a:ea typeface="楷体_GB2312" pitchFamily="49" charset="-122"/>
              </a:rPr>
              <a:t>C++</a:t>
            </a:r>
            <a:r>
              <a:rPr lang="zh-CN" altLang="en-US" sz="2400" i="0">
                <a:ea typeface="楷体_GB2312" pitchFamily="49" charset="-122"/>
              </a:rPr>
              <a:t>文件”</a:t>
            </a:r>
          </a:p>
        </p:txBody>
      </p:sp>
      <p:sp>
        <p:nvSpPr>
          <p:cNvPr id="11" name="AutoShape 8"/>
          <p:cNvSpPr>
            <a:spLocks/>
          </p:cNvSpPr>
          <p:nvPr/>
        </p:nvSpPr>
        <p:spPr bwMode="auto">
          <a:xfrm>
            <a:off x="5286375" y="2886075"/>
            <a:ext cx="3598863" cy="539750"/>
          </a:xfrm>
          <a:prstGeom prst="borderCallout2">
            <a:avLst>
              <a:gd name="adj1" fmla="val 21176"/>
              <a:gd name="adj2" fmla="val -2116"/>
              <a:gd name="adj3" fmla="val 21176"/>
              <a:gd name="adj4" fmla="val -15880"/>
              <a:gd name="adj5" fmla="val 456764"/>
              <a:gd name="adj6" fmla="val -688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输入文件名称</a:t>
            </a:r>
          </a:p>
        </p:txBody>
      </p:sp>
      <p:sp>
        <p:nvSpPr>
          <p:cNvPr id="12" name="AutoShape 9"/>
          <p:cNvSpPr>
            <a:spLocks/>
          </p:cNvSpPr>
          <p:nvPr/>
        </p:nvSpPr>
        <p:spPr bwMode="auto">
          <a:xfrm>
            <a:off x="5148263" y="4221163"/>
            <a:ext cx="3765550" cy="539750"/>
          </a:xfrm>
          <a:prstGeom prst="borderCallout3">
            <a:avLst>
              <a:gd name="adj1" fmla="val 21176"/>
              <a:gd name="adj2" fmla="val -2116"/>
              <a:gd name="adj3" fmla="val 21176"/>
              <a:gd name="adj4" fmla="val -4454"/>
              <a:gd name="adj5" fmla="val 229704"/>
              <a:gd name="adj6" fmla="val -4454"/>
              <a:gd name="adj7" fmla="val 325000"/>
              <a:gd name="adj8" fmla="val 5275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单击 “添加</a:t>
            </a:r>
            <a:r>
              <a:rPr lang="zh-CN" altLang="en-US" sz="2400" i="0">
                <a:ea typeface="楷体_GB2312" pitchFamily="49" charset="-122"/>
                <a:sym typeface="Wingdings" panose="05000000000000000000" pitchFamily="2" charset="2"/>
              </a:rPr>
              <a:t>”按钮</a:t>
            </a:r>
            <a:endParaRPr lang="zh-CN" altLang="en-US" sz="2400" i="0">
              <a:ea typeface="楷体_GB2312" pitchFamily="49" charset="-122"/>
            </a:endParaRPr>
          </a:p>
        </p:txBody>
      </p:sp>
    </p:spTree>
    <p:extLst>
      <p:ext uri="{BB962C8B-B14F-4D97-AF65-F5344CB8AC3E}">
        <p14:creationId xmlns:p14="http://schemas.microsoft.com/office/powerpoint/2010/main" val="25270875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p:txBody>
          <a:bodyPr/>
          <a:lstStyle/>
          <a:p>
            <a:pPr marL="342900" lvl="0" indent="-342900" algn="l" fontAlgn="base">
              <a:lnSpc>
                <a:spcPct val="80000"/>
              </a:lnSpc>
              <a:spcBef>
                <a:spcPct val="0"/>
              </a:spcBef>
              <a:spcAft>
                <a:spcPct val="0"/>
              </a:spcAft>
              <a:buNone/>
            </a:pPr>
            <a:r>
              <a:rPr kumimoji="1" lang="en-US" altLang="en-US" sz="1800" kern="0" dirty="0">
                <a:solidFill>
                  <a:srgbClr val="339933"/>
                </a:solidFill>
                <a:latin typeface="Times New Roman"/>
                <a:ea typeface="宋体"/>
                <a:cs typeface="+mn-cs"/>
              </a:rPr>
              <a:t>// CP_Point2D.cpp: </a:t>
            </a:r>
            <a:r>
              <a:rPr kumimoji="1" lang="en-US" altLang="en-US" sz="1800" kern="0" dirty="0" err="1">
                <a:solidFill>
                  <a:srgbClr val="339933"/>
                </a:solidFill>
                <a:latin typeface="Times New Roman"/>
                <a:ea typeface="宋体"/>
                <a:cs typeface="+mn-cs"/>
              </a:rPr>
              <a:t>实现类</a:t>
            </a:r>
            <a:r>
              <a:rPr kumimoji="1" lang="en-US" altLang="en-US" sz="1800" kern="0" dirty="0">
                <a:solidFill>
                  <a:srgbClr val="339933"/>
                </a:solidFill>
                <a:latin typeface="Times New Roman"/>
                <a:ea typeface="宋体"/>
                <a:cs typeface="+mn-cs"/>
              </a:rPr>
              <a:t>: </a:t>
            </a:r>
            <a:endParaRPr kumimoji="1" lang="en-US" altLang="zh-CN" sz="1800" kern="0" dirty="0">
              <a:solidFill>
                <a:srgbClr val="339933"/>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en-US" altLang="en-US" sz="1800" kern="0" dirty="0" err="1">
                <a:solidFill>
                  <a:srgbClr val="339933"/>
                </a:solidFill>
                <a:latin typeface="Times New Roman"/>
                <a:ea typeface="宋体"/>
                <a:cs typeface="+mn-cs"/>
              </a:rPr>
              <a:t>点类</a:t>
            </a:r>
            <a:r>
              <a:rPr kumimoji="1" lang="en-US" altLang="en-US" sz="1800" kern="0" dirty="0">
                <a:solidFill>
                  <a:srgbClr val="339933"/>
                </a:solidFill>
                <a:latin typeface="Times New Roman"/>
                <a:ea typeface="宋体"/>
                <a:cs typeface="+mn-cs"/>
              </a:rPr>
              <a:t>(CP_Point2D)</a:t>
            </a:r>
            <a:r>
              <a:rPr kumimoji="1" lang="en-US" altLang="en-US" sz="1800" kern="0" dirty="0" err="1">
                <a:solidFill>
                  <a:srgbClr val="339933"/>
                </a:solidFill>
                <a:latin typeface="Times New Roman"/>
                <a:ea typeface="宋体"/>
                <a:cs typeface="+mn-cs"/>
              </a:rPr>
              <a:t>和点数组类</a:t>
            </a:r>
            <a:r>
              <a:rPr kumimoji="1" lang="en-US" altLang="en-US" sz="1800" kern="0" dirty="0">
                <a:solidFill>
                  <a:srgbClr val="339933"/>
                </a:solidFill>
                <a:latin typeface="Times New Roman"/>
                <a:ea typeface="宋体"/>
                <a:cs typeface="+mn-cs"/>
              </a:rPr>
              <a:t>(CP_ArrayPoint2D)。</a:t>
            </a:r>
          </a:p>
          <a:p>
            <a:pPr marL="342900" lvl="0" indent="-342900" algn="l" fontAlgn="base">
              <a:lnSpc>
                <a:spcPct val="80000"/>
              </a:lnSpc>
              <a:spcBef>
                <a:spcPct val="0"/>
              </a:spcBef>
              <a:spcAft>
                <a:spcPct val="0"/>
              </a:spcAft>
              <a:buNone/>
            </a:pPr>
            <a:r>
              <a:rPr kumimoji="1" lang="en-US" altLang="en-US" sz="1800" kern="0" dirty="0">
                <a:solidFill>
                  <a:srgbClr val="3333CC"/>
                </a:solidFill>
                <a:latin typeface="Times New Roman"/>
                <a:ea typeface="宋体"/>
                <a:cs typeface="+mn-cs"/>
              </a:rPr>
              <a:t>#include </a:t>
            </a:r>
            <a:r>
              <a:rPr kumimoji="1" lang="en-US" altLang="en-US" sz="1800" kern="0" dirty="0">
                <a:solidFill>
                  <a:srgbClr val="A50021"/>
                </a:solidFill>
                <a:latin typeface="Times New Roman"/>
                <a:ea typeface="宋体"/>
                <a:cs typeface="+mn-cs"/>
              </a:rPr>
              <a:t>"</a:t>
            </a:r>
            <a:r>
              <a:rPr kumimoji="1" lang="en-US" altLang="en-US" sz="1800" kern="0" dirty="0" err="1">
                <a:solidFill>
                  <a:srgbClr val="A50021"/>
                </a:solidFill>
                <a:latin typeface="Times New Roman"/>
                <a:ea typeface="宋体"/>
                <a:cs typeface="+mn-cs"/>
              </a:rPr>
              <a:t>stdafx.h</a:t>
            </a:r>
            <a:r>
              <a:rPr kumimoji="1" lang="en-US" altLang="en-US" sz="1800" kern="0" dirty="0">
                <a:solidFill>
                  <a:srgbClr val="A50021"/>
                </a:solidFill>
                <a:latin typeface="Times New Roman"/>
                <a:ea typeface="宋体"/>
                <a:cs typeface="+mn-cs"/>
              </a:rPr>
              <a:t>"</a:t>
            </a:r>
          </a:p>
          <a:p>
            <a:pPr marL="342900" lvl="0" indent="-342900" algn="l" fontAlgn="base">
              <a:lnSpc>
                <a:spcPct val="80000"/>
              </a:lnSpc>
              <a:spcBef>
                <a:spcPct val="0"/>
              </a:spcBef>
              <a:spcAft>
                <a:spcPct val="0"/>
              </a:spcAft>
              <a:buNone/>
            </a:pPr>
            <a:r>
              <a:rPr kumimoji="1" lang="en-US" altLang="en-US" sz="1800" kern="0" dirty="0">
                <a:solidFill>
                  <a:srgbClr val="3333CC"/>
                </a:solidFill>
                <a:latin typeface="Times New Roman"/>
                <a:ea typeface="宋体"/>
                <a:cs typeface="+mn-cs"/>
              </a:rPr>
              <a:t>#include </a:t>
            </a:r>
            <a:r>
              <a:rPr kumimoji="1" lang="en-US" altLang="en-US" sz="1800" kern="0" dirty="0">
                <a:solidFill>
                  <a:srgbClr val="A50021"/>
                </a:solidFill>
                <a:latin typeface="Times New Roman"/>
                <a:ea typeface="宋体"/>
                <a:cs typeface="+mn-cs"/>
              </a:rPr>
              <a:t>&lt;</a:t>
            </a:r>
            <a:r>
              <a:rPr kumimoji="1" lang="en-US" altLang="en-US" sz="1800" kern="0" dirty="0" err="1">
                <a:solidFill>
                  <a:srgbClr val="A50021"/>
                </a:solidFill>
                <a:latin typeface="Times New Roman"/>
                <a:ea typeface="宋体"/>
                <a:cs typeface="+mn-cs"/>
              </a:rPr>
              <a:t>cmath</a:t>
            </a:r>
            <a:r>
              <a:rPr kumimoji="1" lang="en-US" altLang="en-US" sz="1800" kern="0" dirty="0">
                <a:solidFill>
                  <a:srgbClr val="A50021"/>
                </a:solidFill>
                <a:latin typeface="Times New Roman"/>
                <a:ea typeface="宋体"/>
                <a:cs typeface="+mn-cs"/>
              </a:rPr>
              <a:t>&gt;</a:t>
            </a:r>
          </a:p>
          <a:p>
            <a:pPr marL="342900" lvl="0" indent="-342900" algn="l" fontAlgn="base">
              <a:lnSpc>
                <a:spcPct val="80000"/>
              </a:lnSpc>
              <a:spcBef>
                <a:spcPct val="0"/>
              </a:spcBef>
              <a:spcAft>
                <a:spcPct val="0"/>
              </a:spcAft>
              <a:buNone/>
            </a:pPr>
            <a:r>
              <a:rPr kumimoji="1" lang="en-US" altLang="en-US" sz="1800" kern="0" dirty="0">
                <a:solidFill>
                  <a:srgbClr val="3333CC"/>
                </a:solidFill>
                <a:latin typeface="Times New Roman"/>
                <a:ea typeface="宋体"/>
                <a:cs typeface="+mn-cs"/>
              </a:rPr>
              <a:t>#include </a:t>
            </a:r>
            <a:r>
              <a:rPr kumimoji="1" lang="en-US" altLang="en-US" sz="1800" kern="0" dirty="0" smtClean="0">
                <a:solidFill>
                  <a:srgbClr val="A50021"/>
                </a:solidFill>
                <a:latin typeface="Times New Roman"/>
                <a:ea typeface="宋体"/>
                <a:cs typeface="+mn-cs"/>
              </a:rPr>
              <a:t>&lt;</a:t>
            </a:r>
            <a:r>
              <a:rPr kumimoji="1" lang="en-US" altLang="en-US" sz="1800" kern="0" dirty="0" err="1" smtClean="0">
                <a:solidFill>
                  <a:srgbClr val="A50021"/>
                </a:solidFill>
                <a:latin typeface="Times New Roman"/>
                <a:ea typeface="宋体"/>
                <a:cs typeface="+mn-cs"/>
              </a:rPr>
              <a:t>cstdlib</a:t>
            </a:r>
            <a:r>
              <a:rPr kumimoji="1" lang="en-US" altLang="en-US" sz="1800" kern="0" dirty="0" smtClean="0">
                <a:solidFill>
                  <a:srgbClr val="A50021"/>
                </a:solidFill>
                <a:latin typeface="Times New Roman"/>
                <a:ea typeface="宋体"/>
                <a:cs typeface="+mn-cs"/>
              </a:rPr>
              <a:t>&gt;</a:t>
            </a:r>
            <a:endParaRPr kumimoji="1" lang="en-US" altLang="en-US" sz="1800" kern="0" dirty="0">
              <a:solidFill>
                <a:srgbClr val="A50021"/>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en-US" sz="1800" kern="0" dirty="0">
                <a:solidFill>
                  <a:srgbClr val="3333CC"/>
                </a:solidFill>
                <a:latin typeface="Times New Roman"/>
                <a:ea typeface="宋体"/>
                <a:cs typeface="+mn-cs"/>
              </a:rPr>
              <a:t>#include </a:t>
            </a:r>
            <a:r>
              <a:rPr kumimoji="1" lang="en-US" altLang="en-US" sz="1800" kern="0" dirty="0">
                <a:solidFill>
                  <a:srgbClr val="A50021"/>
                </a:solidFill>
                <a:latin typeface="Times New Roman"/>
                <a:ea typeface="宋体"/>
                <a:cs typeface="+mn-cs"/>
              </a:rPr>
              <a:t>&lt;</a:t>
            </a:r>
            <a:r>
              <a:rPr kumimoji="1" lang="en-US" altLang="en-US" sz="1800" kern="0" dirty="0" err="1">
                <a:solidFill>
                  <a:srgbClr val="A50021"/>
                </a:solidFill>
                <a:latin typeface="Times New Roman"/>
                <a:ea typeface="宋体"/>
                <a:cs typeface="+mn-cs"/>
              </a:rPr>
              <a:t>time.h</a:t>
            </a:r>
            <a:r>
              <a:rPr kumimoji="1" lang="en-US" altLang="en-US" sz="1800" kern="0" dirty="0">
                <a:solidFill>
                  <a:srgbClr val="A50021"/>
                </a:solidFill>
                <a:latin typeface="Times New Roman"/>
                <a:ea typeface="宋体"/>
                <a:cs typeface="+mn-cs"/>
              </a:rPr>
              <a:t>&gt;</a:t>
            </a:r>
          </a:p>
          <a:p>
            <a:pPr marL="342900" lvl="0" indent="-342900" algn="l" fontAlgn="base">
              <a:lnSpc>
                <a:spcPct val="80000"/>
              </a:lnSpc>
              <a:spcBef>
                <a:spcPct val="0"/>
              </a:spcBef>
              <a:spcAft>
                <a:spcPct val="0"/>
              </a:spcAft>
              <a:buNone/>
            </a:pPr>
            <a:endParaRPr kumimoji="1" lang="en-US" altLang="en-US" sz="1800" kern="0" dirty="0">
              <a:solidFill>
                <a:srgbClr val="3333CC"/>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en-US" sz="1800" kern="0" dirty="0">
                <a:solidFill>
                  <a:srgbClr val="3333CC"/>
                </a:solidFill>
                <a:latin typeface="Times New Roman"/>
                <a:ea typeface="宋体"/>
                <a:cs typeface="+mn-cs"/>
              </a:rPr>
              <a:t>#include </a:t>
            </a:r>
            <a:r>
              <a:rPr kumimoji="1" lang="en-US" altLang="en-US" sz="1800" kern="0" dirty="0">
                <a:solidFill>
                  <a:srgbClr val="A50021"/>
                </a:solidFill>
                <a:latin typeface="Times New Roman"/>
                <a:ea typeface="宋体"/>
                <a:cs typeface="+mn-cs"/>
              </a:rPr>
              <a:t>"CP_Point2D.h"</a:t>
            </a:r>
          </a:p>
          <a:p>
            <a:pPr marL="342900" lvl="0" indent="-342900" algn="l" fontAlgn="base">
              <a:lnSpc>
                <a:spcPct val="80000"/>
              </a:lnSpc>
              <a:spcBef>
                <a:spcPct val="0"/>
              </a:spcBef>
              <a:spcAft>
                <a:spcPct val="0"/>
              </a:spcAft>
              <a:buNone/>
            </a:pPr>
            <a:endParaRPr kumimoji="1" lang="en-US" altLang="en-US" sz="1800" kern="0" dirty="0">
              <a:solidFill>
                <a:srgbClr val="A50021"/>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CP_Point2D::CP_Point2D( ): </a:t>
            </a:r>
            <a:r>
              <a:rPr kumimoji="1" lang="en-US" altLang="en-US" sz="1800" kern="0" dirty="0" err="1">
                <a:solidFill>
                  <a:srgbClr val="000000"/>
                </a:solidFill>
                <a:latin typeface="Times New Roman"/>
                <a:ea typeface="宋体"/>
                <a:cs typeface="+mn-cs"/>
              </a:rPr>
              <a:t>m_x</a:t>
            </a:r>
            <a:r>
              <a:rPr kumimoji="1" lang="en-US" altLang="en-US" sz="1800" kern="0" dirty="0">
                <a:solidFill>
                  <a:srgbClr val="000000"/>
                </a:solidFill>
                <a:latin typeface="Times New Roman"/>
                <a:ea typeface="宋体"/>
                <a:cs typeface="+mn-cs"/>
              </a:rPr>
              <a:t>(0.0), </a:t>
            </a:r>
            <a:r>
              <a:rPr kumimoji="1" lang="en-US" altLang="en-US" sz="1800" kern="0" dirty="0" err="1">
                <a:solidFill>
                  <a:srgbClr val="000000"/>
                </a:solidFill>
                <a:latin typeface="Times New Roman"/>
                <a:ea typeface="宋体"/>
                <a:cs typeface="+mn-cs"/>
              </a:rPr>
              <a:t>m_y</a:t>
            </a:r>
            <a:r>
              <a:rPr kumimoji="1" lang="en-US" altLang="en-US" sz="1800" kern="0" dirty="0">
                <a:solidFill>
                  <a:srgbClr val="000000"/>
                </a:solidFill>
                <a:latin typeface="Times New Roman"/>
                <a:ea typeface="宋体"/>
                <a:cs typeface="+mn-cs"/>
              </a:rPr>
              <a:t>(0.0)</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r>
              <a:rPr kumimoji="1" lang="en-US" altLang="en-US" sz="1800" kern="0" dirty="0">
                <a:solidFill>
                  <a:srgbClr val="3333CC"/>
                </a:solidFill>
                <a:latin typeface="Times New Roman"/>
                <a:ea typeface="宋体"/>
                <a:cs typeface="+mn-cs"/>
              </a:rPr>
              <a:t> </a:t>
            </a:r>
            <a:r>
              <a:rPr kumimoji="1" lang="en-US" altLang="en-US" sz="1800" kern="0" dirty="0">
                <a:solidFill>
                  <a:srgbClr val="339933"/>
                </a:solidFill>
                <a:latin typeface="Times New Roman"/>
                <a:ea typeface="宋体"/>
                <a:cs typeface="+mn-cs"/>
              </a:rPr>
              <a:t>// 类CP_Point2D的构造函数定义结束</a:t>
            </a:r>
          </a:p>
          <a:p>
            <a:pPr marL="342900" lvl="0" indent="-342900" algn="l" fontAlgn="base">
              <a:lnSpc>
                <a:spcPct val="80000"/>
              </a:lnSpc>
              <a:spcBef>
                <a:spcPct val="0"/>
              </a:spcBef>
              <a:spcAft>
                <a:spcPct val="0"/>
              </a:spcAft>
              <a:buNone/>
            </a:pPr>
            <a:endParaRPr kumimoji="1" lang="en-US" altLang="en-US" sz="1800" kern="0" dirty="0">
              <a:solidFill>
                <a:srgbClr val="3333CC"/>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CP_Point2D::CP_Point2D(</a:t>
            </a:r>
            <a:r>
              <a:rPr kumimoji="1" lang="en-US" altLang="en-US" sz="1800" kern="0" dirty="0">
                <a:solidFill>
                  <a:srgbClr val="3333CC"/>
                </a:solidFill>
                <a:latin typeface="Times New Roman"/>
                <a:ea typeface="宋体"/>
                <a:cs typeface="+mn-cs"/>
              </a:rPr>
              <a:t>double</a:t>
            </a:r>
            <a:r>
              <a:rPr kumimoji="1" lang="en-US" altLang="en-US" sz="1800" kern="0" dirty="0">
                <a:solidFill>
                  <a:srgbClr val="000000"/>
                </a:solidFill>
                <a:latin typeface="Times New Roman"/>
                <a:ea typeface="宋体"/>
                <a:cs typeface="+mn-cs"/>
              </a:rPr>
              <a:t> x, </a:t>
            </a:r>
            <a:r>
              <a:rPr kumimoji="1" lang="en-US" altLang="en-US" sz="1800" kern="0" dirty="0">
                <a:solidFill>
                  <a:srgbClr val="3333CC"/>
                </a:solidFill>
                <a:latin typeface="Times New Roman"/>
                <a:ea typeface="宋体"/>
                <a:cs typeface="+mn-cs"/>
              </a:rPr>
              <a:t>double</a:t>
            </a:r>
            <a:r>
              <a:rPr kumimoji="1" lang="en-US" altLang="en-US" sz="1800" kern="0" dirty="0">
                <a:solidFill>
                  <a:srgbClr val="000000"/>
                </a:solidFill>
                <a:latin typeface="Times New Roman"/>
                <a:ea typeface="宋体"/>
                <a:cs typeface="+mn-cs"/>
              </a:rPr>
              <a:t> y): </a:t>
            </a:r>
            <a:r>
              <a:rPr kumimoji="1" lang="en-US" altLang="en-US" sz="1800" kern="0" dirty="0" err="1">
                <a:solidFill>
                  <a:srgbClr val="000000"/>
                </a:solidFill>
                <a:latin typeface="Times New Roman"/>
                <a:ea typeface="宋体"/>
                <a:cs typeface="+mn-cs"/>
              </a:rPr>
              <a:t>m_x</a:t>
            </a:r>
            <a:r>
              <a:rPr kumimoji="1" lang="en-US" altLang="en-US" sz="1800" kern="0" dirty="0">
                <a:solidFill>
                  <a:srgbClr val="000000"/>
                </a:solidFill>
                <a:latin typeface="Times New Roman"/>
                <a:ea typeface="宋体"/>
                <a:cs typeface="+mn-cs"/>
              </a:rPr>
              <a:t>(x), </a:t>
            </a:r>
            <a:r>
              <a:rPr kumimoji="1" lang="en-US" altLang="en-US" sz="1800" kern="0" dirty="0" err="1">
                <a:solidFill>
                  <a:srgbClr val="000000"/>
                </a:solidFill>
                <a:latin typeface="Times New Roman"/>
                <a:ea typeface="宋体"/>
                <a:cs typeface="+mn-cs"/>
              </a:rPr>
              <a:t>m_y</a:t>
            </a:r>
            <a:r>
              <a:rPr kumimoji="1" lang="en-US" altLang="en-US" sz="1800" kern="0" dirty="0">
                <a:solidFill>
                  <a:srgbClr val="000000"/>
                </a:solidFill>
                <a:latin typeface="Times New Roman"/>
                <a:ea typeface="宋体"/>
                <a:cs typeface="+mn-cs"/>
              </a:rPr>
              <a:t>(y)</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r>
              <a:rPr kumimoji="1" lang="en-US" altLang="en-US" sz="1800" kern="0" dirty="0">
                <a:solidFill>
                  <a:srgbClr val="339933"/>
                </a:solidFill>
                <a:latin typeface="Times New Roman"/>
                <a:ea typeface="宋体"/>
                <a:cs typeface="+mn-cs"/>
              </a:rPr>
              <a:t> // 类CP_Point2D的构造函数定义结束</a:t>
            </a:r>
          </a:p>
          <a:p>
            <a:pPr marL="342900" lvl="0" indent="-342900" algn="l" fontAlgn="base">
              <a:lnSpc>
                <a:spcPct val="80000"/>
              </a:lnSpc>
              <a:spcBef>
                <a:spcPct val="0"/>
              </a:spcBef>
              <a:spcAft>
                <a:spcPct val="0"/>
              </a:spcAft>
              <a:buNone/>
            </a:pPr>
            <a:endParaRPr kumimoji="1" lang="en-US" altLang="en-US" sz="1800" kern="0" dirty="0">
              <a:solidFill>
                <a:srgbClr val="339933"/>
              </a:solidFill>
              <a:latin typeface="Times New Roman"/>
              <a:ea typeface="宋体"/>
              <a:cs typeface="+mn-cs"/>
            </a:endParaRP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CP_Point2D::~CP_Point2D( )</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p>
          <a:p>
            <a:pPr marL="342900" lvl="0" indent="-342900" algn="l" fontAlgn="base">
              <a:lnSpc>
                <a:spcPct val="80000"/>
              </a:lnSpc>
              <a:spcBef>
                <a:spcPct val="0"/>
              </a:spcBef>
              <a:spcAft>
                <a:spcPct val="0"/>
              </a:spcAft>
              <a:buNone/>
            </a:pPr>
            <a:r>
              <a:rPr kumimoji="1" lang="en-US" altLang="en-US" sz="1800" kern="0" dirty="0">
                <a:solidFill>
                  <a:srgbClr val="000000"/>
                </a:solidFill>
                <a:latin typeface="Times New Roman"/>
                <a:ea typeface="宋体"/>
                <a:cs typeface="+mn-cs"/>
              </a:rPr>
              <a:t>}</a:t>
            </a:r>
            <a:r>
              <a:rPr kumimoji="1" lang="en-US" altLang="en-US" sz="1800" kern="0" dirty="0">
                <a:solidFill>
                  <a:srgbClr val="339933"/>
                </a:solidFill>
                <a:latin typeface="Times New Roman"/>
                <a:ea typeface="宋体"/>
                <a:cs typeface="+mn-cs"/>
              </a:rPr>
              <a:t> // 类CP_Point2D的析构函数定义结束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3340917" y="1990143"/>
            <a:ext cx="5254625" cy="539750"/>
          </a:xfrm>
          <a:prstGeom prst="borderCallout2">
            <a:avLst>
              <a:gd name="adj1" fmla="val 21176"/>
              <a:gd name="adj2" fmla="val -1449"/>
              <a:gd name="adj3" fmla="val 21176"/>
              <a:gd name="adj4" fmla="val -4560"/>
              <a:gd name="adj5" fmla="val 50588"/>
              <a:gd name="adj6" fmla="val -1948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dirty="0">
                <a:ea typeface="楷体_GB2312" pitchFamily="49" charset="-122"/>
              </a:rPr>
              <a:t>下面距离计算，用到函数</a:t>
            </a:r>
            <a:r>
              <a:rPr lang="en-US" altLang="zh-CN" sz="2400" i="0" dirty="0" err="1">
                <a:ea typeface="楷体_GB2312" pitchFamily="49" charset="-122"/>
              </a:rPr>
              <a:t>sqrt</a:t>
            </a:r>
            <a:r>
              <a:rPr lang="en-US" altLang="zh-CN" sz="2400" i="0" dirty="0">
                <a:ea typeface="楷体_GB2312" pitchFamily="49" charset="-122"/>
              </a:rPr>
              <a:t>( )</a:t>
            </a:r>
          </a:p>
        </p:txBody>
      </p:sp>
      <p:sp>
        <p:nvSpPr>
          <p:cNvPr id="10" name="AutoShape 6"/>
          <p:cNvSpPr>
            <a:spLocks/>
          </p:cNvSpPr>
          <p:nvPr/>
        </p:nvSpPr>
        <p:spPr bwMode="auto">
          <a:xfrm>
            <a:off x="3340917" y="2710868"/>
            <a:ext cx="5254625" cy="539750"/>
          </a:xfrm>
          <a:prstGeom prst="borderCallout2">
            <a:avLst>
              <a:gd name="adj1" fmla="val 21176"/>
              <a:gd name="adj2" fmla="val -1449"/>
              <a:gd name="adj3" fmla="val 21176"/>
              <a:gd name="adj4" fmla="val -4440"/>
              <a:gd name="adj5" fmla="val 7060"/>
              <a:gd name="adj6" fmla="val -18699"/>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下面随机数的产生，用时间作为种子</a:t>
            </a:r>
          </a:p>
        </p:txBody>
      </p:sp>
    </p:spTree>
    <p:extLst>
      <p:ext uri="{BB962C8B-B14F-4D97-AF65-F5344CB8AC3E}">
        <p14:creationId xmlns:p14="http://schemas.microsoft.com/office/powerpoint/2010/main" val="34985642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756856"/>
          </a:xfrm>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a:xfrm>
            <a:off x="461963" y="780585"/>
            <a:ext cx="8220075" cy="5575766"/>
          </a:xfrm>
        </p:spPr>
        <p:txBody>
          <a:bodyPr>
            <a:noAutofit/>
          </a:bodyPr>
          <a:lstStyle/>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CP_ArrayPoint2D::CP_ArrayPoint2D( ): </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(NULL),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的构造函数定义结束</a:t>
            </a:r>
          </a:p>
          <a:p>
            <a:pPr marL="342900" lvl="0" indent="-342900" algn="l" fontAlgn="base">
              <a:lnSpc>
                <a:spcPts val="1800"/>
              </a:lnSpc>
              <a:spcBef>
                <a:spcPct val="0"/>
              </a:spcBef>
              <a:spcAft>
                <a:spcPct val="0"/>
              </a:spcAft>
              <a:buNone/>
            </a:pPr>
            <a:endParaRPr kumimoji="1" lang="zh-CN" altLang="en-US" sz="1800" kern="0" dirty="0">
              <a:solidFill>
                <a:srgbClr val="339933"/>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CP_ArrayPoint2D::CP_ArrayPoint2D(</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n)</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=NULL;</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    if</a:t>
            </a:r>
            <a:r>
              <a:rPr kumimoji="1" lang="en-US" altLang="zh-CN" sz="1800" kern="0" dirty="0">
                <a:solidFill>
                  <a:srgbClr val="000000"/>
                </a:solidFill>
                <a:latin typeface="Times New Roman"/>
                <a:ea typeface="宋体"/>
                <a:cs typeface="+mn-cs"/>
              </a:rPr>
              <a:t> (n&gt;0)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smtClean="0">
                <a:solidFill>
                  <a:srgbClr val="000000"/>
                </a:solidFill>
                <a:latin typeface="Times New Roman"/>
                <a:ea typeface="宋体"/>
                <a:cs typeface="+mn-cs"/>
              </a:rPr>
              <a:t>m_data</a:t>
            </a:r>
            <a:r>
              <a:rPr kumimoji="1" lang="en-US" altLang="zh-CN" sz="1800" kern="0" dirty="0" smtClean="0">
                <a:solidFill>
                  <a:srgbClr val="000000"/>
                </a:solidFill>
                <a:latin typeface="Times New Roman"/>
                <a:ea typeface="宋体"/>
                <a:cs typeface="+mn-cs"/>
              </a:rPr>
              <a:t>=</a:t>
            </a:r>
            <a:r>
              <a:rPr kumimoji="1" lang="en-US" altLang="zh-CN" sz="1800" kern="0" dirty="0">
                <a:solidFill>
                  <a:srgbClr val="3333CC"/>
                </a:solidFill>
                <a:latin typeface="Times New Roman"/>
                <a:ea typeface="宋体"/>
              </a:rPr>
              <a:t>new</a:t>
            </a:r>
            <a:r>
              <a:rPr kumimoji="1" lang="en-US" altLang="zh-CN" sz="1800" kern="0" dirty="0">
                <a:solidFill>
                  <a:srgbClr val="000000"/>
                </a:solidFill>
                <a:latin typeface="Times New Roman"/>
                <a:ea typeface="宋体"/>
              </a:rPr>
              <a:t> </a:t>
            </a:r>
            <a:r>
              <a:rPr lang="en-US" altLang="zh-CN" sz="1800" dirty="0">
                <a:solidFill>
                  <a:srgbClr val="FF0000"/>
                </a:solidFill>
                <a:ea typeface="楷体_GB2312" pitchFamily="49" charset="-122"/>
              </a:rPr>
              <a:t>(</a:t>
            </a:r>
            <a:r>
              <a:rPr lang="en-US" altLang="zh-CN" sz="1800" dirty="0" err="1">
                <a:solidFill>
                  <a:srgbClr val="FF0000"/>
                </a:solidFill>
                <a:ea typeface="楷体_GB2312" pitchFamily="49" charset="-122"/>
              </a:rPr>
              <a:t>nothrow</a:t>
            </a:r>
            <a:r>
              <a:rPr lang="en-US" altLang="zh-CN" sz="1800" dirty="0">
                <a:solidFill>
                  <a:srgbClr val="FF0000"/>
                </a:solidFill>
                <a:ea typeface="楷体_GB2312" pitchFamily="49" charset="-122"/>
              </a:rPr>
              <a:t>)</a:t>
            </a:r>
            <a:r>
              <a:rPr lang="en-US" altLang="zh-CN" sz="1800" dirty="0">
                <a:solidFill>
                  <a:srgbClr val="0000FF"/>
                </a:solidFill>
                <a:ea typeface="楷体_GB2312" pitchFamily="49" charset="-122"/>
              </a:rPr>
              <a:t> </a:t>
            </a:r>
            <a:r>
              <a:rPr kumimoji="1" lang="en-US" altLang="zh-CN" sz="1800" kern="0" dirty="0" smtClean="0">
                <a:solidFill>
                  <a:srgbClr val="000000"/>
                </a:solidFill>
                <a:latin typeface="Times New Roman"/>
                <a:ea typeface="宋体"/>
                <a:cs typeface="+mn-cs"/>
              </a:rPr>
              <a:t> </a:t>
            </a:r>
            <a:r>
              <a:rPr kumimoji="1" lang="en-US" altLang="zh-CN" sz="1800" kern="0" dirty="0">
                <a:solidFill>
                  <a:srgbClr val="000000"/>
                </a:solidFill>
                <a:latin typeface="Times New Roman"/>
                <a:ea typeface="宋体"/>
                <a:cs typeface="+mn-cs"/>
              </a:rPr>
              <a:t>CP_Point2D[n];</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 </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==NULL)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分配内存失败</a:t>
            </a:r>
          </a:p>
          <a:p>
            <a:pPr marL="342900" lvl="0" indent="-342900" algn="l" fontAlgn="base">
              <a:lnSpc>
                <a:spcPts val="18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else</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=n; </a:t>
            </a:r>
            <a:r>
              <a:rPr kumimoji="1" lang="en-US" altLang="zh-CN" sz="1800" kern="0" dirty="0">
                <a:solidFill>
                  <a:srgbClr val="339933"/>
                </a:solidFill>
                <a:latin typeface="Times New Roman"/>
                <a:ea typeface="宋体"/>
                <a:cs typeface="+mn-cs"/>
              </a:rPr>
              <a:t>// if/else</a:t>
            </a:r>
            <a:r>
              <a:rPr kumimoji="1" lang="zh-CN" altLang="en-US" sz="1800" kern="0" dirty="0">
                <a:solidFill>
                  <a:srgbClr val="339933"/>
                </a:solidFill>
                <a:latin typeface="Times New Roman"/>
                <a:ea typeface="宋体"/>
                <a:cs typeface="+mn-cs"/>
              </a:rPr>
              <a:t>结构结束</a:t>
            </a:r>
          </a:p>
          <a:p>
            <a:pPr marL="342900" lvl="0" indent="-342900" algn="l" fontAlgn="base">
              <a:lnSpc>
                <a:spcPts val="18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else</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 </a:t>
            </a:r>
            <a:r>
              <a:rPr kumimoji="1" lang="en-US" altLang="zh-CN" sz="1800" kern="0" dirty="0">
                <a:solidFill>
                  <a:srgbClr val="339933"/>
                </a:solidFill>
                <a:latin typeface="Times New Roman"/>
                <a:ea typeface="宋体"/>
                <a:cs typeface="+mn-cs"/>
              </a:rPr>
              <a:t>// if/else</a:t>
            </a:r>
            <a:r>
              <a:rPr kumimoji="1" lang="zh-CN" altLang="en-US" sz="1800" kern="0" dirty="0">
                <a:solidFill>
                  <a:srgbClr val="339933"/>
                </a:solidFill>
                <a:latin typeface="Times New Roman"/>
                <a:ea typeface="宋体"/>
                <a:cs typeface="+mn-cs"/>
              </a:rPr>
              <a:t>结构结束</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的构造函数定义结束</a:t>
            </a:r>
          </a:p>
          <a:p>
            <a:pPr marL="342900" lvl="0" indent="-342900" algn="l" fontAlgn="base">
              <a:lnSpc>
                <a:spcPts val="18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CP_ArrayPoint2D::~CP_ArrayPoint2D(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delete</a:t>
            </a:r>
            <a:r>
              <a:rPr kumimoji="1" lang="en-US" altLang="zh-CN" sz="1800" kern="0" dirty="0">
                <a:solidFill>
                  <a:srgbClr val="000000"/>
                </a:solidFill>
                <a:latin typeface="Times New Roman"/>
                <a:ea typeface="宋体"/>
                <a:cs typeface="+mn-cs"/>
              </a:rPr>
              <a:t> [ ] </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的构造函数定义结束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88</a:t>
            </a:fld>
            <a:endParaRPr lang="zh-CN" altLang="en-US"/>
          </a:p>
        </p:txBody>
      </p:sp>
      <p:sp>
        <p:nvSpPr>
          <p:cNvPr id="6" name="Line 4"/>
          <p:cNvSpPr>
            <a:spLocks noChangeShapeType="1"/>
          </p:cNvSpPr>
          <p:nvPr/>
        </p:nvSpPr>
        <p:spPr bwMode="auto">
          <a:xfrm flipV="1">
            <a:off x="0" y="760032"/>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6"/>
          <p:cNvSpPr>
            <a:spLocks/>
          </p:cNvSpPr>
          <p:nvPr/>
        </p:nvSpPr>
        <p:spPr bwMode="auto">
          <a:xfrm>
            <a:off x="4567236" y="3568468"/>
            <a:ext cx="4248614" cy="1258966"/>
          </a:xfrm>
          <a:prstGeom prst="borderCallout2">
            <a:avLst>
              <a:gd name="adj1" fmla="val 21176"/>
              <a:gd name="adj2" fmla="val -1449"/>
              <a:gd name="adj3" fmla="val 22819"/>
              <a:gd name="adj4" fmla="val -24738"/>
              <a:gd name="adj5" fmla="val -38673"/>
              <a:gd name="adj6" fmla="val -3646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ct val="0"/>
              </a:spcBef>
              <a:buNone/>
            </a:pPr>
            <a:r>
              <a:rPr lang="zh-CN" altLang="en-US" sz="2400" dirty="0">
                <a:solidFill>
                  <a:srgbClr val="0000FF"/>
                </a:solidFill>
                <a:ea typeface="楷体_GB2312" pitchFamily="49" charset="-122"/>
              </a:rPr>
              <a:t>注</a:t>
            </a:r>
            <a:r>
              <a:rPr lang="en-US" altLang="zh-CN" sz="2400" dirty="0">
                <a:solidFill>
                  <a:srgbClr val="0000FF"/>
                </a:solidFill>
                <a:ea typeface="楷体_GB2312" pitchFamily="49" charset="-122"/>
              </a:rPr>
              <a:t>: new (</a:t>
            </a:r>
            <a:r>
              <a:rPr lang="en-US" altLang="zh-CN" sz="2400" dirty="0" err="1">
                <a:solidFill>
                  <a:srgbClr val="0000FF"/>
                </a:solidFill>
                <a:ea typeface="楷体_GB2312" pitchFamily="49" charset="-122"/>
              </a:rPr>
              <a:t>nothrow</a:t>
            </a:r>
            <a:r>
              <a:rPr lang="en-US" altLang="zh-CN" sz="2400" dirty="0">
                <a:solidFill>
                  <a:srgbClr val="0000FF"/>
                </a:solidFill>
                <a:ea typeface="楷体_GB2312" pitchFamily="49" charset="-122"/>
              </a:rPr>
              <a:t>)</a:t>
            </a:r>
            <a:r>
              <a:rPr lang="zh-CN" altLang="en-US" sz="2400">
                <a:solidFill>
                  <a:srgbClr val="0000FF"/>
                </a:solidFill>
                <a:ea typeface="楷体_GB2312" pitchFamily="49" charset="-122"/>
              </a:rPr>
              <a:t>保证不会抛出异常。异常处理将在后面的章节讲解。</a:t>
            </a:r>
            <a:endParaRPr lang="en-US" altLang="zh-CN" sz="2400" dirty="0">
              <a:solidFill>
                <a:srgbClr val="0000FF"/>
              </a:solidFill>
              <a:ea typeface="楷体_GB2312" pitchFamily="49" charset="-122"/>
            </a:endParaRPr>
          </a:p>
        </p:txBody>
      </p:sp>
    </p:spTree>
    <p:extLst>
      <p:ext uri="{BB962C8B-B14F-4D97-AF65-F5344CB8AC3E}">
        <p14:creationId xmlns:p14="http://schemas.microsoft.com/office/powerpoint/2010/main" val="16944563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355406"/>
          </a:xfrm>
        </p:spPr>
        <p:txBody>
          <a:bodyPr>
            <a:noAutofit/>
          </a:bodyPr>
          <a:lstStyle/>
          <a:p>
            <a:r>
              <a:rPr lang="zh-CN" altLang="en-US" sz="1800" dirty="0"/>
              <a:t>源文件“</a:t>
            </a:r>
            <a:r>
              <a:rPr lang="en-US" altLang="zh-CN" sz="1800" dirty="0"/>
              <a:t>CP_Point2D.cpp”</a:t>
            </a:r>
            <a:r>
              <a:rPr lang="zh-CN" altLang="en-US" sz="1800" dirty="0"/>
              <a:t>的代码</a:t>
            </a:r>
          </a:p>
        </p:txBody>
      </p:sp>
      <p:sp>
        <p:nvSpPr>
          <p:cNvPr id="3" name="内容占位符 2"/>
          <p:cNvSpPr>
            <a:spLocks noGrp="1"/>
          </p:cNvSpPr>
          <p:nvPr>
            <p:ph idx="1"/>
          </p:nvPr>
        </p:nvSpPr>
        <p:spPr>
          <a:xfrm>
            <a:off x="461963" y="367990"/>
            <a:ext cx="8220075" cy="5988361"/>
          </a:xfrm>
        </p:spPr>
        <p:txBody>
          <a:bodyPr>
            <a:noAutofit/>
          </a:bodyPr>
          <a:lstStyle/>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CP_Point2D* CP_ArrayPoint2D::</a:t>
            </a:r>
            <a:r>
              <a:rPr kumimoji="1" lang="en-US" altLang="zh-CN" sz="1800" kern="0" dirty="0" err="1">
                <a:solidFill>
                  <a:srgbClr val="000000"/>
                </a:solidFill>
                <a:latin typeface="Times New Roman"/>
                <a:ea typeface="宋体"/>
                <a:cs typeface="+mn-cs"/>
              </a:rPr>
              <a:t>mb_getData</a:t>
            </a: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的成员函数</a:t>
            </a:r>
            <a:r>
              <a:rPr kumimoji="1" lang="en-US" altLang="zh-CN" sz="1800" kern="0" dirty="0" err="1">
                <a:solidFill>
                  <a:srgbClr val="339933"/>
                </a:solidFill>
                <a:latin typeface="Times New Roman"/>
                <a:ea typeface="宋体"/>
                <a:cs typeface="+mn-cs"/>
              </a:rPr>
              <a:t>mb_getData</a:t>
            </a:r>
            <a:r>
              <a:rPr kumimoji="1" lang="zh-CN" altLang="en-US" sz="1800" kern="0" dirty="0">
                <a:solidFill>
                  <a:srgbClr val="339933"/>
                </a:solidFill>
                <a:latin typeface="Times New Roman"/>
                <a:ea typeface="宋体"/>
                <a:cs typeface="+mn-cs"/>
              </a:rPr>
              <a:t>结束</a:t>
            </a:r>
          </a:p>
          <a:p>
            <a:pPr marL="342900" lvl="0" indent="-342900" algn="l" fontAlgn="base">
              <a:lnSpc>
                <a:spcPts val="18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CP_ArrayPoint2D::</a:t>
            </a:r>
            <a:r>
              <a:rPr kumimoji="1" lang="en-US" altLang="zh-CN" sz="1800" kern="0" dirty="0" err="1">
                <a:solidFill>
                  <a:srgbClr val="000000"/>
                </a:solidFill>
                <a:latin typeface="Times New Roman"/>
                <a:ea typeface="宋体"/>
                <a:cs typeface="+mn-cs"/>
              </a:rPr>
              <a:t>mb_getSize</a:t>
            </a: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的成员函数</a:t>
            </a:r>
            <a:r>
              <a:rPr kumimoji="1" lang="en-US" altLang="zh-CN" sz="1800" kern="0" dirty="0" err="1">
                <a:solidFill>
                  <a:srgbClr val="339933"/>
                </a:solidFill>
                <a:latin typeface="Times New Roman"/>
                <a:ea typeface="宋体"/>
                <a:cs typeface="+mn-cs"/>
              </a:rPr>
              <a:t>mb_getSize</a:t>
            </a:r>
            <a:r>
              <a:rPr kumimoji="1" lang="zh-CN" altLang="en-US" sz="1800" kern="0" dirty="0">
                <a:solidFill>
                  <a:srgbClr val="339933"/>
                </a:solidFill>
                <a:latin typeface="Times New Roman"/>
                <a:ea typeface="宋体"/>
                <a:cs typeface="+mn-cs"/>
              </a:rPr>
              <a:t>结束</a:t>
            </a:r>
          </a:p>
          <a:p>
            <a:pPr marL="342900" lvl="0" indent="-342900" algn="l" fontAlgn="base">
              <a:lnSpc>
                <a:spcPts val="18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void</a:t>
            </a:r>
            <a:r>
              <a:rPr kumimoji="1" lang="en-US" altLang="zh-CN" sz="1800" kern="0" dirty="0">
                <a:solidFill>
                  <a:srgbClr val="000000"/>
                </a:solidFill>
                <a:latin typeface="Times New Roman"/>
                <a:ea typeface="宋体"/>
                <a:cs typeface="+mn-cs"/>
              </a:rPr>
              <a:t> CP_ArrayPoint2D::</a:t>
            </a:r>
            <a:r>
              <a:rPr kumimoji="1" lang="en-US" altLang="zh-CN" sz="1800" kern="0" dirty="0" err="1">
                <a:solidFill>
                  <a:srgbClr val="000000"/>
                </a:solidFill>
                <a:latin typeface="Times New Roman"/>
                <a:ea typeface="宋体"/>
                <a:cs typeface="+mn-cs"/>
              </a:rPr>
              <a:t>mb_setSize</a:t>
            </a:r>
            <a:r>
              <a:rPr kumimoji="1" lang="en-US" altLang="zh-CN" sz="1800" kern="0" dirty="0">
                <a:solidFill>
                  <a:srgbClr val="000000"/>
                </a:solidFill>
                <a:latin typeface="Times New Roman"/>
                <a:ea typeface="宋体"/>
                <a:cs typeface="+mn-cs"/>
              </a:rPr>
              <a:t>(</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n)</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delete </a:t>
            </a:r>
            <a:r>
              <a:rPr kumimoji="1" lang="en-US" altLang="zh-CN" sz="1800" kern="0" dirty="0">
                <a:solidFill>
                  <a:srgbClr val="000000"/>
                </a:solidFill>
                <a:latin typeface="Times New Roman"/>
                <a:ea typeface="宋体"/>
                <a:cs typeface="+mn-cs"/>
              </a:rPr>
              <a:t>[ ] </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a:t>
            </a:r>
            <a:r>
              <a:rPr kumimoji="1" lang="en-US" altLang="zh-CN" sz="1800" kern="0" dirty="0">
                <a:solidFill>
                  <a:srgbClr val="000000"/>
                </a:solidFill>
                <a:latin typeface="Times New Roman"/>
                <a:ea typeface="宋体"/>
                <a:cs typeface="+mn-cs"/>
              </a:rPr>
              <a:t> (n&gt;0)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smtClean="0">
                <a:solidFill>
                  <a:srgbClr val="000000"/>
                </a:solidFill>
                <a:latin typeface="Times New Roman"/>
                <a:ea typeface="宋体"/>
                <a:cs typeface="+mn-cs"/>
              </a:rPr>
              <a:t>m_data</a:t>
            </a:r>
            <a:r>
              <a:rPr kumimoji="1" lang="en-US" altLang="zh-CN" sz="1800" kern="0" dirty="0" smtClean="0">
                <a:solidFill>
                  <a:srgbClr val="000000"/>
                </a:solidFill>
                <a:latin typeface="Times New Roman"/>
                <a:ea typeface="宋体"/>
                <a:cs typeface="+mn-cs"/>
              </a:rPr>
              <a:t>=</a:t>
            </a:r>
            <a:r>
              <a:rPr kumimoji="1" lang="en-US" altLang="zh-CN" sz="1800" kern="0" dirty="0">
                <a:solidFill>
                  <a:srgbClr val="3333CC"/>
                </a:solidFill>
                <a:latin typeface="Times New Roman"/>
                <a:ea typeface="宋体"/>
              </a:rPr>
              <a:t>new</a:t>
            </a:r>
            <a:r>
              <a:rPr kumimoji="1" lang="en-US" altLang="zh-CN" sz="1800" kern="0" dirty="0">
                <a:solidFill>
                  <a:srgbClr val="000000"/>
                </a:solidFill>
                <a:latin typeface="Times New Roman"/>
                <a:ea typeface="宋体"/>
              </a:rPr>
              <a:t> </a:t>
            </a:r>
            <a:r>
              <a:rPr lang="en-US" altLang="zh-CN" sz="1800" dirty="0">
                <a:solidFill>
                  <a:srgbClr val="FF0000"/>
                </a:solidFill>
                <a:ea typeface="楷体_GB2312" pitchFamily="49" charset="-122"/>
              </a:rPr>
              <a:t>(</a:t>
            </a:r>
            <a:r>
              <a:rPr lang="en-US" altLang="zh-CN" sz="1800" dirty="0" err="1">
                <a:solidFill>
                  <a:srgbClr val="FF0000"/>
                </a:solidFill>
                <a:ea typeface="楷体_GB2312" pitchFamily="49" charset="-122"/>
              </a:rPr>
              <a:t>nothrow</a:t>
            </a:r>
            <a:r>
              <a:rPr lang="en-US" altLang="zh-CN" sz="1800" dirty="0">
                <a:solidFill>
                  <a:srgbClr val="FF0000"/>
                </a:solidFill>
                <a:ea typeface="楷体_GB2312" pitchFamily="49" charset="-122"/>
              </a:rPr>
              <a:t>)</a:t>
            </a:r>
            <a:r>
              <a:rPr lang="en-US" altLang="zh-CN" sz="1800" dirty="0">
                <a:solidFill>
                  <a:srgbClr val="0000FF"/>
                </a:solidFill>
                <a:ea typeface="楷体_GB2312" pitchFamily="49" charset="-122"/>
              </a:rPr>
              <a:t> </a:t>
            </a:r>
            <a:r>
              <a:rPr kumimoji="1" lang="en-US" altLang="zh-CN" sz="1800" kern="0" dirty="0" smtClean="0">
                <a:solidFill>
                  <a:srgbClr val="000000"/>
                </a:solidFill>
                <a:latin typeface="Times New Roman"/>
                <a:ea typeface="宋体"/>
                <a:cs typeface="+mn-cs"/>
              </a:rPr>
              <a:t> </a:t>
            </a:r>
            <a:r>
              <a:rPr kumimoji="1" lang="en-US" altLang="zh-CN" sz="1800" kern="0" dirty="0">
                <a:solidFill>
                  <a:srgbClr val="000000"/>
                </a:solidFill>
                <a:latin typeface="Times New Roman"/>
                <a:ea typeface="宋体"/>
                <a:cs typeface="+mn-cs"/>
              </a:rPr>
              <a:t>CP_Point2D[n];</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if </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==NULL)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分配内存失败</a:t>
            </a:r>
          </a:p>
          <a:p>
            <a:pPr marL="342900" lvl="0" indent="-342900" algn="l" fontAlgn="base">
              <a:lnSpc>
                <a:spcPts val="18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else</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=n; </a:t>
            </a:r>
            <a:r>
              <a:rPr kumimoji="1" lang="en-US" altLang="zh-CN" sz="1800" kern="0" dirty="0">
                <a:solidFill>
                  <a:srgbClr val="339933"/>
                </a:solidFill>
                <a:latin typeface="Times New Roman"/>
                <a:ea typeface="宋体"/>
                <a:cs typeface="+mn-cs"/>
              </a:rPr>
              <a:t>// if/else</a:t>
            </a:r>
            <a:r>
              <a:rPr kumimoji="1" lang="zh-CN" altLang="en-US" sz="1800" kern="0" dirty="0">
                <a:solidFill>
                  <a:srgbClr val="339933"/>
                </a:solidFill>
                <a:latin typeface="Times New Roman"/>
                <a:ea typeface="宋体"/>
                <a:cs typeface="+mn-cs"/>
              </a:rPr>
              <a:t>结构结束</a:t>
            </a:r>
          </a:p>
          <a:p>
            <a:pPr marL="342900" lvl="0" indent="-342900" algn="l" fontAlgn="base">
              <a:lnSpc>
                <a:spcPts val="18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else</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m_data</a:t>
            </a:r>
            <a:r>
              <a:rPr kumimoji="1" lang="en-US" altLang="zh-CN" sz="1800" kern="0" dirty="0">
                <a:solidFill>
                  <a:srgbClr val="000000"/>
                </a:solidFill>
                <a:latin typeface="Times New Roman"/>
                <a:ea typeface="宋体"/>
                <a:cs typeface="+mn-cs"/>
              </a:rPr>
              <a:t>=NULL;</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m_size</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 </a:t>
            </a:r>
            <a:r>
              <a:rPr kumimoji="1" lang="en-US" altLang="zh-CN" sz="1800" kern="0" dirty="0">
                <a:solidFill>
                  <a:srgbClr val="339933"/>
                </a:solidFill>
                <a:latin typeface="Times New Roman"/>
                <a:ea typeface="宋体"/>
                <a:cs typeface="+mn-cs"/>
              </a:rPr>
              <a:t>// if/else</a:t>
            </a:r>
            <a:r>
              <a:rPr kumimoji="1" lang="zh-CN" altLang="en-US" sz="1800" kern="0" dirty="0">
                <a:solidFill>
                  <a:srgbClr val="339933"/>
                </a:solidFill>
                <a:latin typeface="Times New Roman"/>
                <a:ea typeface="宋体"/>
                <a:cs typeface="+mn-cs"/>
              </a:rPr>
              <a:t>结构结束</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CP_ArrayPoint2D</a:t>
            </a:r>
            <a:r>
              <a:rPr kumimoji="1" lang="zh-CN" altLang="en-US" sz="1800" kern="0" dirty="0">
                <a:solidFill>
                  <a:srgbClr val="339933"/>
                </a:solidFill>
                <a:latin typeface="Times New Roman"/>
                <a:ea typeface="宋体"/>
                <a:cs typeface="+mn-cs"/>
              </a:rPr>
              <a:t>的成员函数</a:t>
            </a:r>
            <a:r>
              <a:rPr kumimoji="1" lang="en-US" altLang="zh-CN" sz="1800" kern="0" dirty="0" err="1">
                <a:solidFill>
                  <a:srgbClr val="339933"/>
                </a:solidFill>
                <a:latin typeface="Times New Roman"/>
                <a:ea typeface="宋体"/>
                <a:cs typeface="+mn-cs"/>
              </a:rPr>
              <a:t>mb_getData</a:t>
            </a:r>
            <a:r>
              <a:rPr kumimoji="1" lang="zh-CN" altLang="en-US" sz="18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89</a:t>
            </a:fld>
            <a:endParaRPr lang="zh-CN" altLang="en-US"/>
          </a:p>
        </p:txBody>
      </p:sp>
      <p:sp>
        <p:nvSpPr>
          <p:cNvPr id="6" name="Line 4"/>
          <p:cNvSpPr>
            <a:spLocks noChangeShapeType="1"/>
          </p:cNvSpPr>
          <p:nvPr/>
        </p:nvSpPr>
        <p:spPr bwMode="auto">
          <a:xfrm flipV="1">
            <a:off x="0" y="358582"/>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67077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a:t>
            </a:r>
            <a:r>
              <a:rPr lang="zh-CN" altLang="en-US" dirty="0"/>
              <a:t>历史</a:t>
            </a:r>
          </a:p>
        </p:txBody>
      </p:sp>
      <p:sp>
        <p:nvSpPr>
          <p:cNvPr id="3" name="内容占位符 2"/>
          <p:cNvSpPr>
            <a:spLocks noGrp="1"/>
          </p:cNvSpPr>
          <p:nvPr>
            <p:ph idx="1"/>
          </p:nvPr>
        </p:nvSpPr>
        <p:spPr/>
        <p:txBody>
          <a:bodyPr>
            <a:normAutofit lnSpcReduction="10000"/>
          </a:bodyPr>
          <a:lstStyle/>
          <a:p>
            <a:r>
              <a:rPr lang="en-US" altLang="zh-CN" sz="2400" dirty="0"/>
              <a:t>AFX</a:t>
            </a:r>
          </a:p>
          <a:p>
            <a:pPr lvl="1"/>
            <a:r>
              <a:rPr lang="zh-CN" altLang="en-US" sz="2000" dirty="0"/>
              <a:t>微软公司于</a:t>
            </a:r>
            <a:r>
              <a:rPr lang="en-US" altLang="zh-CN" sz="2000" dirty="0"/>
              <a:t>1989</a:t>
            </a:r>
            <a:r>
              <a:rPr lang="zh-CN" altLang="en-US" sz="2000" dirty="0"/>
              <a:t>年成立</a:t>
            </a:r>
            <a:r>
              <a:rPr lang="en-US" altLang="zh-CN" sz="2000" dirty="0"/>
              <a:t>AFX</a:t>
            </a:r>
            <a:r>
              <a:rPr lang="zh-CN" altLang="en-US" sz="2000" dirty="0"/>
              <a:t>组</a:t>
            </a:r>
            <a:r>
              <a:rPr lang="en-US" altLang="zh-CN" sz="2000" dirty="0"/>
              <a:t>(</a:t>
            </a:r>
            <a:r>
              <a:rPr lang="zh-CN" altLang="zh-CN" sz="2000" dirty="0">
                <a:solidFill>
                  <a:schemeClr val="accent2"/>
                </a:solidFill>
              </a:rPr>
              <a:t>A</a:t>
            </a:r>
            <a:r>
              <a:rPr lang="zh-CN" altLang="zh-CN" sz="2000" dirty="0"/>
              <a:t>pplication </a:t>
            </a:r>
            <a:r>
              <a:rPr lang="zh-CN" altLang="zh-CN" sz="2000" dirty="0">
                <a:solidFill>
                  <a:schemeClr val="accent2"/>
                </a:solidFill>
              </a:rPr>
              <a:t>F</a:t>
            </a:r>
            <a:r>
              <a:rPr lang="zh-CN" altLang="zh-CN" sz="2000" dirty="0"/>
              <a:t>ramework </a:t>
            </a:r>
            <a:r>
              <a:rPr lang="zh-CN" altLang="en-US" sz="2000" dirty="0"/>
              <a:t>e</a:t>
            </a:r>
            <a:r>
              <a:rPr lang="zh-CN" altLang="en-US" sz="2000" dirty="0">
                <a:solidFill>
                  <a:schemeClr val="accent2"/>
                </a:solidFill>
              </a:rPr>
              <a:t>X</a:t>
            </a:r>
            <a:r>
              <a:rPr lang="zh-CN" altLang="zh-CN" sz="2000" dirty="0"/>
              <a:t>tensions</a:t>
            </a:r>
            <a:r>
              <a:rPr lang="en-US" altLang="zh-CN" sz="2000" dirty="0"/>
              <a:t> Group) </a:t>
            </a:r>
            <a:r>
              <a:rPr lang="zh-CN" altLang="en-US" sz="2000" dirty="0"/>
              <a:t>，用以开发</a:t>
            </a:r>
            <a:r>
              <a:rPr lang="en-US" altLang="zh-CN" sz="2000" dirty="0"/>
              <a:t>C++</a:t>
            </a:r>
            <a:r>
              <a:rPr lang="zh-CN" altLang="en-US" sz="2000" dirty="0"/>
              <a:t>对象导向工具给</a:t>
            </a:r>
            <a:r>
              <a:rPr lang="en-US" altLang="zh-CN" sz="2000" dirty="0"/>
              <a:t>Windows</a:t>
            </a:r>
            <a:r>
              <a:rPr lang="zh-CN" altLang="en-US" sz="2000" dirty="0"/>
              <a:t>应用程序开发人员使用，计划建立一个可以跨</a:t>
            </a:r>
            <a:r>
              <a:rPr lang="en-US" altLang="zh-CN" sz="2000" dirty="0"/>
              <a:t>Linux</a:t>
            </a:r>
            <a:r>
              <a:rPr lang="zh-CN" altLang="en-US" sz="2000" dirty="0"/>
              <a:t>和</a:t>
            </a:r>
            <a:r>
              <a:rPr lang="en-US" altLang="zh-CN" sz="2000" dirty="0"/>
              <a:t>Windows</a:t>
            </a:r>
            <a:r>
              <a:rPr lang="zh-CN" altLang="en-US" sz="2000" dirty="0"/>
              <a:t>平台的软件设计平台。</a:t>
            </a:r>
            <a:endParaRPr lang="en-US" altLang="zh-CN" sz="2000" dirty="0"/>
          </a:p>
          <a:p>
            <a:r>
              <a:rPr lang="zh-CN" altLang="en-US" sz="2400" dirty="0"/>
              <a:t>从</a:t>
            </a:r>
            <a:r>
              <a:rPr lang="en-US" altLang="zh-CN" sz="2400" dirty="0"/>
              <a:t>AFX</a:t>
            </a:r>
            <a:r>
              <a:rPr lang="zh-CN" altLang="en-US" sz="2400" dirty="0"/>
              <a:t>到</a:t>
            </a:r>
            <a:r>
              <a:rPr lang="en-US" altLang="zh-CN" sz="2400" dirty="0"/>
              <a:t>MFC</a:t>
            </a:r>
          </a:p>
          <a:p>
            <a:pPr lvl="1"/>
            <a:r>
              <a:rPr lang="en-US" altLang="zh-CN" sz="2000" dirty="0"/>
              <a:t>AFX</a:t>
            </a:r>
            <a:r>
              <a:rPr lang="zh-CN" altLang="en-US" sz="2000" dirty="0"/>
              <a:t>研发周期太长，目标过于庞大。</a:t>
            </a:r>
          </a:p>
          <a:p>
            <a:pPr lvl="1"/>
            <a:r>
              <a:rPr lang="zh-CN" altLang="en-US" sz="2000" dirty="0"/>
              <a:t>微软公司于</a:t>
            </a:r>
            <a:r>
              <a:rPr lang="en-US" altLang="zh-CN" sz="2000" dirty="0"/>
              <a:t>1992</a:t>
            </a:r>
            <a:r>
              <a:rPr lang="zh-CN" altLang="en-US" sz="2000" dirty="0"/>
              <a:t>年重新界定</a:t>
            </a:r>
            <a:r>
              <a:rPr lang="en-US" altLang="zh-CN" sz="2000" dirty="0"/>
              <a:t>AFX</a:t>
            </a:r>
            <a:r>
              <a:rPr lang="zh-CN" altLang="en-US" sz="2000" dirty="0"/>
              <a:t>计划目标</a:t>
            </a:r>
            <a:r>
              <a:rPr lang="en-US" altLang="zh-CN" sz="2000" dirty="0"/>
              <a:t>: AFX</a:t>
            </a:r>
            <a:r>
              <a:rPr lang="zh-CN" altLang="en-US" sz="2000" dirty="0"/>
              <a:t>变成了</a:t>
            </a:r>
            <a:r>
              <a:rPr lang="en-US" altLang="zh-CN" sz="2000" dirty="0"/>
              <a:t>MFC</a:t>
            </a:r>
            <a:r>
              <a:rPr lang="zh-CN" altLang="en-US" sz="2000" dirty="0"/>
              <a:t>。</a:t>
            </a:r>
          </a:p>
          <a:p>
            <a:pPr lvl="1"/>
            <a:r>
              <a:rPr lang="zh-CN" altLang="en-US" sz="2000" dirty="0"/>
              <a:t>由于微软公司急于发布产品，并没有修改在代码中的</a:t>
            </a:r>
            <a:r>
              <a:rPr lang="en-US" altLang="zh-CN" sz="2000" dirty="0" err="1"/>
              <a:t>afx</a:t>
            </a:r>
            <a:r>
              <a:rPr lang="zh-CN" altLang="en-US" sz="2000" dirty="0"/>
              <a:t>前缀</a:t>
            </a:r>
            <a:r>
              <a:rPr lang="en-US" altLang="zh-CN" sz="2000" dirty="0"/>
              <a:t>(</a:t>
            </a:r>
            <a:r>
              <a:rPr lang="zh-CN" altLang="en-US" sz="2000" dirty="0"/>
              <a:t>众多的函数名或宏等</a:t>
            </a:r>
            <a:r>
              <a:rPr lang="en-US" altLang="zh-CN" sz="2000" dirty="0"/>
              <a:t>)</a:t>
            </a:r>
            <a:r>
              <a:rPr lang="zh-CN" altLang="en-US" sz="2000" dirty="0"/>
              <a:t>和后缀</a:t>
            </a:r>
            <a:r>
              <a:rPr lang="en-US" altLang="zh-CN" sz="2000" dirty="0"/>
              <a:t>(</a:t>
            </a:r>
            <a:r>
              <a:rPr lang="zh-CN" altLang="en-US" sz="2000" dirty="0"/>
              <a:t>如</a:t>
            </a:r>
            <a:r>
              <a:rPr lang="en-US" altLang="zh-CN" sz="2000" dirty="0"/>
              <a:t>: MFC</a:t>
            </a:r>
            <a:r>
              <a:rPr lang="zh-CN" altLang="en-US" sz="2000" dirty="0"/>
              <a:t>标准预编译头文件</a:t>
            </a:r>
            <a:r>
              <a:rPr lang="en-US" altLang="zh-CN" sz="2000" dirty="0"/>
              <a:t>“</a:t>
            </a:r>
            <a:r>
              <a:rPr lang="en-US" altLang="zh-CN" sz="2000" dirty="0" err="1"/>
              <a:t>stdafx.h</a:t>
            </a:r>
            <a:r>
              <a:rPr lang="en-US" altLang="zh-CN" sz="2000" dirty="0"/>
              <a:t>”</a:t>
            </a:r>
            <a:r>
              <a:rPr lang="zh-CN" altLang="en-US" sz="2000" dirty="0"/>
              <a:t>等</a:t>
            </a:r>
            <a:r>
              <a:rPr lang="en-US" altLang="zh-CN" sz="2000" dirty="0"/>
              <a:t>)</a:t>
            </a:r>
            <a:r>
              <a:rPr lang="zh-CN" altLang="en-US" sz="2000" dirty="0"/>
              <a:t>。</a:t>
            </a:r>
          </a:p>
          <a:p>
            <a:r>
              <a:rPr lang="en-US" altLang="zh-CN" sz="2400" dirty="0"/>
              <a:t>MFC</a:t>
            </a:r>
          </a:p>
          <a:p>
            <a:pPr lvl="1"/>
            <a:r>
              <a:rPr lang="zh-CN" altLang="en-US" sz="2000" dirty="0"/>
              <a:t>中文全称</a:t>
            </a:r>
            <a:r>
              <a:rPr lang="en-US" altLang="zh-CN" sz="2000" dirty="0"/>
              <a:t>: </a:t>
            </a:r>
            <a:r>
              <a:rPr lang="zh-CN" altLang="en-US" sz="2000" dirty="0"/>
              <a:t>微软基础类</a:t>
            </a:r>
          </a:p>
          <a:p>
            <a:pPr lvl="1"/>
            <a:r>
              <a:rPr lang="zh-CN" altLang="en-US" sz="2000" dirty="0"/>
              <a:t>英文全称</a:t>
            </a:r>
            <a:r>
              <a:rPr lang="en-US" altLang="zh-CN" sz="2000" dirty="0"/>
              <a:t>: Microsoft Foundation Classes</a:t>
            </a:r>
          </a:p>
          <a:p>
            <a:pPr lvl="1"/>
            <a:r>
              <a:rPr lang="zh-CN" altLang="en-US" sz="2000" dirty="0"/>
              <a:t>采用面向对象的技术封装</a:t>
            </a:r>
            <a:r>
              <a:rPr lang="en-US" altLang="zh-CN" sz="2000" dirty="0"/>
              <a:t>Windows API</a:t>
            </a:r>
            <a:r>
              <a:rPr lang="zh-CN" altLang="en-US" sz="2000" dirty="0"/>
              <a:t>，为</a:t>
            </a:r>
            <a:r>
              <a:rPr lang="en-US" altLang="zh-CN" sz="2000" dirty="0"/>
              <a:t>Windows</a:t>
            </a:r>
            <a:r>
              <a:rPr lang="zh-CN" altLang="en-US" sz="2000" dirty="0"/>
              <a:t>应用程序提供编程框架。</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448867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1113693"/>
          </a:xfrm>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a:xfrm>
            <a:off x="461963" y="1193180"/>
            <a:ext cx="8220075" cy="5163171"/>
          </a:xfrm>
        </p:spPr>
        <p:txBody>
          <a:bodyPr>
            <a:noAutofit/>
          </a:bodyPr>
          <a:lstStyle/>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以“</a:t>
            </a:r>
            <a:r>
              <a:rPr kumimoji="1" lang="en-US" altLang="zh-CN" sz="1800" kern="0" dirty="0">
                <a:solidFill>
                  <a:srgbClr val="339933"/>
                </a:solidFill>
                <a:latin typeface="Times New Roman"/>
                <a:ea typeface="宋体"/>
                <a:cs typeface="+mn-cs"/>
              </a:rPr>
              <a:t>+”</a:t>
            </a:r>
            <a:r>
              <a:rPr kumimoji="1" lang="zh-CN" altLang="en-US" sz="1800" kern="0" dirty="0">
                <a:solidFill>
                  <a:srgbClr val="339933"/>
                </a:solidFill>
                <a:latin typeface="Times New Roman"/>
                <a:ea typeface="宋体"/>
                <a:cs typeface="+mn-cs"/>
              </a:rPr>
              <a:t>形式绘制点。</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en-US" altLang="zh-CN" sz="1800" kern="0" dirty="0" err="1">
                <a:solidFill>
                  <a:srgbClr val="339933"/>
                </a:solidFill>
                <a:latin typeface="Times New Roman"/>
                <a:ea typeface="宋体"/>
                <a:cs typeface="+mn-cs"/>
              </a:rPr>
              <a:t>pDC</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用来绘制的设备资源</a:t>
            </a:r>
            <a:r>
              <a:rPr kumimoji="1" lang="en-US" altLang="zh-CN" sz="1800" kern="0" dirty="0">
                <a:solidFill>
                  <a:srgbClr val="339933"/>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p:   </a:t>
            </a:r>
            <a:r>
              <a:rPr kumimoji="1" lang="zh-CN" altLang="en-US" sz="1800" kern="0" dirty="0">
                <a:solidFill>
                  <a:srgbClr val="339933"/>
                </a:solidFill>
                <a:latin typeface="Times New Roman"/>
                <a:ea typeface="宋体"/>
                <a:cs typeface="+mn-cs"/>
              </a:rPr>
              <a:t>待绘制的点；</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scale: </a:t>
            </a:r>
            <a:r>
              <a:rPr kumimoji="1" lang="zh-CN" altLang="en-US" sz="1800" kern="0" dirty="0">
                <a:solidFill>
                  <a:srgbClr val="339933"/>
                </a:solidFill>
                <a:latin typeface="Times New Roman"/>
                <a:ea typeface="宋体"/>
                <a:cs typeface="+mn-cs"/>
              </a:rPr>
              <a:t>屏幕的缩放比例；</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translation: </a:t>
            </a:r>
            <a:r>
              <a:rPr kumimoji="1" lang="zh-CN" altLang="en-US" sz="1800" kern="0" dirty="0">
                <a:solidFill>
                  <a:srgbClr val="339933"/>
                </a:solidFill>
                <a:latin typeface="Times New Roman"/>
                <a:ea typeface="宋体"/>
                <a:cs typeface="+mn-cs"/>
              </a:rPr>
              <a:t>屏幕的坐标平移量；</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gap: </a:t>
            </a:r>
            <a:r>
              <a:rPr kumimoji="1" lang="zh-CN" altLang="en-US" sz="1800" kern="0" dirty="0">
                <a:solidFill>
                  <a:srgbClr val="339933"/>
                </a:solidFill>
                <a:latin typeface="Times New Roman"/>
                <a:ea typeface="宋体"/>
                <a:cs typeface="+mn-cs"/>
              </a:rPr>
              <a:t>以该点为中心向四个方向分别延伸的长度；</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en-US" altLang="zh-CN" sz="1800" kern="0" dirty="0" err="1">
                <a:solidFill>
                  <a:srgbClr val="339933"/>
                </a:solidFill>
                <a:latin typeface="Times New Roman"/>
                <a:ea typeface="宋体"/>
                <a:cs typeface="+mn-cs"/>
              </a:rPr>
              <a:t>screenX</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屏幕的宽度；</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en-US" altLang="zh-CN" sz="1800" kern="0" dirty="0" err="1">
                <a:solidFill>
                  <a:srgbClr val="339933"/>
                </a:solidFill>
                <a:latin typeface="Times New Roman"/>
                <a:ea typeface="宋体"/>
                <a:cs typeface="+mn-cs"/>
              </a:rPr>
              <a:t>screenY</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屏幕的高度。</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void</a:t>
            </a:r>
            <a:r>
              <a:rPr kumimoji="1" lang="en-US" altLang="zh-CN" sz="1800" kern="0" dirty="0">
                <a:solidFill>
                  <a:srgbClr val="000000"/>
                </a:solidFill>
                <a:latin typeface="Times New Roman"/>
                <a:ea typeface="宋体"/>
                <a:cs typeface="+mn-cs"/>
              </a:rPr>
              <a:t> gb_drawPoint2D(CDC*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 CP_Point2D&amp; p,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scale, CP_Point2D&amp; translation,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gap,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screenX</a:t>
            </a: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screenY</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CP_Point2D r;</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gb_pointConvertFromGlobalToScreen</a:t>
            </a:r>
            <a:r>
              <a:rPr kumimoji="1" lang="en-US" altLang="zh-CN" sz="1800" kern="0" dirty="0">
                <a:solidFill>
                  <a:srgbClr val="000000"/>
                </a:solidFill>
                <a:latin typeface="Times New Roman"/>
                <a:ea typeface="宋体"/>
                <a:cs typeface="+mn-cs"/>
              </a:rPr>
              <a:t>(r, p, scale, translation, </a:t>
            </a:r>
            <a:r>
              <a:rPr kumimoji="1" lang="en-US" altLang="zh-CN" sz="1800" kern="0" dirty="0" err="1">
                <a:solidFill>
                  <a:srgbClr val="000000"/>
                </a:solidFill>
                <a:latin typeface="Times New Roman"/>
                <a:ea typeface="宋体"/>
                <a:cs typeface="+mn-cs"/>
              </a:rPr>
              <a:t>screenX</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screenY</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x=(</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)(r.m_x+0.5);</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y=(</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)(r.m_y+0.5);</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(x-gap, y);</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x+gap</a:t>
            </a:r>
            <a:r>
              <a:rPr kumimoji="1" lang="en-US" altLang="zh-CN" sz="1800" kern="0" dirty="0">
                <a:solidFill>
                  <a:srgbClr val="000000"/>
                </a:solidFill>
                <a:latin typeface="Times New Roman"/>
                <a:ea typeface="宋体"/>
                <a:cs typeface="+mn-cs"/>
              </a:rPr>
              <a:t>, y);</a:t>
            </a:r>
          </a:p>
          <a:p>
            <a:pPr marL="342900" lvl="0" indent="-342900" algn="l" fontAlgn="base">
              <a:lnSpc>
                <a:spcPts val="18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MoveTo</a:t>
            </a:r>
            <a:r>
              <a:rPr kumimoji="1" lang="en-US" altLang="zh-CN" sz="1800" kern="0" dirty="0">
                <a:solidFill>
                  <a:srgbClr val="000000"/>
                </a:solidFill>
                <a:latin typeface="Times New Roman"/>
                <a:ea typeface="宋体"/>
                <a:cs typeface="+mn-cs"/>
              </a:rPr>
              <a:t>(x, y-gap);</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-&gt;</a:t>
            </a:r>
            <a:r>
              <a:rPr kumimoji="1" lang="en-US" altLang="zh-CN" sz="1800" kern="0" dirty="0" err="1">
                <a:solidFill>
                  <a:srgbClr val="000000"/>
                </a:solidFill>
                <a:latin typeface="Times New Roman"/>
                <a:ea typeface="宋体"/>
                <a:cs typeface="+mn-cs"/>
              </a:rPr>
              <a:t>LineTo</a:t>
            </a:r>
            <a:r>
              <a:rPr kumimoji="1" lang="en-US" altLang="zh-CN" sz="1800" kern="0" dirty="0">
                <a:solidFill>
                  <a:srgbClr val="000000"/>
                </a:solidFill>
                <a:latin typeface="Times New Roman"/>
                <a:ea typeface="宋体"/>
                <a:cs typeface="+mn-cs"/>
              </a:rPr>
              <a:t>(x, </a:t>
            </a:r>
            <a:r>
              <a:rPr kumimoji="1" lang="en-US" altLang="zh-CN" sz="1800" kern="0" dirty="0" err="1">
                <a:solidFill>
                  <a:srgbClr val="000000"/>
                </a:solidFill>
                <a:latin typeface="Times New Roman"/>
                <a:ea typeface="宋体"/>
                <a:cs typeface="+mn-cs"/>
              </a:rPr>
              <a:t>y+gap</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函数</a:t>
            </a:r>
            <a:r>
              <a:rPr kumimoji="1" lang="en-US" altLang="zh-CN" sz="1800" kern="0" dirty="0">
                <a:solidFill>
                  <a:srgbClr val="339933"/>
                </a:solidFill>
                <a:latin typeface="Times New Roman"/>
                <a:ea typeface="宋体"/>
                <a:cs typeface="+mn-cs"/>
              </a:rPr>
              <a:t>gb_drawPoint2D</a:t>
            </a:r>
            <a:r>
              <a:rPr kumimoji="1" lang="zh-CN" altLang="en-US" sz="18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90</a:t>
            </a:fld>
            <a:endParaRPr lang="zh-CN" altLang="en-US"/>
          </a:p>
        </p:txBody>
      </p:sp>
      <p:sp>
        <p:nvSpPr>
          <p:cNvPr id="6" name="Line 4"/>
          <p:cNvSpPr>
            <a:spLocks noChangeShapeType="1"/>
          </p:cNvSpPr>
          <p:nvPr/>
        </p:nvSpPr>
        <p:spPr bwMode="auto">
          <a:xfrm flipV="1">
            <a:off x="0" y="111686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883364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p:txBody>
          <a:bodyPr/>
          <a:lstStyle/>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返回两点</a:t>
            </a:r>
            <a:r>
              <a:rPr kumimoji="1" lang="en-US" altLang="zh-CN" sz="2000" kern="0" dirty="0">
                <a:solidFill>
                  <a:srgbClr val="339933"/>
                </a:solidFill>
                <a:latin typeface="Times New Roman"/>
                <a:ea typeface="宋体"/>
                <a:cs typeface="+mn-cs"/>
              </a:rPr>
              <a:t>p1</a:t>
            </a:r>
            <a:r>
              <a:rPr kumimoji="1" lang="zh-CN" altLang="en-US" sz="2000" kern="0" dirty="0">
                <a:solidFill>
                  <a:srgbClr val="339933"/>
                </a:solidFill>
                <a:latin typeface="Times New Roman"/>
                <a:ea typeface="宋体"/>
                <a:cs typeface="+mn-cs"/>
              </a:rPr>
              <a:t>和</a:t>
            </a:r>
            <a:r>
              <a:rPr kumimoji="1" lang="en-US" altLang="zh-CN" sz="2000" kern="0" dirty="0">
                <a:solidFill>
                  <a:srgbClr val="339933"/>
                </a:solidFill>
                <a:latin typeface="Times New Roman"/>
                <a:ea typeface="宋体"/>
                <a:cs typeface="+mn-cs"/>
              </a:rPr>
              <a:t>p2</a:t>
            </a:r>
            <a:r>
              <a:rPr kumimoji="1" lang="zh-CN" altLang="en-US" sz="2000" kern="0" dirty="0">
                <a:solidFill>
                  <a:srgbClr val="339933"/>
                </a:solidFill>
                <a:latin typeface="Times New Roman"/>
                <a:ea typeface="宋体"/>
                <a:cs typeface="+mn-cs"/>
              </a:rPr>
              <a:t>之间的距离。</a:t>
            </a:r>
          </a:p>
          <a:p>
            <a:pPr marL="342900" lvl="0" indent="-342900" algn="l" fontAlgn="base">
              <a:spcBef>
                <a:spcPct val="20000"/>
              </a:spcBef>
              <a:spcAft>
                <a:spcPct val="0"/>
              </a:spcAft>
              <a:buNone/>
            </a:pPr>
            <a:r>
              <a:rPr kumimoji="1" lang="en-US" altLang="zh-CN" sz="2000" kern="0" dirty="0">
                <a:solidFill>
                  <a:srgbClr val="3333CC"/>
                </a:solidFill>
                <a:latin typeface="Times New Roman"/>
                <a:ea typeface="宋体"/>
                <a:cs typeface="+mn-cs"/>
              </a:rPr>
              <a:t>double </a:t>
            </a:r>
            <a:r>
              <a:rPr kumimoji="1" lang="en-US" altLang="zh-CN" sz="2000" kern="0" dirty="0" err="1">
                <a:solidFill>
                  <a:srgbClr val="000000"/>
                </a:solidFill>
                <a:latin typeface="Times New Roman"/>
                <a:ea typeface="宋体"/>
                <a:cs typeface="+mn-cs"/>
              </a:rPr>
              <a:t>gb_getDistanceOfTwoPoints</a:t>
            </a:r>
            <a:r>
              <a:rPr kumimoji="1" lang="en-US" altLang="zh-CN" sz="2000" kern="0" dirty="0">
                <a:solidFill>
                  <a:srgbClr val="000000"/>
                </a:solidFill>
                <a:latin typeface="Times New Roman"/>
                <a:ea typeface="宋体"/>
                <a:cs typeface="+mn-cs"/>
              </a:rPr>
              <a:t>(CP_Point2D&amp; p1, CP_Point2D&amp; p2)</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double</a:t>
            </a:r>
            <a:r>
              <a:rPr kumimoji="1" lang="en-US" altLang="zh-CN" sz="2000" kern="0" dirty="0">
                <a:solidFill>
                  <a:srgbClr val="000000"/>
                </a:solidFill>
                <a:latin typeface="Times New Roman"/>
                <a:ea typeface="宋体"/>
                <a:cs typeface="+mn-cs"/>
              </a:rPr>
              <a:t> dx=p1.m_x-p2.m_x;</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double </a:t>
            </a:r>
            <a:r>
              <a:rPr kumimoji="1" lang="en-US" altLang="zh-CN" sz="2000" kern="0" dirty="0" err="1">
                <a:solidFill>
                  <a:srgbClr val="000000"/>
                </a:solidFill>
                <a:latin typeface="Times New Roman"/>
                <a:ea typeface="宋体"/>
                <a:cs typeface="+mn-cs"/>
              </a:rPr>
              <a:t>dy</a:t>
            </a:r>
            <a:r>
              <a:rPr kumimoji="1" lang="en-US" altLang="zh-CN" sz="2000" kern="0" dirty="0">
                <a:solidFill>
                  <a:srgbClr val="000000"/>
                </a:solidFill>
                <a:latin typeface="Times New Roman"/>
                <a:ea typeface="宋体"/>
                <a:cs typeface="+mn-cs"/>
              </a:rPr>
              <a:t>=p1.m_y-p2.m_y;</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double </a:t>
            </a:r>
            <a:r>
              <a:rPr kumimoji="1" lang="en-US" altLang="zh-CN" sz="2000" kern="0" dirty="0">
                <a:solidFill>
                  <a:srgbClr val="000000"/>
                </a:solidFill>
                <a:latin typeface="Times New Roman"/>
                <a:ea typeface="宋体"/>
                <a:cs typeface="+mn-cs"/>
              </a:rPr>
              <a:t>d=dx*</a:t>
            </a:r>
            <a:r>
              <a:rPr kumimoji="1" lang="en-US" altLang="zh-CN" sz="2000" kern="0" dirty="0" err="1">
                <a:solidFill>
                  <a:srgbClr val="000000"/>
                </a:solidFill>
                <a:latin typeface="Times New Roman"/>
                <a:ea typeface="宋体"/>
                <a:cs typeface="+mn-cs"/>
              </a:rPr>
              <a:t>dx+dy</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dy</a:t>
            </a: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d=</a:t>
            </a:r>
            <a:r>
              <a:rPr kumimoji="1" lang="en-US" altLang="zh-CN" sz="2000" kern="0" dirty="0" err="1">
                <a:solidFill>
                  <a:srgbClr val="000000"/>
                </a:solidFill>
                <a:latin typeface="Times New Roman"/>
                <a:ea typeface="宋体"/>
                <a:cs typeface="+mn-cs"/>
              </a:rPr>
              <a:t>sqrt</a:t>
            </a:r>
            <a:r>
              <a:rPr kumimoji="1" lang="en-US" altLang="zh-CN" sz="2000" kern="0" dirty="0">
                <a:solidFill>
                  <a:srgbClr val="000000"/>
                </a:solidFill>
                <a:latin typeface="Times New Roman"/>
                <a:ea typeface="宋体"/>
                <a:cs typeface="+mn-cs"/>
              </a:rPr>
              <a:t>(d);</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return</a:t>
            </a:r>
            <a:r>
              <a:rPr kumimoji="1" lang="en-US" altLang="zh-CN" sz="2000" kern="0" dirty="0">
                <a:solidFill>
                  <a:srgbClr val="000000"/>
                </a:solidFill>
                <a:latin typeface="Times New Roman"/>
                <a:ea typeface="宋体"/>
                <a:cs typeface="+mn-cs"/>
              </a:rPr>
              <a:t>(d);</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a:t>
            </a:r>
            <a:r>
              <a:rPr kumimoji="1" lang="en-US" altLang="zh-CN" sz="2000" kern="0" dirty="0">
                <a:solidFill>
                  <a:srgbClr val="3333CC"/>
                </a:solidFill>
                <a:latin typeface="Times New Roman"/>
                <a:ea typeface="宋体"/>
                <a:cs typeface="+mn-cs"/>
              </a:rPr>
              <a:t> </a:t>
            </a: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函数</a:t>
            </a:r>
            <a:r>
              <a:rPr kumimoji="1" lang="en-US" altLang="zh-CN" sz="2000" kern="0" dirty="0" err="1">
                <a:solidFill>
                  <a:srgbClr val="339933"/>
                </a:solidFill>
                <a:latin typeface="Times New Roman"/>
                <a:ea typeface="宋体"/>
                <a:cs typeface="+mn-cs"/>
              </a:rPr>
              <a:t>gb_getDistanceOfTwoPoints</a:t>
            </a:r>
            <a:r>
              <a:rPr kumimoji="1" lang="zh-CN" altLang="en-US" sz="20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4531104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533826"/>
          </a:xfrm>
        </p:spPr>
        <p:txBody>
          <a:bodyPr>
            <a:normAutofit/>
          </a:bodyPr>
          <a:lstStyle/>
          <a:p>
            <a:r>
              <a:rPr lang="zh-CN" altLang="en-US" sz="2400" dirty="0"/>
              <a:t>源文件“</a:t>
            </a:r>
            <a:r>
              <a:rPr lang="en-US" altLang="zh-CN" sz="2400" dirty="0"/>
              <a:t>CP_Point2D.cpp”</a:t>
            </a:r>
            <a:r>
              <a:rPr lang="zh-CN" altLang="en-US" sz="2400" dirty="0"/>
              <a:t>的代码</a:t>
            </a:r>
          </a:p>
        </p:txBody>
      </p:sp>
      <p:sp>
        <p:nvSpPr>
          <p:cNvPr id="3" name="内容占位符 2"/>
          <p:cNvSpPr>
            <a:spLocks noGrp="1"/>
          </p:cNvSpPr>
          <p:nvPr>
            <p:ph idx="1"/>
          </p:nvPr>
        </p:nvSpPr>
        <p:spPr>
          <a:xfrm>
            <a:off x="461963" y="568712"/>
            <a:ext cx="8220075" cy="5787639"/>
          </a:xfrm>
        </p:spPr>
        <p:txBody>
          <a:bodyPr>
            <a:noAutofit/>
          </a:bodyPr>
          <a:lstStyle/>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寻找与点</a:t>
            </a:r>
            <a:r>
              <a:rPr kumimoji="1" lang="en-US" altLang="zh-CN" sz="1800" kern="0" dirty="0" err="1">
                <a:solidFill>
                  <a:srgbClr val="339933"/>
                </a:solidFill>
                <a:latin typeface="Times New Roman"/>
                <a:ea typeface="宋体"/>
                <a:cs typeface="+mn-cs"/>
              </a:rPr>
              <a:t>pointToBeFound</a:t>
            </a:r>
            <a:r>
              <a:rPr kumimoji="1" lang="zh-CN" altLang="en-US" sz="1800" kern="0" dirty="0">
                <a:solidFill>
                  <a:srgbClr val="339933"/>
                </a:solidFill>
                <a:latin typeface="Times New Roman"/>
                <a:ea typeface="宋体"/>
                <a:cs typeface="+mn-cs"/>
              </a:rPr>
              <a:t>最接近的在点集</a:t>
            </a:r>
            <a:r>
              <a:rPr kumimoji="1" lang="en-US" altLang="zh-CN" sz="1800" kern="0" dirty="0">
                <a:solidFill>
                  <a:srgbClr val="339933"/>
                </a:solidFill>
                <a:latin typeface="Times New Roman"/>
                <a:ea typeface="宋体"/>
                <a:cs typeface="+mn-cs"/>
              </a:rPr>
              <a:t>a</a:t>
            </a:r>
            <a:r>
              <a:rPr kumimoji="1" lang="zh-CN" altLang="en-US" sz="1800" kern="0" dirty="0">
                <a:solidFill>
                  <a:srgbClr val="339933"/>
                </a:solidFill>
                <a:latin typeface="Times New Roman"/>
                <a:ea typeface="宋体"/>
                <a:cs typeface="+mn-cs"/>
              </a:rPr>
              <a:t>中的点，</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同时要求该点的下标只能为</a:t>
            </a:r>
            <a:r>
              <a:rPr kumimoji="1" lang="en-US" altLang="zh-CN" sz="1800" kern="0" dirty="0">
                <a:solidFill>
                  <a:srgbClr val="339933"/>
                </a:solidFill>
                <a:latin typeface="Times New Roman"/>
                <a:ea typeface="宋体"/>
                <a:cs typeface="+mn-cs"/>
              </a:rPr>
              <a:t>0, 1, ..., </a:t>
            </a:r>
            <a:r>
              <a:rPr kumimoji="1" lang="zh-CN" altLang="en-US" sz="1800" kern="0" dirty="0">
                <a:solidFill>
                  <a:srgbClr val="339933"/>
                </a:solidFill>
                <a:latin typeface="Times New Roman"/>
                <a:ea typeface="宋体"/>
                <a:cs typeface="+mn-cs"/>
              </a:rPr>
              <a:t>或</a:t>
            </a:r>
            <a:r>
              <a:rPr kumimoji="1" lang="en-US" altLang="zh-CN" sz="1800" kern="0" dirty="0">
                <a:solidFill>
                  <a:srgbClr val="339933"/>
                </a:solidFill>
                <a:latin typeface="Times New Roman"/>
                <a:ea typeface="宋体"/>
                <a:cs typeface="+mn-cs"/>
              </a:rPr>
              <a:t>delimiter</a:t>
            </a:r>
          </a:p>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如果没有找到</a:t>
            </a:r>
            <a:r>
              <a:rPr kumimoji="1" lang="en-US" altLang="zh-CN" sz="1800" kern="0" dirty="0">
                <a:solidFill>
                  <a:srgbClr val="339933"/>
                </a:solidFill>
                <a:latin typeface="Times New Roman"/>
                <a:ea typeface="宋体"/>
                <a:cs typeface="+mn-cs"/>
              </a:rPr>
              <a:t>(</a:t>
            </a:r>
            <a:r>
              <a:rPr kumimoji="1" lang="zh-CN" altLang="en-US" sz="1800" kern="0" dirty="0">
                <a:solidFill>
                  <a:srgbClr val="339933"/>
                </a:solidFill>
                <a:latin typeface="Times New Roman"/>
                <a:ea typeface="宋体"/>
                <a:cs typeface="+mn-cs"/>
              </a:rPr>
              <a:t>例如点集为</a:t>
            </a:r>
            <a:r>
              <a:rPr kumimoji="1" lang="en-US" altLang="zh-CN" sz="1800" kern="0" dirty="0">
                <a:solidFill>
                  <a:srgbClr val="339933"/>
                </a:solidFill>
                <a:latin typeface="Times New Roman"/>
                <a:ea typeface="宋体"/>
                <a:cs typeface="+mn-cs"/>
              </a:rPr>
              <a:t>0)</a:t>
            </a:r>
            <a:r>
              <a:rPr kumimoji="1" lang="zh-CN" altLang="en-US" sz="1800" kern="0" dirty="0">
                <a:solidFill>
                  <a:srgbClr val="339933"/>
                </a:solidFill>
                <a:latin typeface="Times New Roman"/>
                <a:ea typeface="宋体"/>
                <a:cs typeface="+mn-cs"/>
              </a:rPr>
              <a:t>，则返回</a:t>
            </a:r>
            <a:r>
              <a:rPr kumimoji="1" lang="en-US" altLang="zh-CN" sz="1800" kern="0" dirty="0">
                <a:solidFill>
                  <a:srgbClr val="339933"/>
                </a:solidFill>
                <a:latin typeface="Times New Roman"/>
                <a:ea typeface="宋体"/>
                <a:cs typeface="+mn-cs"/>
              </a:rPr>
              <a:t>-1</a:t>
            </a:r>
          </a:p>
          <a:p>
            <a:pPr marL="342900" lvl="0" indent="-342900" algn="l" fontAlgn="base">
              <a:lnSpc>
                <a:spcPts val="1800"/>
              </a:lnSpc>
              <a:spcBef>
                <a:spcPct val="0"/>
              </a:spcBef>
              <a:spcAft>
                <a:spcPct val="0"/>
              </a:spcAft>
              <a:buNone/>
            </a:pP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gb_getNearestPoint</a:t>
            </a:r>
            <a:r>
              <a:rPr kumimoji="1" lang="en-US" altLang="zh-CN" sz="1800" kern="0" dirty="0">
                <a:solidFill>
                  <a:srgbClr val="000000"/>
                </a:solidFill>
                <a:latin typeface="Times New Roman"/>
                <a:ea typeface="宋体"/>
                <a:cs typeface="+mn-cs"/>
              </a:rPr>
              <a:t>(CP_Point2D&amp; </a:t>
            </a:r>
            <a:r>
              <a:rPr kumimoji="1" lang="en-US" altLang="zh-CN" sz="1800" kern="0" dirty="0" err="1">
                <a:solidFill>
                  <a:srgbClr val="000000"/>
                </a:solidFill>
                <a:latin typeface="Times New Roman"/>
                <a:ea typeface="宋体"/>
                <a:cs typeface="+mn-cs"/>
              </a:rPr>
              <a:t>pointToBeFound</a:t>
            </a:r>
            <a:r>
              <a:rPr kumimoji="1" lang="en-US" altLang="zh-CN" sz="1800" kern="0" dirty="0">
                <a:solidFill>
                  <a:srgbClr val="000000"/>
                </a:solidFill>
                <a:latin typeface="Times New Roman"/>
                <a:ea typeface="宋体"/>
                <a:cs typeface="+mn-cs"/>
              </a:rPr>
              <a:t>, CP_ArrayPoint2D&amp; a,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delimiter)</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k=-1;</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n=</a:t>
            </a:r>
            <a:r>
              <a:rPr kumimoji="1" lang="en-US" altLang="zh-CN" sz="1800" kern="0" dirty="0" err="1">
                <a:solidFill>
                  <a:srgbClr val="000000"/>
                </a:solidFill>
                <a:latin typeface="Times New Roman"/>
                <a:ea typeface="宋体"/>
                <a:cs typeface="+mn-cs"/>
              </a:rPr>
              <a:t>a.mb_getSize</a:t>
            </a: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CP_Point2D* p=</a:t>
            </a:r>
            <a:r>
              <a:rPr kumimoji="1" lang="en-US" altLang="zh-CN" sz="1800" kern="0" dirty="0" err="1">
                <a:solidFill>
                  <a:srgbClr val="000000"/>
                </a:solidFill>
                <a:latin typeface="Times New Roman"/>
                <a:ea typeface="宋体"/>
                <a:cs typeface="+mn-cs"/>
              </a:rPr>
              <a:t>a.mb_getData</a:t>
            </a: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d;</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dMin</a:t>
            </a:r>
            <a:r>
              <a:rPr kumimoji="1" lang="en-US" altLang="zh-CN" sz="1800" kern="0" dirty="0">
                <a:solidFill>
                  <a:srgbClr val="000000"/>
                </a:solidFill>
                <a:latin typeface="Times New Roman"/>
                <a:ea typeface="宋体"/>
                <a:cs typeface="+mn-cs"/>
              </a:rPr>
              <a:t>=0;</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    if</a:t>
            </a:r>
            <a:r>
              <a:rPr kumimoji="1" lang="en-US" altLang="zh-CN" sz="1800" kern="0" dirty="0">
                <a:solidFill>
                  <a:srgbClr val="000000"/>
                </a:solidFill>
                <a:latin typeface="Times New Roman"/>
                <a:ea typeface="宋体"/>
                <a:cs typeface="+mn-cs"/>
              </a:rPr>
              <a:t> (n&gt;delimiter+1)</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n=delimiter+1;</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for</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=0;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&lt;n;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d=</a:t>
            </a:r>
            <a:r>
              <a:rPr kumimoji="1" lang="en-US" altLang="zh-CN" sz="1800" kern="0" dirty="0" err="1">
                <a:solidFill>
                  <a:srgbClr val="000000"/>
                </a:solidFill>
                <a:latin typeface="Times New Roman"/>
                <a:ea typeface="宋体"/>
                <a:cs typeface="+mn-cs"/>
              </a:rPr>
              <a:t>gb_getDistanceOfTwoPoints</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pointToBeFound</a:t>
            </a:r>
            <a:r>
              <a:rPr kumimoji="1" lang="en-US" altLang="zh-CN" sz="1800" kern="0" dirty="0">
                <a:solidFill>
                  <a:srgbClr val="000000"/>
                </a:solidFill>
                <a:latin typeface="Times New Roman"/>
                <a:ea typeface="宋体"/>
                <a:cs typeface="+mn-cs"/>
              </a:rPr>
              <a:t>, p[</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if (</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==0 || d&lt;</a:t>
            </a:r>
            <a:r>
              <a:rPr kumimoji="1" lang="en-US" altLang="zh-CN" sz="1800" kern="0" dirty="0" err="1">
                <a:solidFill>
                  <a:srgbClr val="000000"/>
                </a:solidFill>
                <a:latin typeface="Times New Roman"/>
                <a:ea typeface="宋体"/>
                <a:cs typeface="+mn-cs"/>
              </a:rPr>
              <a:t>dMin</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dMin</a:t>
            </a:r>
            <a:r>
              <a:rPr kumimoji="1" lang="en-US" altLang="zh-CN" sz="1800" kern="0" dirty="0">
                <a:solidFill>
                  <a:srgbClr val="000000"/>
                </a:solidFill>
                <a:latin typeface="Times New Roman"/>
                <a:ea typeface="宋体"/>
                <a:cs typeface="+mn-cs"/>
              </a:rPr>
              <a:t>=d;</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k=</a:t>
            </a:r>
            <a:r>
              <a:rPr kumimoji="1" lang="en-US" altLang="zh-CN" sz="1800" kern="0" dirty="0" err="1">
                <a:solidFill>
                  <a:srgbClr val="000000"/>
                </a:solidFill>
                <a:latin typeface="Times New Roman"/>
                <a:ea typeface="宋体"/>
                <a:cs typeface="+mn-cs"/>
              </a:rPr>
              <a:t>i</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 </a:t>
            </a:r>
            <a:r>
              <a:rPr kumimoji="1" lang="en-US" altLang="zh-CN" sz="1800" kern="0" dirty="0">
                <a:solidFill>
                  <a:srgbClr val="339933"/>
                </a:solidFill>
                <a:latin typeface="Times New Roman"/>
                <a:ea typeface="宋体"/>
                <a:cs typeface="+mn-cs"/>
              </a:rPr>
              <a:t>// for</a:t>
            </a:r>
            <a:r>
              <a:rPr kumimoji="1" lang="zh-CN" altLang="en-US" sz="1800" kern="0" dirty="0">
                <a:solidFill>
                  <a:srgbClr val="339933"/>
                </a:solidFill>
                <a:latin typeface="Times New Roman"/>
                <a:ea typeface="宋体"/>
                <a:cs typeface="+mn-cs"/>
              </a:rPr>
              <a:t>循环结束</a:t>
            </a:r>
          </a:p>
          <a:p>
            <a:pPr marL="342900" lvl="0" indent="-342900" algn="l" fontAlgn="base">
              <a:lnSpc>
                <a:spcPts val="1800"/>
              </a:lnSpc>
              <a:spcBef>
                <a:spcPct val="0"/>
              </a:spcBef>
              <a:spcAft>
                <a:spcPct val="0"/>
              </a:spcAft>
              <a:buNone/>
            </a:pPr>
            <a:r>
              <a:rPr kumimoji="1" lang="zh-CN" altLang="en-US"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(k);</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r>
              <a:rPr kumimoji="1" lang="en-US" altLang="zh-CN" sz="1800" kern="0" dirty="0">
                <a:solidFill>
                  <a:srgbClr val="3333CC"/>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函数</a:t>
            </a:r>
            <a:r>
              <a:rPr kumimoji="1" lang="en-US" altLang="zh-CN" sz="1800" kern="0" dirty="0" err="1">
                <a:solidFill>
                  <a:srgbClr val="339933"/>
                </a:solidFill>
                <a:latin typeface="Times New Roman"/>
                <a:ea typeface="宋体"/>
                <a:cs typeface="+mn-cs"/>
              </a:rPr>
              <a:t>gb_getNearestPoint</a:t>
            </a:r>
            <a:r>
              <a:rPr kumimoji="1" lang="zh-CN" altLang="en-US" sz="18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92</a:t>
            </a:fld>
            <a:endParaRPr lang="zh-CN" altLang="en-US"/>
          </a:p>
        </p:txBody>
      </p:sp>
      <p:sp>
        <p:nvSpPr>
          <p:cNvPr id="6" name="Line 4"/>
          <p:cNvSpPr>
            <a:spLocks noChangeShapeType="1"/>
          </p:cNvSpPr>
          <p:nvPr/>
        </p:nvSpPr>
        <p:spPr bwMode="auto">
          <a:xfrm flipV="1">
            <a:off x="0" y="537002"/>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407015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755456"/>
          </a:xfrm>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a:xfrm>
            <a:off x="461963" y="869795"/>
            <a:ext cx="8220075" cy="5486556"/>
          </a:xfrm>
        </p:spPr>
        <p:txBody>
          <a:bodyPr>
            <a:noAutofit/>
          </a:bodyPr>
          <a:lstStyle/>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产生绝对值不大于</a:t>
            </a:r>
            <a:r>
              <a:rPr kumimoji="1" lang="en-US" altLang="zh-CN" sz="1800" kern="0" dirty="0">
                <a:solidFill>
                  <a:srgbClr val="339933"/>
                </a:solidFill>
                <a:latin typeface="Times New Roman"/>
                <a:ea typeface="宋体"/>
                <a:cs typeface="+mn-cs"/>
              </a:rPr>
              <a:t>m</a:t>
            </a:r>
            <a:r>
              <a:rPr kumimoji="1" lang="zh-CN" altLang="en-US" sz="1800" kern="0" smtClean="0">
                <a:solidFill>
                  <a:srgbClr val="339933"/>
                </a:solidFill>
                <a:latin typeface="Times New Roman"/>
                <a:ea typeface="宋体"/>
                <a:cs typeface="+mn-cs"/>
              </a:rPr>
              <a:t>的随机数</a:t>
            </a:r>
            <a:endParaRPr kumimoji="1" lang="zh-CN" altLang="en-US" sz="1800" kern="0" dirty="0">
              <a:solidFill>
                <a:srgbClr val="339933"/>
              </a:solidFill>
              <a:latin typeface="Times New Roman"/>
              <a:ea typeface="宋体"/>
              <a:cs typeface="+mn-cs"/>
            </a:endParaRPr>
          </a:p>
          <a:p>
            <a:pPr marL="342900" lvl="0" indent="-342900" algn="l" fontAlgn="base">
              <a:lnSpc>
                <a:spcPts val="2000"/>
              </a:lnSpc>
              <a:spcBef>
                <a:spcPct val="0"/>
              </a:spcBef>
              <a:spcAft>
                <a:spcPct val="0"/>
              </a:spcAft>
              <a:buNone/>
            </a:pP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gb_getRandomNumber</a:t>
            </a:r>
            <a:r>
              <a:rPr kumimoji="1" lang="en-US" altLang="zh-CN" sz="1800" kern="0" dirty="0">
                <a:solidFill>
                  <a:srgbClr val="000000"/>
                </a:solidFill>
                <a:latin typeface="Times New Roman"/>
                <a:ea typeface="宋体"/>
                <a:cs typeface="+mn-cs"/>
              </a:rPr>
              <a:t>(double m)</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r;</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r=(</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)(rand(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)RAND_MAX*m;</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return</a:t>
            </a:r>
            <a:r>
              <a:rPr kumimoji="1" lang="en-US" altLang="zh-CN" sz="1800" kern="0" dirty="0">
                <a:solidFill>
                  <a:srgbClr val="000000"/>
                </a:solidFill>
                <a:latin typeface="Times New Roman"/>
                <a:ea typeface="宋体"/>
                <a:cs typeface="+mn-cs"/>
              </a:rPr>
              <a:t>(r);</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函数</a:t>
            </a:r>
            <a:r>
              <a:rPr kumimoji="1" lang="en-US" altLang="zh-CN" sz="1800" kern="0" dirty="0" err="1">
                <a:solidFill>
                  <a:srgbClr val="339933"/>
                </a:solidFill>
                <a:latin typeface="Times New Roman"/>
                <a:ea typeface="宋体"/>
                <a:cs typeface="+mn-cs"/>
              </a:rPr>
              <a:t>gb_getRandomNumber</a:t>
            </a:r>
            <a:r>
              <a:rPr kumimoji="1" lang="zh-CN" altLang="en-US" sz="1800" kern="0" dirty="0">
                <a:solidFill>
                  <a:srgbClr val="339933"/>
                </a:solidFill>
                <a:latin typeface="Times New Roman"/>
                <a:ea typeface="宋体"/>
                <a:cs typeface="+mn-cs"/>
              </a:rPr>
              <a:t>结束</a:t>
            </a:r>
          </a:p>
          <a:p>
            <a:pPr marL="342900" lvl="0" indent="-342900" algn="l" fontAlgn="base">
              <a:lnSpc>
                <a:spcPts val="2000"/>
              </a:lnSpc>
              <a:spcBef>
                <a:spcPct val="0"/>
              </a:spcBef>
              <a:spcAft>
                <a:spcPct val="0"/>
              </a:spcAft>
              <a:buNone/>
            </a:pPr>
            <a:endParaRPr kumimoji="1" lang="zh-CN" altLang="en-US" sz="1800" kern="0" dirty="0">
              <a:solidFill>
                <a:srgbClr val="000000"/>
              </a:solidFill>
              <a:latin typeface="Times New Roman"/>
              <a:ea typeface="宋体"/>
              <a:cs typeface="+mn-cs"/>
            </a:endParaRPr>
          </a:p>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将在全局坐标系下的点转换成为在屏幕坐标下的点</a:t>
            </a:r>
          </a:p>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result:      </a:t>
            </a:r>
            <a:r>
              <a:rPr kumimoji="1" lang="zh-CN" altLang="en-US" sz="1800" kern="0" dirty="0">
                <a:solidFill>
                  <a:srgbClr val="339933"/>
                </a:solidFill>
                <a:latin typeface="Times New Roman"/>
                <a:ea typeface="宋体"/>
                <a:cs typeface="+mn-cs"/>
              </a:rPr>
              <a:t>输出的在屏幕坐标下的点</a:t>
            </a:r>
            <a:r>
              <a:rPr kumimoji="1" lang="en-US" altLang="zh-CN" sz="1800" kern="0" dirty="0">
                <a:solidFill>
                  <a:srgbClr val="339933"/>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a:t>
            </a:r>
            <a:r>
              <a:rPr kumimoji="1" lang="en-US" altLang="zh-CN" sz="1800" kern="0" dirty="0" err="1">
                <a:solidFill>
                  <a:srgbClr val="339933"/>
                </a:solidFill>
                <a:latin typeface="Times New Roman"/>
                <a:ea typeface="宋体"/>
                <a:cs typeface="+mn-cs"/>
              </a:rPr>
              <a:t>pointGlobal</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输入的在全局坐标系下的点</a:t>
            </a:r>
            <a:r>
              <a:rPr kumimoji="1" lang="en-US" altLang="zh-CN" sz="1800" kern="0" dirty="0">
                <a:solidFill>
                  <a:srgbClr val="339933"/>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scale:       </a:t>
            </a:r>
            <a:r>
              <a:rPr kumimoji="1" lang="zh-CN" altLang="en-US" sz="1800" kern="0" dirty="0">
                <a:solidFill>
                  <a:srgbClr val="339933"/>
                </a:solidFill>
                <a:latin typeface="Times New Roman"/>
                <a:ea typeface="宋体"/>
                <a:cs typeface="+mn-cs"/>
              </a:rPr>
              <a:t>输入的比例因子</a:t>
            </a:r>
            <a:r>
              <a:rPr kumimoji="1" lang="en-US" altLang="zh-CN" sz="1800" kern="0" dirty="0">
                <a:solidFill>
                  <a:srgbClr val="339933"/>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339933"/>
                </a:solidFill>
                <a:latin typeface="Times New Roman"/>
                <a:ea typeface="宋体"/>
                <a:cs typeface="+mn-cs"/>
              </a:rPr>
              <a:t>// translation: </a:t>
            </a:r>
            <a:r>
              <a:rPr kumimoji="1" lang="zh-CN" altLang="en-US" sz="1800" kern="0" dirty="0">
                <a:solidFill>
                  <a:srgbClr val="339933"/>
                </a:solidFill>
                <a:latin typeface="Times New Roman"/>
                <a:ea typeface="宋体"/>
                <a:cs typeface="+mn-cs"/>
              </a:rPr>
              <a:t>输入的平移坐标值。</a:t>
            </a:r>
          </a:p>
          <a:p>
            <a:pPr marL="342900" lvl="0" indent="-342900" algn="l" fontAlgn="base">
              <a:lnSpc>
                <a:spcPts val="2000"/>
              </a:lnSpc>
              <a:spcBef>
                <a:spcPct val="0"/>
              </a:spcBef>
              <a:spcAft>
                <a:spcPct val="0"/>
              </a:spcAft>
              <a:buNone/>
            </a:pPr>
            <a:r>
              <a:rPr kumimoji="1" lang="en-US" altLang="zh-CN" sz="1800" kern="0" dirty="0">
                <a:solidFill>
                  <a:srgbClr val="3333CC"/>
                </a:solidFill>
                <a:latin typeface="Times New Roman"/>
                <a:ea typeface="宋体"/>
                <a:cs typeface="+mn-cs"/>
              </a:rPr>
              <a:t>void</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gb_pointConvertFromGlobalToScreen</a:t>
            </a:r>
            <a:r>
              <a:rPr kumimoji="1" lang="en-US" altLang="zh-CN" sz="1800" kern="0" dirty="0">
                <a:solidFill>
                  <a:srgbClr val="000000"/>
                </a:solidFill>
                <a:latin typeface="Times New Roman"/>
                <a:ea typeface="宋体"/>
                <a:cs typeface="+mn-cs"/>
              </a:rPr>
              <a:t>(CP_Point2D&amp; result, CP_Point2D </a:t>
            </a:r>
            <a:r>
              <a:rPr kumimoji="1" lang="en-US" altLang="zh-CN" sz="1800" kern="0" dirty="0" err="1">
                <a:solidFill>
                  <a:srgbClr val="000000"/>
                </a:solidFill>
                <a:latin typeface="Times New Roman"/>
                <a:ea typeface="宋体"/>
                <a:cs typeface="+mn-cs"/>
              </a:rPr>
              <a:t>pointGlobal</a:t>
            </a:r>
            <a:r>
              <a:rPr kumimoji="1" lang="en-US" altLang="zh-CN" sz="1800" kern="0" dirty="0">
                <a:solidFill>
                  <a:srgbClr val="000000"/>
                </a:solidFill>
                <a:latin typeface="Times New Roman"/>
                <a:ea typeface="宋体"/>
                <a:cs typeface="+mn-cs"/>
              </a:rPr>
              <a:t>,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scale, CP_Point2D translation, </a:t>
            </a:r>
            <a:r>
              <a:rPr kumimoji="1" lang="en-US" altLang="zh-CN" sz="1800" kern="0" dirty="0" err="1">
                <a:solidFill>
                  <a:srgbClr val="3333CC"/>
                </a:solidFill>
                <a:latin typeface="Times New Roman"/>
                <a:ea typeface="宋体"/>
                <a:cs typeface="+mn-cs"/>
              </a:rPr>
              <a:t>int</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screenX</a:t>
            </a: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screenY</a:t>
            </a:r>
            <a:r>
              <a:rPr kumimoji="1" lang="en-US" altLang="zh-CN" sz="1800" kern="0" dirty="0">
                <a:solidFill>
                  <a:srgbClr val="000000"/>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result.m_x</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pointGlobal.m_x-translation.m_x</a:t>
            </a:r>
            <a:r>
              <a:rPr kumimoji="1" lang="en-US" altLang="zh-CN" sz="1800" kern="0" dirty="0">
                <a:solidFill>
                  <a:srgbClr val="000000"/>
                </a:solidFill>
                <a:latin typeface="Times New Roman"/>
                <a:ea typeface="宋体"/>
                <a:cs typeface="+mn-cs"/>
              </a:rPr>
              <a:t>)*scale;</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result.m_y</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pointGlobal.m_y-translation.m_y</a:t>
            </a:r>
            <a:r>
              <a:rPr kumimoji="1" lang="en-US" altLang="zh-CN" sz="1800" kern="0" dirty="0">
                <a:solidFill>
                  <a:srgbClr val="000000"/>
                </a:solidFill>
                <a:latin typeface="Times New Roman"/>
                <a:ea typeface="宋体"/>
                <a:cs typeface="+mn-cs"/>
              </a:rPr>
              <a:t>)*scale;</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result.m_x</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screenX</a:t>
            </a:r>
            <a:r>
              <a:rPr kumimoji="1" lang="en-US" altLang="zh-CN" sz="1800" kern="0" dirty="0">
                <a:solidFill>
                  <a:srgbClr val="000000"/>
                </a:solidFill>
                <a:latin typeface="Times New Roman"/>
                <a:ea typeface="宋体"/>
                <a:cs typeface="+mn-cs"/>
              </a:rPr>
              <a:t>/2);</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result.m_y</a:t>
            </a:r>
            <a:r>
              <a:rPr kumimoji="1" lang="en-US" altLang="zh-CN" sz="1800" kern="0" dirty="0">
                <a:solidFill>
                  <a:srgbClr val="000000"/>
                </a:solidFill>
                <a:latin typeface="Times New Roman"/>
                <a:ea typeface="宋体"/>
                <a:cs typeface="+mn-cs"/>
              </a:rPr>
              <a:t>=</a:t>
            </a:r>
            <a:r>
              <a:rPr kumimoji="1" lang="en-US" altLang="zh-CN" sz="1800" kern="0" dirty="0" err="1">
                <a:solidFill>
                  <a:srgbClr val="000000"/>
                </a:solidFill>
                <a:latin typeface="Times New Roman"/>
                <a:ea typeface="宋体"/>
                <a:cs typeface="+mn-cs"/>
              </a:rPr>
              <a:t>screenY</a:t>
            </a:r>
            <a:r>
              <a:rPr kumimoji="1" lang="en-US" altLang="zh-CN" sz="1800" kern="0" dirty="0">
                <a:solidFill>
                  <a:srgbClr val="000000"/>
                </a:solidFill>
                <a:latin typeface="Times New Roman"/>
                <a:ea typeface="宋体"/>
                <a:cs typeface="+mn-cs"/>
              </a:rPr>
              <a:t>/2-result.m_y;</a:t>
            </a:r>
          </a:p>
          <a:p>
            <a:pPr marL="342900" lvl="0" indent="-342900" algn="l" fontAlgn="base">
              <a:lnSpc>
                <a:spcPts val="20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函数</a:t>
            </a:r>
            <a:r>
              <a:rPr kumimoji="1" lang="en-US" altLang="zh-CN" sz="1800" kern="0" dirty="0" err="1">
                <a:solidFill>
                  <a:srgbClr val="339933"/>
                </a:solidFill>
                <a:latin typeface="Times New Roman"/>
                <a:ea typeface="宋体"/>
                <a:cs typeface="+mn-cs"/>
              </a:rPr>
              <a:t>PointConvertFromGlobalToScreen</a:t>
            </a:r>
            <a:r>
              <a:rPr kumimoji="1" lang="zh-CN" altLang="en-US" sz="18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93</a:t>
            </a:fld>
            <a:endParaRPr lang="zh-CN" altLang="en-US"/>
          </a:p>
        </p:txBody>
      </p:sp>
      <p:sp>
        <p:nvSpPr>
          <p:cNvPr id="6" name="Line 4"/>
          <p:cNvSpPr>
            <a:spLocks noChangeShapeType="1"/>
          </p:cNvSpPr>
          <p:nvPr/>
        </p:nvSpPr>
        <p:spPr bwMode="auto">
          <a:xfrm flipV="1">
            <a:off x="0" y="793484"/>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29" name="Group 23"/>
          <p:cNvGrpSpPr>
            <a:grpSpLocks/>
          </p:cNvGrpSpPr>
          <p:nvPr/>
        </p:nvGrpSpPr>
        <p:grpSpPr bwMode="auto">
          <a:xfrm>
            <a:off x="5580063" y="1219778"/>
            <a:ext cx="1944687" cy="1441450"/>
            <a:chOff x="3424" y="799"/>
            <a:chExt cx="1225" cy="908"/>
          </a:xfrm>
        </p:grpSpPr>
        <p:grpSp>
          <p:nvGrpSpPr>
            <p:cNvPr id="30" name="Group 20"/>
            <p:cNvGrpSpPr>
              <a:grpSpLocks/>
            </p:cNvGrpSpPr>
            <p:nvPr/>
          </p:nvGrpSpPr>
          <p:grpSpPr bwMode="auto">
            <a:xfrm>
              <a:off x="3628" y="799"/>
              <a:ext cx="817" cy="635"/>
              <a:chOff x="3560" y="799"/>
              <a:chExt cx="817" cy="635"/>
            </a:xfrm>
          </p:grpSpPr>
          <p:sp>
            <p:nvSpPr>
              <p:cNvPr id="32" name="Rectangle 6"/>
              <p:cNvSpPr>
                <a:spLocks noChangeArrowheads="1"/>
              </p:cNvSpPr>
              <p:nvPr/>
            </p:nvSpPr>
            <p:spPr bwMode="auto">
              <a:xfrm>
                <a:off x="3560" y="799"/>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3" name="Line 7"/>
              <p:cNvSpPr>
                <a:spLocks noChangeShapeType="1"/>
              </p:cNvSpPr>
              <p:nvPr/>
            </p:nvSpPr>
            <p:spPr bwMode="auto">
              <a:xfrm flipH="1" flipV="1">
                <a:off x="3560" y="799"/>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4" name="Line 8"/>
              <p:cNvSpPr>
                <a:spLocks noChangeShapeType="1"/>
              </p:cNvSpPr>
              <p:nvPr/>
            </p:nvSpPr>
            <p:spPr bwMode="auto">
              <a:xfrm flipH="1" flipV="1">
                <a:off x="3560" y="799"/>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31" name="Text Box 9"/>
            <p:cNvSpPr txBox="1">
              <a:spLocks noChangeArrowheads="1"/>
            </p:cNvSpPr>
            <p:nvPr/>
          </p:nvSpPr>
          <p:spPr bwMode="auto">
            <a:xfrm>
              <a:off x="3424" y="1480"/>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屏幕左手坐标系</a:t>
              </a:r>
            </a:p>
          </p:txBody>
        </p:sp>
      </p:grpSp>
      <p:grpSp>
        <p:nvGrpSpPr>
          <p:cNvPr id="35" name="Group 21"/>
          <p:cNvGrpSpPr>
            <a:grpSpLocks/>
          </p:cNvGrpSpPr>
          <p:nvPr/>
        </p:nvGrpSpPr>
        <p:grpSpPr bwMode="auto">
          <a:xfrm>
            <a:off x="6948488" y="2745365"/>
            <a:ext cx="1944687" cy="1441450"/>
            <a:chOff x="4377" y="1615"/>
            <a:chExt cx="1225" cy="908"/>
          </a:xfrm>
        </p:grpSpPr>
        <p:grpSp>
          <p:nvGrpSpPr>
            <p:cNvPr id="36" name="Group 14"/>
            <p:cNvGrpSpPr>
              <a:grpSpLocks/>
            </p:cNvGrpSpPr>
            <p:nvPr/>
          </p:nvGrpSpPr>
          <p:grpSpPr bwMode="auto">
            <a:xfrm>
              <a:off x="4581" y="1615"/>
              <a:ext cx="817" cy="635"/>
              <a:chOff x="4513" y="1615"/>
              <a:chExt cx="817" cy="635"/>
            </a:xfrm>
          </p:grpSpPr>
          <p:sp>
            <p:nvSpPr>
              <p:cNvPr id="38" name="Rectangle 10"/>
              <p:cNvSpPr>
                <a:spLocks noChangeArrowheads="1"/>
              </p:cNvSpPr>
              <p:nvPr/>
            </p:nvSpPr>
            <p:spPr bwMode="auto">
              <a:xfrm>
                <a:off x="4513" y="1615"/>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9" name="Line 11"/>
              <p:cNvSpPr>
                <a:spLocks noChangeShapeType="1"/>
              </p:cNvSpPr>
              <p:nvPr/>
            </p:nvSpPr>
            <p:spPr bwMode="auto">
              <a:xfrm flipH="1" flipV="1">
                <a:off x="4672" y="1933"/>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0" name="Line 12"/>
              <p:cNvSpPr>
                <a:spLocks noChangeShapeType="1"/>
              </p:cNvSpPr>
              <p:nvPr/>
            </p:nvSpPr>
            <p:spPr bwMode="auto">
              <a:xfrm flipH="1">
                <a:off x="4921" y="1661"/>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37" name="Text Box 13"/>
            <p:cNvSpPr txBox="1">
              <a:spLocks noChangeArrowheads="1"/>
            </p:cNvSpPr>
            <p:nvPr/>
          </p:nvSpPr>
          <p:spPr bwMode="auto">
            <a:xfrm>
              <a:off x="4377" y="2296"/>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屏幕右手坐标系</a:t>
              </a:r>
            </a:p>
          </p:txBody>
        </p:sp>
      </p:grpSp>
      <p:grpSp>
        <p:nvGrpSpPr>
          <p:cNvPr id="41" name="Group 22"/>
          <p:cNvGrpSpPr>
            <a:grpSpLocks/>
          </p:cNvGrpSpPr>
          <p:nvPr/>
        </p:nvGrpSpPr>
        <p:grpSpPr bwMode="auto">
          <a:xfrm>
            <a:off x="6948488" y="4858212"/>
            <a:ext cx="1944687" cy="1441450"/>
            <a:chOff x="4377" y="2976"/>
            <a:chExt cx="1225" cy="908"/>
          </a:xfrm>
        </p:grpSpPr>
        <p:grpSp>
          <p:nvGrpSpPr>
            <p:cNvPr id="42" name="Group 15"/>
            <p:cNvGrpSpPr>
              <a:grpSpLocks/>
            </p:cNvGrpSpPr>
            <p:nvPr/>
          </p:nvGrpSpPr>
          <p:grpSpPr bwMode="auto">
            <a:xfrm>
              <a:off x="4581" y="2976"/>
              <a:ext cx="817" cy="635"/>
              <a:chOff x="4513" y="1615"/>
              <a:chExt cx="817" cy="635"/>
            </a:xfrm>
          </p:grpSpPr>
          <p:sp>
            <p:nvSpPr>
              <p:cNvPr id="44" name="Rectangle 16"/>
              <p:cNvSpPr>
                <a:spLocks noChangeArrowheads="1"/>
              </p:cNvSpPr>
              <p:nvPr/>
            </p:nvSpPr>
            <p:spPr bwMode="auto">
              <a:xfrm>
                <a:off x="4513" y="1615"/>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5" name="Line 17"/>
              <p:cNvSpPr>
                <a:spLocks noChangeShapeType="1"/>
              </p:cNvSpPr>
              <p:nvPr/>
            </p:nvSpPr>
            <p:spPr bwMode="auto">
              <a:xfrm flipH="1" flipV="1">
                <a:off x="4672" y="1933"/>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6" name="Line 18"/>
              <p:cNvSpPr>
                <a:spLocks noChangeShapeType="1"/>
              </p:cNvSpPr>
              <p:nvPr/>
            </p:nvSpPr>
            <p:spPr bwMode="auto">
              <a:xfrm flipH="1">
                <a:off x="4921" y="1661"/>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43" name="Text Box 19"/>
            <p:cNvSpPr txBox="1">
              <a:spLocks noChangeArrowheads="1"/>
            </p:cNvSpPr>
            <p:nvPr/>
          </p:nvSpPr>
          <p:spPr bwMode="auto">
            <a:xfrm>
              <a:off x="4377" y="3657"/>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全局右手坐标系</a:t>
              </a:r>
            </a:p>
          </p:txBody>
        </p:sp>
      </p:grpSp>
      <p:sp>
        <p:nvSpPr>
          <p:cNvPr id="47" name="AutoShape 24"/>
          <p:cNvSpPr>
            <a:spLocks noChangeArrowheads="1"/>
          </p:cNvSpPr>
          <p:nvPr/>
        </p:nvSpPr>
        <p:spPr bwMode="auto">
          <a:xfrm>
            <a:off x="8410263" y="4243811"/>
            <a:ext cx="288925" cy="503238"/>
          </a:xfrm>
          <a:prstGeom prst="upArrow">
            <a:avLst>
              <a:gd name="adj1" fmla="val 50000"/>
              <a:gd name="adj2" fmla="val 43544"/>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FontTx/>
              <a:buNone/>
            </a:pPr>
            <a:endParaRPr lang="zh-CN" altLang="en-US" sz="2400" i="1" smtClean="0">
              <a:solidFill>
                <a:srgbClr val="000000"/>
              </a:solidFill>
              <a:ea typeface="楷体_GB2312" pitchFamily="49" charset="-122"/>
            </a:endParaRPr>
          </a:p>
        </p:txBody>
      </p:sp>
      <p:sp>
        <p:nvSpPr>
          <p:cNvPr id="48" name="AutoShape 25"/>
          <p:cNvSpPr>
            <a:spLocks noChangeArrowheads="1"/>
          </p:cNvSpPr>
          <p:nvPr/>
        </p:nvSpPr>
        <p:spPr bwMode="auto">
          <a:xfrm rot="16034122" flipV="1">
            <a:off x="7452519" y="1796834"/>
            <a:ext cx="792162" cy="647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734" y="11143"/>
                </a:moveTo>
                <a:cubicBezTo>
                  <a:pt x="15742" y="11029"/>
                  <a:pt x="15746" y="10914"/>
                  <a:pt x="15746" y="10800"/>
                </a:cubicBezTo>
                <a:cubicBezTo>
                  <a:pt x="15746" y="8068"/>
                  <a:pt x="13531" y="5854"/>
                  <a:pt x="10800" y="5854"/>
                </a:cubicBezTo>
                <a:cubicBezTo>
                  <a:pt x="9807" y="5853"/>
                  <a:pt x="8837" y="6152"/>
                  <a:pt x="8016" y="6711"/>
                </a:cubicBezTo>
                <a:lnTo>
                  <a:pt x="4722" y="1872"/>
                </a:lnTo>
                <a:cubicBezTo>
                  <a:pt x="6514" y="652"/>
                  <a:pt x="8631" y="-1"/>
                  <a:pt x="10800" y="0"/>
                </a:cubicBezTo>
                <a:cubicBezTo>
                  <a:pt x="16764" y="0"/>
                  <a:pt x="21600" y="4835"/>
                  <a:pt x="21600" y="10800"/>
                </a:cubicBezTo>
                <a:cubicBezTo>
                  <a:pt x="21600" y="11050"/>
                  <a:pt x="21591" y="11301"/>
                  <a:pt x="21573" y="11551"/>
                </a:cubicBezTo>
                <a:lnTo>
                  <a:pt x="24267" y="11738"/>
                </a:lnTo>
                <a:lnTo>
                  <a:pt x="18262" y="16960"/>
                </a:lnTo>
                <a:lnTo>
                  <a:pt x="13040" y="10956"/>
                </a:lnTo>
                <a:lnTo>
                  <a:pt x="15734" y="11143"/>
                </a:lnTo>
                <a:close/>
              </a:path>
            </a:pathLst>
          </a:custGeom>
          <a:solidFill>
            <a:srgbClr val="FFFF99"/>
          </a:solidFill>
          <a:ln w="57150" algn="ctr">
            <a:solidFill>
              <a:srgbClr val="FF3300"/>
            </a:solidFill>
            <a:miter lim="800000"/>
            <a:headEnd/>
            <a:tailEnd/>
          </a:ln>
        </p:spPr>
        <p:txBody>
          <a:bodyPr lIns="0" tIns="0" rIns="0" anchor="ctr" anchorCtr="1"/>
          <a:lstStyle/>
          <a:p>
            <a:pPr eaLnBrk="0" fontAlgn="base" hangingPunct="0">
              <a:spcBef>
                <a:spcPct val="0"/>
              </a:spcBef>
              <a:spcAft>
                <a:spcPct val="0"/>
              </a:spcAft>
            </a:pPr>
            <a:endParaRPr kumimoji="1" lang="zh-CN" altLang="en-US" sz="2400" b="1" i="1"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19190569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598989"/>
          </a:xfrm>
        </p:spPr>
        <p:txBody>
          <a:bodyPr>
            <a:normAutofit fontScale="90000"/>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a:xfrm>
            <a:off x="461963" y="602166"/>
            <a:ext cx="8220075" cy="5754185"/>
          </a:xfrm>
        </p:spPr>
        <p:txBody>
          <a:bodyPr>
            <a:noAutofit/>
          </a:bodyPr>
          <a:lstStyle/>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将在屏幕坐标下的点转换成为在全局坐标系下的点</a:t>
            </a:r>
          </a:p>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result:      </a:t>
            </a:r>
            <a:r>
              <a:rPr kumimoji="1" lang="zh-CN" altLang="en-US" sz="2000" kern="0" dirty="0">
                <a:solidFill>
                  <a:srgbClr val="339933"/>
                </a:solidFill>
                <a:latin typeface="Times New Roman"/>
                <a:ea typeface="宋体"/>
                <a:cs typeface="+mn-cs"/>
              </a:rPr>
              <a:t>输出的在全局坐标系下的点</a:t>
            </a:r>
            <a:r>
              <a:rPr kumimoji="1" lang="en-US" altLang="zh-CN" sz="2000" kern="0" dirty="0">
                <a:solidFill>
                  <a:srgbClr val="339933"/>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a:t>
            </a:r>
            <a:r>
              <a:rPr kumimoji="1" lang="en-US" altLang="zh-CN" sz="2000" kern="0" dirty="0" err="1">
                <a:solidFill>
                  <a:srgbClr val="339933"/>
                </a:solidFill>
                <a:latin typeface="Times New Roman"/>
                <a:ea typeface="宋体"/>
                <a:cs typeface="+mn-cs"/>
              </a:rPr>
              <a:t>pointScreen</a:t>
            </a: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输入的在屏幕坐标系下的点</a:t>
            </a:r>
            <a:r>
              <a:rPr kumimoji="1" lang="en-US" altLang="zh-CN" sz="2000" kern="0" dirty="0">
                <a:solidFill>
                  <a:srgbClr val="339933"/>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scale:       </a:t>
            </a:r>
            <a:r>
              <a:rPr kumimoji="1" lang="zh-CN" altLang="en-US" sz="2000" kern="0" dirty="0">
                <a:solidFill>
                  <a:srgbClr val="339933"/>
                </a:solidFill>
                <a:latin typeface="Times New Roman"/>
                <a:ea typeface="宋体"/>
                <a:cs typeface="+mn-cs"/>
              </a:rPr>
              <a:t>输入的比例因子</a:t>
            </a:r>
            <a:r>
              <a:rPr kumimoji="1" lang="en-US" altLang="zh-CN" sz="2000" kern="0" dirty="0">
                <a:solidFill>
                  <a:srgbClr val="339933"/>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339933"/>
                </a:solidFill>
                <a:latin typeface="Times New Roman"/>
                <a:ea typeface="宋体"/>
                <a:cs typeface="+mn-cs"/>
              </a:rPr>
              <a:t>// translation: </a:t>
            </a:r>
            <a:r>
              <a:rPr kumimoji="1" lang="zh-CN" altLang="en-US" sz="2000" kern="0" dirty="0">
                <a:solidFill>
                  <a:srgbClr val="339933"/>
                </a:solidFill>
                <a:latin typeface="Times New Roman"/>
                <a:ea typeface="宋体"/>
                <a:cs typeface="+mn-cs"/>
              </a:rPr>
              <a:t>输入的平移坐标值。</a:t>
            </a:r>
          </a:p>
          <a:p>
            <a:pPr marL="342900" lvl="0" indent="-342900" algn="l" fontAlgn="base">
              <a:spcBef>
                <a:spcPct val="20000"/>
              </a:spcBef>
              <a:spcAft>
                <a:spcPct val="0"/>
              </a:spcAft>
              <a:buNone/>
            </a:pPr>
            <a:r>
              <a:rPr kumimoji="1" lang="en-US" altLang="zh-CN" sz="2000" kern="0" dirty="0">
                <a:solidFill>
                  <a:srgbClr val="3333CC"/>
                </a:solidFill>
                <a:latin typeface="Times New Roman"/>
                <a:ea typeface="宋体"/>
                <a:cs typeface="+mn-cs"/>
              </a:rPr>
              <a:t>void </a:t>
            </a:r>
            <a:r>
              <a:rPr kumimoji="1" lang="en-US" altLang="zh-CN" sz="2000" kern="0" dirty="0" err="1">
                <a:solidFill>
                  <a:srgbClr val="000000"/>
                </a:solidFill>
                <a:latin typeface="Times New Roman"/>
                <a:ea typeface="宋体"/>
                <a:cs typeface="+mn-cs"/>
              </a:rPr>
              <a:t>gb_pointConvertFromScreenToGlobal</a:t>
            </a:r>
            <a:r>
              <a:rPr kumimoji="1" lang="en-US" altLang="zh-CN" sz="2000" kern="0" dirty="0">
                <a:solidFill>
                  <a:srgbClr val="000000"/>
                </a:solidFill>
                <a:latin typeface="Times New Roman"/>
                <a:ea typeface="宋体"/>
                <a:cs typeface="+mn-cs"/>
              </a:rPr>
              <a:t>(CP_Point2D&amp; result, CP_Point2D </a:t>
            </a:r>
            <a:r>
              <a:rPr kumimoji="1" lang="en-US" altLang="zh-CN" sz="2000" kern="0" dirty="0" err="1">
                <a:solidFill>
                  <a:srgbClr val="000000"/>
                </a:solidFill>
                <a:latin typeface="Times New Roman"/>
                <a:ea typeface="宋体"/>
                <a:cs typeface="+mn-cs"/>
              </a:rPr>
              <a:t>pointScreen</a:t>
            </a: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double </a:t>
            </a:r>
            <a:r>
              <a:rPr kumimoji="1" lang="en-US" altLang="zh-CN" sz="2000" kern="0" dirty="0">
                <a:solidFill>
                  <a:srgbClr val="000000"/>
                </a:solidFill>
                <a:latin typeface="Times New Roman"/>
                <a:ea typeface="宋体"/>
                <a:cs typeface="+mn-cs"/>
              </a:rPr>
              <a:t>scale, CP_Point2D translation, </a:t>
            </a:r>
            <a:r>
              <a:rPr kumimoji="1" lang="en-US" altLang="zh-CN" sz="2000" kern="0" dirty="0" err="1">
                <a:solidFill>
                  <a:srgbClr val="3333CC"/>
                </a:solidFill>
                <a:latin typeface="Times New Roman"/>
                <a:ea typeface="宋体"/>
                <a:cs typeface="+mn-cs"/>
              </a:rPr>
              <a:t>int</a:t>
            </a: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screenX</a:t>
            </a:r>
            <a:r>
              <a:rPr kumimoji="1" lang="en-US" altLang="zh-CN" sz="2000" kern="0" dirty="0">
                <a:solidFill>
                  <a:srgbClr val="000000"/>
                </a:solidFill>
                <a:latin typeface="Times New Roman"/>
                <a:ea typeface="宋体"/>
                <a:cs typeface="+mn-cs"/>
              </a:rPr>
              <a:t>, </a:t>
            </a:r>
            <a:r>
              <a:rPr kumimoji="1" lang="en-US" altLang="zh-CN" sz="2000" kern="0" dirty="0" err="1">
                <a:solidFill>
                  <a:srgbClr val="3333CC"/>
                </a:solidFill>
                <a:latin typeface="Times New Roman"/>
                <a:ea typeface="宋体"/>
                <a:cs typeface="+mn-cs"/>
              </a:rPr>
              <a:t>int</a:t>
            </a:r>
            <a:r>
              <a:rPr kumimoji="1" lang="en-US" altLang="zh-CN" sz="2000" kern="0" dirty="0">
                <a:solidFill>
                  <a:srgbClr val="3333CC"/>
                </a:solidFill>
                <a:latin typeface="Times New Roman"/>
                <a:ea typeface="宋体"/>
                <a:cs typeface="+mn-cs"/>
              </a:rPr>
              <a:t> </a:t>
            </a:r>
            <a:r>
              <a:rPr kumimoji="1" lang="en-US" altLang="zh-CN" sz="2000" kern="0" dirty="0" err="1">
                <a:solidFill>
                  <a:srgbClr val="000000"/>
                </a:solidFill>
                <a:latin typeface="Times New Roman"/>
                <a:ea typeface="宋体"/>
                <a:cs typeface="+mn-cs"/>
              </a:rPr>
              <a:t>screenY</a:t>
            </a: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result.m_x</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pointScreen.m_x</a:t>
            </a:r>
            <a:r>
              <a:rPr kumimoji="1" lang="en-US" altLang="zh-CN" sz="2000" kern="0" dirty="0">
                <a:solidFill>
                  <a:srgbClr val="000000"/>
                </a:solidFill>
                <a:latin typeface="Times New Roman"/>
                <a:ea typeface="宋体"/>
                <a:cs typeface="+mn-cs"/>
              </a:rPr>
              <a:t> - </a:t>
            </a:r>
            <a:r>
              <a:rPr kumimoji="1" lang="en-US" altLang="zh-CN" sz="2000" kern="0" dirty="0" err="1">
                <a:solidFill>
                  <a:srgbClr val="000000"/>
                </a:solidFill>
                <a:latin typeface="Times New Roman"/>
                <a:ea typeface="宋体"/>
                <a:cs typeface="+mn-cs"/>
              </a:rPr>
              <a:t>screenX</a:t>
            </a:r>
            <a:r>
              <a:rPr kumimoji="1" lang="en-US" altLang="zh-CN" sz="2000" kern="0" dirty="0">
                <a:solidFill>
                  <a:srgbClr val="000000"/>
                </a:solidFill>
                <a:latin typeface="Times New Roman"/>
                <a:ea typeface="宋体"/>
                <a:cs typeface="+mn-cs"/>
              </a:rPr>
              <a:t>/2;</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result.m_y</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screenY</a:t>
            </a:r>
            <a:r>
              <a:rPr kumimoji="1" lang="en-US" altLang="zh-CN" sz="2000" kern="0" dirty="0">
                <a:solidFill>
                  <a:srgbClr val="000000"/>
                </a:solidFill>
                <a:latin typeface="Times New Roman"/>
                <a:ea typeface="宋体"/>
                <a:cs typeface="+mn-cs"/>
              </a:rPr>
              <a:t>/2-pointScreen.m_y;</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result.m_x</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result.m_x</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scale+translation.m_x</a:t>
            </a: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result.m_y</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result.m_y</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scale+translation.m_y</a:t>
            </a:r>
            <a:r>
              <a:rPr kumimoji="1" lang="en-US" altLang="zh-CN" sz="2000" kern="0" dirty="0">
                <a:solidFill>
                  <a:srgbClr val="000000"/>
                </a:solidFill>
                <a:latin typeface="Times New Roman"/>
                <a:ea typeface="宋体"/>
                <a:cs typeface="+mn-cs"/>
              </a:rPr>
              <a:t>;</a:t>
            </a:r>
          </a:p>
          <a:p>
            <a:pPr marL="342900" lvl="0" indent="-342900" algn="l" fontAlgn="base">
              <a:spcBef>
                <a:spcPct val="20000"/>
              </a:spcBef>
              <a:spcAft>
                <a:spcPct val="0"/>
              </a:spcAft>
              <a:buNone/>
            </a:pPr>
            <a:r>
              <a:rPr kumimoji="1" lang="en-US" altLang="zh-CN" sz="2000" kern="0" dirty="0">
                <a:solidFill>
                  <a:srgbClr val="000000"/>
                </a:solidFill>
                <a:latin typeface="Times New Roman"/>
                <a:ea typeface="宋体"/>
                <a:cs typeface="+mn-cs"/>
              </a:rPr>
              <a:t>}</a:t>
            </a:r>
            <a:r>
              <a:rPr kumimoji="1" lang="en-US" altLang="zh-CN" sz="2000" kern="0" dirty="0">
                <a:solidFill>
                  <a:srgbClr val="3333CC"/>
                </a:solidFill>
                <a:latin typeface="Times New Roman"/>
                <a:ea typeface="宋体"/>
                <a:cs typeface="+mn-cs"/>
              </a:rPr>
              <a:t> </a:t>
            </a: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函数</a:t>
            </a:r>
            <a:r>
              <a:rPr kumimoji="1" lang="en-US" altLang="zh-CN" sz="2000" kern="0" dirty="0" err="1">
                <a:solidFill>
                  <a:srgbClr val="339933"/>
                </a:solidFill>
                <a:latin typeface="Times New Roman"/>
                <a:ea typeface="宋体"/>
                <a:cs typeface="+mn-cs"/>
              </a:rPr>
              <a:t>gb_PointConvertFromScreenToGlobal</a:t>
            </a:r>
            <a:r>
              <a:rPr kumimoji="1" lang="zh-CN" altLang="en-US" sz="20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94</a:t>
            </a:fld>
            <a:endParaRPr lang="zh-CN" altLang="en-US"/>
          </a:p>
        </p:txBody>
      </p:sp>
      <p:sp>
        <p:nvSpPr>
          <p:cNvPr id="6" name="Line 4"/>
          <p:cNvSpPr>
            <a:spLocks noChangeShapeType="1"/>
          </p:cNvSpPr>
          <p:nvPr/>
        </p:nvSpPr>
        <p:spPr bwMode="auto">
          <a:xfrm flipV="1">
            <a:off x="0" y="615061"/>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29" name="Group 5"/>
          <p:cNvGrpSpPr>
            <a:grpSpLocks/>
          </p:cNvGrpSpPr>
          <p:nvPr/>
        </p:nvGrpSpPr>
        <p:grpSpPr bwMode="auto">
          <a:xfrm>
            <a:off x="6617557" y="966324"/>
            <a:ext cx="1944688" cy="1441450"/>
            <a:chOff x="3424" y="799"/>
            <a:chExt cx="1225" cy="908"/>
          </a:xfrm>
        </p:grpSpPr>
        <p:grpSp>
          <p:nvGrpSpPr>
            <p:cNvPr id="30" name="Group 6"/>
            <p:cNvGrpSpPr>
              <a:grpSpLocks/>
            </p:cNvGrpSpPr>
            <p:nvPr/>
          </p:nvGrpSpPr>
          <p:grpSpPr bwMode="auto">
            <a:xfrm>
              <a:off x="3628" y="799"/>
              <a:ext cx="817" cy="635"/>
              <a:chOff x="3560" y="799"/>
              <a:chExt cx="817" cy="635"/>
            </a:xfrm>
          </p:grpSpPr>
          <p:sp>
            <p:nvSpPr>
              <p:cNvPr id="32" name="Rectangle 7"/>
              <p:cNvSpPr>
                <a:spLocks noChangeArrowheads="1"/>
              </p:cNvSpPr>
              <p:nvPr/>
            </p:nvSpPr>
            <p:spPr bwMode="auto">
              <a:xfrm>
                <a:off x="3560" y="799"/>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3" name="Line 8"/>
              <p:cNvSpPr>
                <a:spLocks noChangeShapeType="1"/>
              </p:cNvSpPr>
              <p:nvPr/>
            </p:nvSpPr>
            <p:spPr bwMode="auto">
              <a:xfrm flipH="1" flipV="1">
                <a:off x="3560" y="799"/>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4" name="Line 9"/>
              <p:cNvSpPr>
                <a:spLocks noChangeShapeType="1"/>
              </p:cNvSpPr>
              <p:nvPr/>
            </p:nvSpPr>
            <p:spPr bwMode="auto">
              <a:xfrm flipH="1" flipV="1">
                <a:off x="3560" y="799"/>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31" name="Text Box 10"/>
            <p:cNvSpPr txBox="1">
              <a:spLocks noChangeArrowheads="1"/>
            </p:cNvSpPr>
            <p:nvPr/>
          </p:nvSpPr>
          <p:spPr bwMode="auto">
            <a:xfrm>
              <a:off x="3424" y="1480"/>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屏幕左手坐标系</a:t>
              </a:r>
            </a:p>
          </p:txBody>
        </p:sp>
      </p:grpSp>
      <p:grpSp>
        <p:nvGrpSpPr>
          <p:cNvPr id="35" name="Group 11"/>
          <p:cNvGrpSpPr>
            <a:grpSpLocks/>
          </p:cNvGrpSpPr>
          <p:nvPr/>
        </p:nvGrpSpPr>
        <p:grpSpPr bwMode="auto">
          <a:xfrm>
            <a:off x="5249132" y="3125324"/>
            <a:ext cx="1944688" cy="1441450"/>
            <a:chOff x="4377" y="1615"/>
            <a:chExt cx="1225" cy="908"/>
          </a:xfrm>
        </p:grpSpPr>
        <p:grpSp>
          <p:nvGrpSpPr>
            <p:cNvPr id="36" name="Group 12"/>
            <p:cNvGrpSpPr>
              <a:grpSpLocks/>
            </p:cNvGrpSpPr>
            <p:nvPr/>
          </p:nvGrpSpPr>
          <p:grpSpPr bwMode="auto">
            <a:xfrm>
              <a:off x="4581" y="1615"/>
              <a:ext cx="817" cy="635"/>
              <a:chOff x="4513" y="1615"/>
              <a:chExt cx="817" cy="635"/>
            </a:xfrm>
          </p:grpSpPr>
          <p:sp>
            <p:nvSpPr>
              <p:cNvPr id="38" name="Rectangle 13"/>
              <p:cNvSpPr>
                <a:spLocks noChangeArrowheads="1"/>
              </p:cNvSpPr>
              <p:nvPr/>
            </p:nvSpPr>
            <p:spPr bwMode="auto">
              <a:xfrm>
                <a:off x="4513" y="1615"/>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39" name="Line 14"/>
              <p:cNvSpPr>
                <a:spLocks noChangeShapeType="1"/>
              </p:cNvSpPr>
              <p:nvPr/>
            </p:nvSpPr>
            <p:spPr bwMode="auto">
              <a:xfrm flipH="1" flipV="1">
                <a:off x="4672" y="1933"/>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0" name="Line 15"/>
              <p:cNvSpPr>
                <a:spLocks noChangeShapeType="1"/>
              </p:cNvSpPr>
              <p:nvPr/>
            </p:nvSpPr>
            <p:spPr bwMode="auto">
              <a:xfrm flipH="1">
                <a:off x="4921" y="1661"/>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37" name="Text Box 16"/>
            <p:cNvSpPr txBox="1">
              <a:spLocks noChangeArrowheads="1"/>
            </p:cNvSpPr>
            <p:nvPr/>
          </p:nvSpPr>
          <p:spPr bwMode="auto">
            <a:xfrm>
              <a:off x="4377" y="2296"/>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屏幕右手坐标系</a:t>
              </a:r>
            </a:p>
          </p:txBody>
        </p:sp>
      </p:grpSp>
      <p:grpSp>
        <p:nvGrpSpPr>
          <p:cNvPr id="41" name="Group 17"/>
          <p:cNvGrpSpPr>
            <a:grpSpLocks/>
          </p:cNvGrpSpPr>
          <p:nvPr/>
        </p:nvGrpSpPr>
        <p:grpSpPr bwMode="auto">
          <a:xfrm>
            <a:off x="6977920" y="4349286"/>
            <a:ext cx="1944687" cy="1441450"/>
            <a:chOff x="4377" y="2976"/>
            <a:chExt cx="1225" cy="908"/>
          </a:xfrm>
        </p:grpSpPr>
        <p:grpSp>
          <p:nvGrpSpPr>
            <p:cNvPr id="42" name="Group 18"/>
            <p:cNvGrpSpPr>
              <a:grpSpLocks/>
            </p:cNvGrpSpPr>
            <p:nvPr/>
          </p:nvGrpSpPr>
          <p:grpSpPr bwMode="auto">
            <a:xfrm>
              <a:off x="4581" y="2976"/>
              <a:ext cx="817" cy="635"/>
              <a:chOff x="4513" y="1615"/>
              <a:chExt cx="817" cy="635"/>
            </a:xfrm>
          </p:grpSpPr>
          <p:sp>
            <p:nvSpPr>
              <p:cNvPr id="44" name="Rectangle 19"/>
              <p:cNvSpPr>
                <a:spLocks noChangeArrowheads="1"/>
              </p:cNvSpPr>
              <p:nvPr/>
            </p:nvSpPr>
            <p:spPr bwMode="auto">
              <a:xfrm>
                <a:off x="4513" y="1615"/>
                <a:ext cx="817" cy="63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5" name="Line 20"/>
              <p:cNvSpPr>
                <a:spLocks noChangeShapeType="1"/>
              </p:cNvSpPr>
              <p:nvPr/>
            </p:nvSpPr>
            <p:spPr bwMode="auto">
              <a:xfrm flipH="1" flipV="1">
                <a:off x="4672" y="1933"/>
                <a:ext cx="499" cy="0"/>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46" name="Line 21"/>
              <p:cNvSpPr>
                <a:spLocks noChangeShapeType="1"/>
              </p:cNvSpPr>
              <p:nvPr/>
            </p:nvSpPr>
            <p:spPr bwMode="auto">
              <a:xfrm flipH="1">
                <a:off x="4921" y="1661"/>
                <a:ext cx="0" cy="544"/>
              </a:xfrm>
              <a:prstGeom prst="line">
                <a:avLst/>
              </a:prstGeom>
              <a:noFill/>
              <a:ln w="571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en-US" sz="2400" b="1" i="1"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grpSp>
        <p:sp>
          <p:nvSpPr>
            <p:cNvPr id="43" name="Text Box 22"/>
            <p:cNvSpPr txBox="1">
              <a:spLocks noChangeArrowheads="1"/>
            </p:cNvSpPr>
            <p:nvPr/>
          </p:nvSpPr>
          <p:spPr bwMode="auto">
            <a:xfrm>
              <a:off x="4377" y="3657"/>
              <a:ext cx="1225" cy="227"/>
            </a:xfrm>
            <a:prstGeom prst="rect">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rPr>
                <a:t>全局右手坐标系</a:t>
              </a:r>
            </a:p>
          </p:txBody>
        </p:sp>
      </p:grpSp>
      <p:sp>
        <p:nvSpPr>
          <p:cNvPr id="47" name="AutoShape 23"/>
          <p:cNvSpPr>
            <a:spLocks noChangeArrowheads="1"/>
          </p:cNvSpPr>
          <p:nvPr/>
        </p:nvSpPr>
        <p:spPr bwMode="auto">
          <a:xfrm rot="3600000" flipH="1" flipV="1">
            <a:off x="7767695" y="2452745"/>
            <a:ext cx="296863" cy="2079625"/>
          </a:xfrm>
          <a:prstGeom prst="upArrow">
            <a:avLst>
              <a:gd name="adj1" fmla="val 50000"/>
              <a:gd name="adj2" fmla="val 175133"/>
            </a:avLst>
          </a:prstGeom>
          <a:solidFill>
            <a:srgbClr val="FFFF99"/>
          </a:solidFill>
          <a:ln w="57150" algn="ctr">
            <a:solidFill>
              <a:srgbClr val="FF3300"/>
            </a:solidFill>
            <a:miter lim="800000"/>
            <a:headEnd/>
            <a:tailEnd/>
          </a:ln>
        </p:spPr>
        <p:txBody>
          <a:bodyPr lIns="0" tIns="0" rIns="0" anchor="ctr" anchorCtr="1"/>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buFontTx/>
              <a:buNone/>
            </a:pPr>
            <a:endParaRPr lang="zh-CN" altLang="en-US" sz="2400" i="1" smtClean="0">
              <a:solidFill>
                <a:srgbClr val="000000"/>
              </a:solidFill>
              <a:ea typeface="楷体_GB2312" pitchFamily="49" charset="-122"/>
            </a:endParaRPr>
          </a:p>
        </p:txBody>
      </p:sp>
      <p:sp>
        <p:nvSpPr>
          <p:cNvPr id="48" name="AutoShape 24"/>
          <p:cNvSpPr>
            <a:spLocks noChangeArrowheads="1"/>
          </p:cNvSpPr>
          <p:nvPr/>
        </p:nvSpPr>
        <p:spPr bwMode="auto">
          <a:xfrm rot="16034122" flipH="1">
            <a:off x="6257989" y="4565980"/>
            <a:ext cx="792162" cy="647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734" y="11143"/>
                </a:moveTo>
                <a:cubicBezTo>
                  <a:pt x="15742" y="11029"/>
                  <a:pt x="15746" y="10914"/>
                  <a:pt x="15746" y="10800"/>
                </a:cubicBezTo>
                <a:cubicBezTo>
                  <a:pt x="15746" y="8068"/>
                  <a:pt x="13531" y="5854"/>
                  <a:pt x="10800" y="5854"/>
                </a:cubicBezTo>
                <a:cubicBezTo>
                  <a:pt x="9807" y="5853"/>
                  <a:pt x="8837" y="6152"/>
                  <a:pt x="8016" y="6711"/>
                </a:cubicBezTo>
                <a:lnTo>
                  <a:pt x="4722" y="1872"/>
                </a:lnTo>
                <a:cubicBezTo>
                  <a:pt x="6514" y="652"/>
                  <a:pt x="8631" y="-1"/>
                  <a:pt x="10800" y="0"/>
                </a:cubicBezTo>
                <a:cubicBezTo>
                  <a:pt x="16764" y="0"/>
                  <a:pt x="21600" y="4835"/>
                  <a:pt x="21600" y="10800"/>
                </a:cubicBezTo>
                <a:cubicBezTo>
                  <a:pt x="21600" y="11050"/>
                  <a:pt x="21591" y="11301"/>
                  <a:pt x="21573" y="11551"/>
                </a:cubicBezTo>
                <a:lnTo>
                  <a:pt x="24267" y="11738"/>
                </a:lnTo>
                <a:lnTo>
                  <a:pt x="18262" y="16960"/>
                </a:lnTo>
                <a:lnTo>
                  <a:pt x="13040" y="10956"/>
                </a:lnTo>
                <a:lnTo>
                  <a:pt x="15734" y="11143"/>
                </a:lnTo>
                <a:close/>
              </a:path>
            </a:pathLst>
          </a:custGeom>
          <a:solidFill>
            <a:srgbClr val="FFFF99"/>
          </a:solidFill>
          <a:ln w="57150" algn="ctr">
            <a:solidFill>
              <a:srgbClr val="FF3300"/>
            </a:solidFill>
            <a:miter lim="800000"/>
            <a:headEnd/>
            <a:tailEnd/>
          </a:ln>
        </p:spPr>
        <p:txBody>
          <a:bodyPr lIns="0" tIns="0" rIns="0" anchor="ctr" anchorCtr="1"/>
          <a:lstStyle/>
          <a:p>
            <a:pPr eaLnBrk="0" fontAlgn="base" hangingPunct="0">
              <a:spcBef>
                <a:spcPct val="0"/>
              </a:spcBef>
              <a:spcAft>
                <a:spcPct val="0"/>
              </a:spcAft>
            </a:pPr>
            <a:endParaRPr kumimoji="1" lang="zh-CN" altLang="en-US" sz="2400" b="1" i="1"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4968968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源文件“</a:t>
            </a:r>
            <a:r>
              <a:rPr lang="en-US" altLang="zh-CN" dirty="0"/>
              <a:t>CP_Point2D.cpp”</a:t>
            </a:r>
            <a:r>
              <a:rPr lang="zh-CN" altLang="en-US" dirty="0"/>
              <a:t>的代码</a:t>
            </a:r>
          </a:p>
        </p:txBody>
      </p:sp>
      <p:sp>
        <p:nvSpPr>
          <p:cNvPr id="3" name="内容占位符 2"/>
          <p:cNvSpPr>
            <a:spLocks noGrp="1"/>
          </p:cNvSpPr>
          <p:nvPr>
            <p:ph idx="1"/>
          </p:nvPr>
        </p:nvSpPr>
        <p:spPr/>
        <p:txBody>
          <a:bodyPr>
            <a:normAutofit fontScale="92500" lnSpcReduction="10000"/>
          </a:bodyPr>
          <a:lstStyle/>
          <a:p>
            <a:pPr marL="342900" lvl="0" indent="-342900" algn="l" fontAlgn="base">
              <a:lnSpc>
                <a:spcPct val="110000"/>
              </a:lnSpc>
              <a:spcBef>
                <a:spcPct val="0"/>
              </a:spcBef>
              <a:spcAft>
                <a:spcPct val="0"/>
              </a:spcAft>
              <a:buNone/>
            </a:pP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用来产生随机点集</a:t>
            </a:r>
            <a:r>
              <a:rPr kumimoji="1" lang="en-US" altLang="zh-CN" sz="2000" kern="0" dirty="0">
                <a:solidFill>
                  <a:srgbClr val="339933"/>
                </a:solidFill>
                <a:latin typeface="Times New Roman"/>
                <a:ea typeface="宋体"/>
                <a:cs typeface="+mn-cs"/>
              </a:rPr>
              <a:t>:</a:t>
            </a:r>
          </a:p>
          <a:p>
            <a:pPr marL="342900" lvl="0" indent="-342900" algn="l" fontAlgn="base">
              <a:lnSpc>
                <a:spcPct val="110000"/>
              </a:lnSpc>
              <a:spcBef>
                <a:spcPct val="0"/>
              </a:spcBef>
              <a:spcAft>
                <a:spcPct val="0"/>
              </a:spcAft>
              <a:buNone/>
            </a:pPr>
            <a:r>
              <a:rPr kumimoji="1" lang="en-US" altLang="zh-CN" sz="2000" kern="0" dirty="0">
                <a:solidFill>
                  <a:srgbClr val="339933"/>
                </a:solidFill>
                <a:latin typeface="Times New Roman"/>
                <a:ea typeface="宋体"/>
                <a:cs typeface="+mn-cs"/>
              </a:rPr>
              <a:t>// a: </a:t>
            </a:r>
            <a:r>
              <a:rPr kumimoji="1" lang="zh-CN" altLang="en-US" sz="2000" kern="0" dirty="0">
                <a:solidFill>
                  <a:srgbClr val="339933"/>
                </a:solidFill>
                <a:latin typeface="Times New Roman"/>
                <a:ea typeface="宋体"/>
                <a:cs typeface="+mn-cs"/>
              </a:rPr>
              <a:t>输出量，用来存放所产生的随机点集；</a:t>
            </a:r>
          </a:p>
          <a:p>
            <a:pPr marL="342900" lvl="0" indent="-342900" algn="l" fontAlgn="base">
              <a:lnSpc>
                <a:spcPct val="110000"/>
              </a:lnSpc>
              <a:spcBef>
                <a:spcPct val="0"/>
              </a:spcBef>
              <a:spcAft>
                <a:spcPct val="0"/>
              </a:spcAft>
              <a:buNone/>
            </a:pPr>
            <a:r>
              <a:rPr kumimoji="1" lang="en-US" altLang="zh-CN" sz="2000" kern="0" dirty="0">
                <a:solidFill>
                  <a:srgbClr val="339933"/>
                </a:solidFill>
                <a:latin typeface="Times New Roman"/>
                <a:ea typeface="宋体"/>
                <a:cs typeface="+mn-cs"/>
              </a:rPr>
              <a:t>// m: </a:t>
            </a:r>
            <a:r>
              <a:rPr kumimoji="1" lang="zh-CN" altLang="en-US" sz="2000" kern="0" dirty="0">
                <a:solidFill>
                  <a:srgbClr val="339933"/>
                </a:solidFill>
                <a:latin typeface="Times New Roman"/>
                <a:ea typeface="宋体"/>
                <a:cs typeface="+mn-cs"/>
              </a:rPr>
              <a:t>用来界定随机点的坐标值范围，</a:t>
            </a:r>
          </a:p>
          <a:p>
            <a:pPr marL="342900" lvl="0" indent="-342900" algn="l" fontAlgn="base">
              <a:lnSpc>
                <a:spcPct val="110000"/>
              </a:lnSpc>
              <a:spcBef>
                <a:spcPct val="0"/>
              </a:spcBef>
              <a:spcAft>
                <a:spcPct val="0"/>
              </a:spcAft>
              <a:buNone/>
            </a:pPr>
            <a:r>
              <a:rPr kumimoji="1" lang="en-US" altLang="zh-CN" sz="2000" kern="0" dirty="0">
                <a:solidFill>
                  <a:srgbClr val="339933"/>
                </a:solidFill>
                <a:latin typeface="Times New Roman"/>
                <a:ea typeface="宋体"/>
                <a:cs typeface="+mn-cs"/>
              </a:rPr>
              <a:t>//       </a:t>
            </a:r>
            <a:r>
              <a:rPr kumimoji="1" lang="zh-CN" altLang="en-US" sz="2000" kern="0" dirty="0">
                <a:solidFill>
                  <a:srgbClr val="339933"/>
                </a:solidFill>
                <a:latin typeface="Times New Roman"/>
                <a:ea typeface="宋体"/>
                <a:cs typeface="+mn-cs"/>
              </a:rPr>
              <a:t>即随机点的坐标绝对值均不大于</a:t>
            </a:r>
            <a:r>
              <a:rPr kumimoji="1" lang="en-US" altLang="zh-CN" sz="2000" kern="0" dirty="0">
                <a:solidFill>
                  <a:srgbClr val="339933"/>
                </a:solidFill>
                <a:latin typeface="Times New Roman"/>
                <a:ea typeface="宋体"/>
                <a:cs typeface="+mn-cs"/>
              </a:rPr>
              <a:t>m</a:t>
            </a:r>
            <a:r>
              <a:rPr kumimoji="1" lang="zh-CN" altLang="en-US" sz="2000" kern="0" dirty="0">
                <a:solidFill>
                  <a:srgbClr val="339933"/>
                </a:solidFill>
                <a:latin typeface="Times New Roman"/>
                <a:ea typeface="宋体"/>
                <a:cs typeface="+mn-cs"/>
              </a:rPr>
              <a:t>的绝对值</a:t>
            </a:r>
          </a:p>
          <a:p>
            <a:pPr marL="342900" lvl="0" indent="-342900" algn="l" fontAlgn="base">
              <a:lnSpc>
                <a:spcPct val="110000"/>
              </a:lnSpc>
              <a:spcBef>
                <a:spcPct val="0"/>
              </a:spcBef>
              <a:spcAft>
                <a:spcPct val="0"/>
              </a:spcAft>
              <a:buNone/>
            </a:pPr>
            <a:r>
              <a:rPr kumimoji="1" lang="en-US" altLang="zh-CN" sz="2000" kern="0" dirty="0">
                <a:solidFill>
                  <a:srgbClr val="3333CC"/>
                </a:solidFill>
                <a:latin typeface="Times New Roman"/>
                <a:ea typeface="宋体"/>
                <a:cs typeface="+mn-cs"/>
              </a:rPr>
              <a:t>void </a:t>
            </a:r>
            <a:r>
              <a:rPr kumimoji="1" lang="en-US" altLang="zh-CN" sz="2000" kern="0" dirty="0">
                <a:solidFill>
                  <a:srgbClr val="000000"/>
                </a:solidFill>
                <a:latin typeface="Times New Roman"/>
                <a:ea typeface="宋体"/>
                <a:cs typeface="+mn-cs"/>
              </a:rPr>
              <a:t>gb_setArrayPoint2DRondom(CP_ArrayPoint2D&amp; a, </a:t>
            </a:r>
            <a:r>
              <a:rPr kumimoji="1" lang="en-US" altLang="zh-CN" sz="2000" kern="0" dirty="0">
                <a:solidFill>
                  <a:srgbClr val="3333CC"/>
                </a:solidFill>
                <a:latin typeface="Times New Roman"/>
                <a:ea typeface="宋体"/>
                <a:cs typeface="+mn-cs"/>
              </a:rPr>
              <a:t>double</a:t>
            </a:r>
            <a:r>
              <a:rPr kumimoji="1" lang="en-US" altLang="zh-CN" sz="2000" kern="0" dirty="0">
                <a:solidFill>
                  <a:srgbClr val="000000"/>
                </a:solidFill>
                <a:latin typeface="Times New Roman"/>
                <a:ea typeface="宋体"/>
                <a:cs typeface="+mn-cs"/>
              </a:rPr>
              <a:t> m)</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3333CC"/>
                </a:solidFill>
                <a:latin typeface="Times New Roman"/>
                <a:ea typeface="宋体"/>
                <a:cs typeface="+mn-cs"/>
              </a:rPr>
              <a:t>int</a:t>
            </a: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3333CC"/>
                </a:solidFill>
                <a:latin typeface="Times New Roman"/>
                <a:ea typeface="宋体"/>
                <a:cs typeface="+mn-cs"/>
              </a:rPr>
              <a:t>int</a:t>
            </a:r>
            <a:r>
              <a:rPr kumimoji="1" lang="en-US" altLang="zh-CN" sz="2000" kern="0" dirty="0">
                <a:solidFill>
                  <a:srgbClr val="000000"/>
                </a:solidFill>
                <a:latin typeface="Times New Roman"/>
                <a:ea typeface="宋体"/>
                <a:cs typeface="+mn-cs"/>
              </a:rPr>
              <a:t> n=</a:t>
            </a:r>
            <a:r>
              <a:rPr kumimoji="1" lang="en-US" altLang="zh-CN" sz="2000" kern="0" dirty="0" err="1">
                <a:solidFill>
                  <a:srgbClr val="000000"/>
                </a:solidFill>
                <a:latin typeface="Times New Roman"/>
                <a:ea typeface="宋体"/>
                <a:cs typeface="+mn-cs"/>
              </a:rPr>
              <a:t>a.mb_getSize</a:t>
            </a:r>
            <a:r>
              <a:rPr kumimoji="1" lang="en-US" altLang="zh-CN" sz="2000" kern="0" dirty="0">
                <a:solidFill>
                  <a:srgbClr val="000000"/>
                </a:solidFill>
                <a:latin typeface="Times New Roman"/>
                <a:ea typeface="宋体"/>
                <a:cs typeface="+mn-cs"/>
              </a:rPr>
              <a:t>( );</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CP_Point2D* p=</a:t>
            </a:r>
            <a:r>
              <a:rPr kumimoji="1" lang="en-US" altLang="zh-CN" sz="2000" kern="0" dirty="0" err="1">
                <a:solidFill>
                  <a:srgbClr val="000000"/>
                </a:solidFill>
                <a:latin typeface="Times New Roman"/>
                <a:ea typeface="宋体"/>
                <a:cs typeface="+mn-cs"/>
              </a:rPr>
              <a:t>a.mb_getData</a:t>
            </a:r>
            <a:r>
              <a:rPr kumimoji="1" lang="en-US" altLang="zh-CN" sz="2000" kern="0" dirty="0">
                <a:solidFill>
                  <a:srgbClr val="000000"/>
                </a:solidFill>
                <a:latin typeface="Times New Roman"/>
                <a:ea typeface="宋体"/>
                <a:cs typeface="+mn-cs"/>
              </a:rPr>
              <a:t>( );</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err="1">
                <a:solidFill>
                  <a:srgbClr val="000000"/>
                </a:solidFill>
                <a:latin typeface="Times New Roman"/>
                <a:ea typeface="宋体"/>
                <a:cs typeface="+mn-cs"/>
              </a:rPr>
              <a:t>srand</a:t>
            </a: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unsigned</a:t>
            </a:r>
            <a:r>
              <a:rPr kumimoji="1" lang="en-US" altLang="zh-CN" sz="2000" kern="0" dirty="0">
                <a:solidFill>
                  <a:srgbClr val="000000"/>
                </a:solidFill>
                <a:latin typeface="Times New Roman"/>
                <a:ea typeface="宋体"/>
                <a:cs typeface="+mn-cs"/>
              </a:rPr>
              <a:t>)time( NULL ) );</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a:t>
            </a:r>
            <a:r>
              <a:rPr kumimoji="1" lang="en-US" altLang="zh-CN" sz="2000" kern="0" dirty="0">
                <a:solidFill>
                  <a:srgbClr val="3333CC"/>
                </a:solidFill>
                <a:latin typeface="Times New Roman"/>
                <a:ea typeface="宋体"/>
                <a:cs typeface="+mn-cs"/>
              </a:rPr>
              <a:t>for </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=0; </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&lt;n; </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p[</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m_x</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gb_getRandomNumber</a:t>
            </a:r>
            <a:r>
              <a:rPr kumimoji="1" lang="en-US" altLang="zh-CN" sz="2000" kern="0" dirty="0">
                <a:solidFill>
                  <a:srgbClr val="000000"/>
                </a:solidFill>
                <a:latin typeface="Times New Roman"/>
                <a:ea typeface="宋体"/>
                <a:cs typeface="+mn-cs"/>
              </a:rPr>
              <a:t>(m);</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p[</a:t>
            </a:r>
            <a:r>
              <a:rPr kumimoji="1" lang="en-US" altLang="zh-CN" sz="2000" kern="0" dirty="0" err="1">
                <a:solidFill>
                  <a:srgbClr val="000000"/>
                </a:solidFill>
                <a:latin typeface="Times New Roman"/>
                <a:ea typeface="宋体"/>
                <a:cs typeface="+mn-cs"/>
              </a:rPr>
              <a:t>i</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m_y</a:t>
            </a:r>
            <a:r>
              <a:rPr kumimoji="1" lang="en-US" altLang="zh-CN" sz="2000" kern="0" dirty="0">
                <a:solidFill>
                  <a:srgbClr val="000000"/>
                </a:solidFill>
                <a:latin typeface="Times New Roman"/>
                <a:ea typeface="宋体"/>
                <a:cs typeface="+mn-cs"/>
              </a:rPr>
              <a:t>=</a:t>
            </a:r>
            <a:r>
              <a:rPr kumimoji="1" lang="en-US" altLang="zh-CN" sz="2000" kern="0" dirty="0" err="1">
                <a:solidFill>
                  <a:srgbClr val="000000"/>
                </a:solidFill>
                <a:latin typeface="Times New Roman"/>
                <a:ea typeface="宋体"/>
                <a:cs typeface="+mn-cs"/>
              </a:rPr>
              <a:t>gb_getRandomNumber</a:t>
            </a:r>
            <a:r>
              <a:rPr kumimoji="1" lang="en-US" altLang="zh-CN" sz="2000" kern="0" dirty="0">
                <a:solidFill>
                  <a:srgbClr val="000000"/>
                </a:solidFill>
                <a:latin typeface="Times New Roman"/>
                <a:ea typeface="宋体"/>
                <a:cs typeface="+mn-cs"/>
              </a:rPr>
              <a:t>(m);</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    } </a:t>
            </a:r>
            <a:r>
              <a:rPr kumimoji="1" lang="en-US" altLang="zh-CN" sz="2000" kern="0" dirty="0">
                <a:solidFill>
                  <a:srgbClr val="339933"/>
                </a:solidFill>
                <a:latin typeface="Times New Roman"/>
                <a:ea typeface="宋体"/>
                <a:cs typeface="+mn-cs"/>
              </a:rPr>
              <a:t>// for</a:t>
            </a:r>
            <a:r>
              <a:rPr kumimoji="1" lang="zh-CN" altLang="en-US" sz="2000" kern="0" dirty="0">
                <a:solidFill>
                  <a:srgbClr val="339933"/>
                </a:solidFill>
                <a:latin typeface="Times New Roman"/>
                <a:ea typeface="宋体"/>
                <a:cs typeface="+mn-cs"/>
              </a:rPr>
              <a:t>循环结束</a:t>
            </a:r>
          </a:p>
          <a:p>
            <a:pPr marL="342900" lvl="0" indent="-342900" algn="l" fontAlgn="base">
              <a:lnSpc>
                <a:spcPct val="110000"/>
              </a:lnSpc>
              <a:spcBef>
                <a:spcPct val="0"/>
              </a:spcBef>
              <a:spcAft>
                <a:spcPct val="0"/>
              </a:spcAft>
              <a:buNone/>
            </a:pPr>
            <a:r>
              <a:rPr kumimoji="1" lang="en-US" altLang="zh-CN" sz="2000" kern="0" dirty="0">
                <a:solidFill>
                  <a:srgbClr val="000000"/>
                </a:solidFill>
                <a:latin typeface="Times New Roman"/>
                <a:ea typeface="宋体"/>
                <a:cs typeface="+mn-cs"/>
              </a:rPr>
              <a:t>}</a:t>
            </a:r>
            <a:r>
              <a:rPr kumimoji="1" lang="en-US" altLang="zh-CN" sz="2000" kern="0" dirty="0">
                <a:solidFill>
                  <a:srgbClr val="339933"/>
                </a:solidFill>
                <a:latin typeface="Times New Roman"/>
                <a:ea typeface="宋体"/>
                <a:cs typeface="+mn-cs"/>
              </a:rPr>
              <a:t> // </a:t>
            </a:r>
            <a:r>
              <a:rPr kumimoji="1" lang="zh-CN" altLang="en-US" sz="2000" kern="0" dirty="0">
                <a:solidFill>
                  <a:srgbClr val="339933"/>
                </a:solidFill>
                <a:latin typeface="Times New Roman"/>
                <a:ea typeface="宋体"/>
                <a:cs typeface="+mn-cs"/>
              </a:rPr>
              <a:t>函数</a:t>
            </a:r>
            <a:r>
              <a:rPr kumimoji="1" lang="en-US" altLang="zh-CN" sz="2000" kern="0" dirty="0">
                <a:solidFill>
                  <a:srgbClr val="339933"/>
                </a:solidFill>
                <a:latin typeface="Times New Roman"/>
                <a:ea typeface="宋体"/>
                <a:cs typeface="+mn-cs"/>
              </a:rPr>
              <a:t>gb_setArrayPoint2DRondom</a:t>
            </a:r>
            <a:r>
              <a:rPr kumimoji="1" lang="zh-CN" altLang="en-US" sz="2000" kern="0" dirty="0">
                <a:solidFill>
                  <a:srgbClr val="339933"/>
                </a:solidFill>
                <a:latin typeface="Times New Roman"/>
                <a:ea typeface="宋体"/>
                <a:cs typeface="+mn-cs"/>
              </a:rPr>
              <a:t>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712374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800099"/>
          </a:xfrm>
        </p:spPr>
        <p:txBody>
          <a:bodyPr/>
          <a:lstStyle/>
          <a:p>
            <a:r>
              <a:rPr lang="zh-CN" altLang="en-US" dirty="0"/>
              <a:t>增加头文件</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96</a:t>
            </a:fld>
            <a:endParaRPr lang="zh-CN" altLang="en-US"/>
          </a:p>
        </p:txBody>
      </p:sp>
      <p:sp>
        <p:nvSpPr>
          <p:cNvPr id="6" name="Line 4"/>
          <p:cNvSpPr>
            <a:spLocks noChangeShapeType="1"/>
          </p:cNvSpPr>
          <p:nvPr/>
        </p:nvSpPr>
        <p:spPr bwMode="auto">
          <a:xfrm flipV="1">
            <a:off x="0" y="826943"/>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头文件"/>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2188" y="1090613"/>
            <a:ext cx="7158037" cy="5183187"/>
          </a:xfrm>
          <a:noFill/>
        </p:spPr>
      </p:pic>
      <p:sp>
        <p:nvSpPr>
          <p:cNvPr id="9" name="AutoShape 5"/>
          <p:cNvSpPr>
            <a:spLocks/>
          </p:cNvSpPr>
          <p:nvPr/>
        </p:nvSpPr>
        <p:spPr bwMode="auto">
          <a:xfrm>
            <a:off x="3779838" y="922338"/>
            <a:ext cx="5203825" cy="539750"/>
          </a:xfrm>
          <a:prstGeom prst="borderCallout3">
            <a:avLst>
              <a:gd name="adj1" fmla="val 21176"/>
              <a:gd name="adj2" fmla="val -1569"/>
              <a:gd name="adj3" fmla="val 36579"/>
              <a:gd name="adj4" fmla="val -64968"/>
              <a:gd name="adj5" fmla="val 613954"/>
              <a:gd name="adj6" fmla="val -65194"/>
              <a:gd name="adj7" fmla="val 898213"/>
              <a:gd name="adj8" fmla="val -4781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选中“解决方案资源管理器”</a:t>
            </a:r>
          </a:p>
        </p:txBody>
      </p:sp>
      <p:sp>
        <p:nvSpPr>
          <p:cNvPr id="10" name="AutoShape 6"/>
          <p:cNvSpPr>
            <a:spLocks/>
          </p:cNvSpPr>
          <p:nvPr/>
        </p:nvSpPr>
        <p:spPr bwMode="auto">
          <a:xfrm>
            <a:off x="4086225" y="1671638"/>
            <a:ext cx="4897438" cy="539750"/>
          </a:xfrm>
          <a:prstGeom prst="borderCallout2">
            <a:avLst>
              <a:gd name="adj1" fmla="val 21176"/>
              <a:gd name="adj2" fmla="val -1556"/>
              <a:gd name="adj3" fmla="val 21176"/>
              <a:gd name="adj4" fmla="val -23565"/>
              <a:gd name="adj5" fmla="val 379412"/>
              <a:gd name="adj6" fmla="val -4204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在头文件上方单击鼠标右键</a:t>
            </a:r>
          </a:p>
        </p:txBody>
      </p:sp>
      <p:sp>
        <p:nvSpPr>
          <p:cNvPr id="11" name="AutoShape 7"/>
          <p:cNvSpPr>
            <a:spLocks/>
          </p:cNvSpPr>
          <p:nvPr/>
        </p:nvSpPr>
        <p:spPr bwMode="auto">
          <a:xfrm>
            <a:off x="3059113" y="2420938"/>
            <a:ext cx="5924550" cy="539750"/>
          </a:xfrm>
          <a:prstGeom prst="borderCallout3">
            <a:avLst>
              <a:gd name="adj1" fmla="val 21176"/>
              <a:gd name="adj2" fmla="val -1389"/>
              <a:gd name="adj3" fmla="val 21176"/>
              <a:gd name="adj4" fmla="val -5500"/>
              <a:gd name="adj5" fmla="val 190898"/>
              <a:gd name="adj6" fmla="val -5699"/>
              <a:gd name="adj7" fmla="val 274704"/>
              <a:gd name="adj8" fmla="val 3775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单击右键菜单“添加”</a:t>
            </a:r>
            <a:r>
              <a:rPr lang="zh-CN" altLang="en-US" sz="2400" i="0">
                <a:ea typeface="楷体_GB2312" pitchFamily="49" charset="-122"/>
                <a:sym typeface="Wingdings" panose="05000000000000000000" pitchFamily="2" charset="2"/>
              </a:rPr>
              <a:t>“新建项”</a:t>
            </a:r>
            <a:endParaRPr lang="zh-CN" altLang="en-US" sz="2400" i="0">
              <a:ea typeface="楷体_GB2312" pitchFamily="49" charset="-122"/>
            </a:endParaRPr>
          </a:p>
        </p:txBody>
      </p:sp>
      <p:sp>
        <p:nvSpPr>
          <p:cNvPr id="12" name="Text Box 8"/>
          <p:cNvSpPr txBox="1">
            <a:spLocks noChangeArrowheads="1"/>
          </p:cNvSpPr>
          <p:nvPr/>
        </p:nvSpPr>
        <p:spPr bwMode="auto">
          <a:xfrm>
            <a:off x="4932363" y="5084763"/>
            <a:ext cx="3743325" cy="1152525"/>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“解决方案资源管理器”</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可以打开“解决方案资源管理器”</a:t>
            </a:r>
          </a:p>
        </p:txBody>
      </p:sp>
    </p:spTree>
    <p:extLst>
      <p:ext uri="{BB962C8B-B14F-4D97-AF65-F5344CB8AC3E}">
        <p14:creationId xmlns:p14="http://schemas.microsoft.com/office/powerpoint/2010/main" val="33045307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823767"/>
          </a:xfrm>
        </p:spPr>
        <p:txBody>
          <a:bodyPr/>
          <a:lstStyle/>
          <a:p>
            <a:r>
              <a:rPr lang="zh-CN" altLang="en-US" dirty="0"/>
              <a:t>增加头文件</a:t>
            </a:r>
            <a:r>
              <a:rPr lang="en-US" altLang="zh-CN" dirty="0"/>
              <a:t>——CP_Circle2D.h</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97</a:t>
            </a:fld>
            <a:endParaRPr lang="zh-CN" altLang="en-US"/>
          </a:p>
        </p:txBody>
      </p:sp>
      <p:sp>
        <p:nvSpPr>
          <p:cNvPr id="6" name="Line 4"/>
          <p:cNvSpPr>
            <a:spLocks noChangeShapeType="1"/>
          </p:cNvSpPr>
          <p:nvPr/>
        </p:nvSpPr>
        <p:spPr bwMode="auto">
          <a:xfrm flipV="1">
            <a:off x="0" y="826943"/>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10" descr="第08章_MFC包围圆_03增加头文件_圆"/>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750" y="1052513"/>
            <a:ext cx="8828088" cy="5183187"/>
          </a:xfrm>
          <a:noFill/>
        </p:spPr>
      </p:pic>
      <p:sp>
        <p:nvSpPr>
          <p:cNvPr id="9" name="AutoShape 5"/>
          <p:cNvSpPr>
            <a:spLocks/>
          </p:cNvSpPr>
          <p:nvPr/>
        </p:nvSpPr>
        <p:spPr bwMode="auto">
          <a:xfrm>
            <a:off x="5292725" y="908050"/>
            <a:ext cx="3598863" cy="539750"/>
          </a:xfrm>
          <a:prstGeom prst="borderCallout2">
            <a:avLst>
              <a:gd name="adj1" fmla="val 21176"/>
              <a:gd name="adj2" fmla="val -2116"/>
              <a:gd name="adj3" fmla="val 21176"/>
              <a:gd name="adj4" fmla="val -21264"/>
              <a:gd name="adj5" fmla="val 169412"/>
              <a:gd name="adj6" fmla="val -112704"/>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选择“</a:t>
            </a:r>
            <a:r>
              <a:rPr lang="en-US" altLang="zh-CN" sz="2400" i="0">
                <a:ea typeface="楷体_GB2312" pitchFamily="49" charset="-122"/>
              </a:rPr>
              <a:t>Visual C++”</a:t>
            </a:r>
          </a:p>
        </p:txBody>
      </p:sp>
      <p:sp>
        <p:nvSpPr>
          <p:cNvPr id="10" name="AutoShape 6"/>
          <p:cNvSpPr>
            <a:spLocks/>
          </p:cNvSpPr>
          <p:nvPr/>
        </p:nvSpPr>
        <p:spPr bwMode="auto">
          <a:xfrm>
            <a:off x="5286375" y="1555750"/>
            <a:ext cx="3598863" cy="539750"/>
          </a:xfrm>
          <a:prstGeom prst="borderCallout2">
            <a:avLst>
              <a:gd name="adj1" fmla="val 21176"/>
              <a:gd name="adj2" fmla="val -2116"/>
              <a:gd name="adj3" fmla="val 21176"/>
              <a:gd name="adj4" fmla="val -11731"/>
              <a:gd name="adj5" fmla="val 345884"/>
              <a:gd name="adj6" fmla="val -31847"/>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选择“头文件”</a:t>
            </a:r>
          </a:p>
        </p:txBody>
      </p:sp>
      <p:sp>
        <p:nvSpPr>
          <p:cNvPr id="11" name="AutoShape 7"/>
          <p:cNvSpPr>
            <a:spLocks/>
          </p:cNvSpPr>
          <p:nvPr/>
        </p:nvSpPr>
        <p:spPr bwMode="auto">
          <a:xfrm>
            <a:off x="5286375" y="2886075"/>
            <a:ext cx="3598863" cy="539750"/>
          </a:xfrm>
          <a:prstGeom prst="borderCallout2">
            <a:avLst>
              <a:gd name="adj1" fmla="val 21176"/>
              <a:gd name="adj2" fmla="val -2116"/>
              <a:gd name="adj3" fmla="val 21176"/>
              <a:gd name="adj4" fmla="val -15880"/>
              <a:gd name="adj5" fmla="val 456764"/>
              <a:gd name="adj6" fmla="val -68856"/>
            </a:avLst>
          </a:prstGeom>
          <a:solidFill>
            <a:srgbClr val="FFFF99"/>
          </a:solidFill>
          <a:ln w="57150">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输入文件名称</a:t>
            </a:r>
          </a:p>
        </p:txBody>
      </p:sp>
      <p:sp>
        <p:nvSpPr>
          <p:cNvPr id="12" name="AutoShape 8"/>
          <p:cNvSpPr>
            <a:spLocks/>
          </p:cNvSpPr>
          <p:nvPr/>
        </p:nvSpPr>
        <p:spPr bwMode="auto">
          <a:xfrm>
            <a:off x="5076825" y="4221163"/>
            <a:ext cx="3836988" cy="539750"/>
          </a:xfrm>
          <a:prstGeom prst="borderCallout3">
            <a:avLst>
              <a:gd name="adj1" fmla="val 21176"/>
              <a:gd name="adj2" fmla="val -2116"/>
              <a:gd name="adj3" fmla="val 21176"/>
              <a:gd name="adj4" fmla="val -4454"/>
              <a:gd name="adj5" fmla="val 229704"/>
              <a:gd name="adj6" fmla="val -4454"/>
              <a:gd name="adj7" fmla="val 325000"/>
              <a:gd name="adj8" fmla="val 52759"/>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4: </a:t>
            </a:r>
            <a:r>
              <a:rPr lang="zh-CN" altLang="en-US" sz="2400" i="0">
                <a:ea typeface="楷体_GB2312" pitchFamily="49" charset="-122"/>
              </a:rPr>
              <a:t>单击 “添加</a:t>
            </a:r>
            <a:r>
              <a:rPr lang="zh-CN" altLang="en-US" sz="2400" i="0">
                <a:ea typeface="楷体_GB2312" pitchFamily="49" charset="-122"/>
                <a:sym typeface="Wingdings" panose="05000000000000000000" pitchFamily="2" charset="2"/>
              </a:rPr>
              <a:t>”按钮</a:t>
            </a:r>
            <a:endParaRPr lang="zh-CN" altLang="en-US" sz="2400" i="0">
              <a:ea typeface="楷体_GB2312" pitchFamily="49" charset="-122"/>
            </a:endParaRPr>
          </a:p>
        </p:txBody>
      </p:sp>
    </p:spTree>
    <p:extLst>
      <p:ext uri="{BB962C8B-B14F-4D97-AF65-F5344CB8AC3E}">
        <p14:creationId xmlns:p14="http://schemas.microsoft.com/office/powerpoint/2010/main" val="10013679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7"/>
            <a:ext cx="9144000" cy="1024484"/>
          </a:xfrm>
        </p:spPr>
        <p:txBody>
          <a:bodyPr/>
          <a:lstStyle/>
          <a:p>
            <a:r>
              <a:rPr lang="zh-CN" altLang="en-US" dirty="0"/>
              <a:t>头文件“</a:t>
            </a:r>
            <a:r>
              <a:rPr lang="en-US" altLang="en-US" dirty="0"/>
              <a:t>CP_Circle2D</a:t>
            </a:r>
            <a:r>
              <a:rPr lang="en-US" altLang="zh-CN" dirty="0"/>
              <a:t>.h”</a:t>
            </a:r>
            <a:r>
              <a:rPr lang="zh-CN" altLang="en-US" dirty="0"/>
              <a:t>的代码</a:t>
            </a:r>
          </a:p>
        </p:txBody>
      </p:sp>
      <p:sp>
        <p:nvSpPr>
          <p:cNvPr id="3" name="内容占位符 2"/>
          <p:cNvSpPr>
            <a:spLocks noGrp="1"/>
          </p:cNvSpPr>
          <p:nvPr>
            <p:ph idx="1"/>
          </p:nvPr>
        </p:nvSpPr>
        <p:spPr>
          <a:xfrm>
            <a:off x="461963" y="1070517"/>
            <a:ext cx="8220075" cy="5285834"/>
          </a:xfrm>
        </p:spPr>
        <p:txBody>
          <a:bodyPr>
            <a:noAutofit/>
          </a:bodyPr>
          <a:lstStyle/>
          <a:p>
            <a:pPr marL="342900" lvl="0" indent="-342900" algn="l" fontAlgn="base">
              <a:lnSpc>
                <a:spcPts val="1800"/>
              </a:lnSpc>
              <a:spcBef>
                <a:spcPct val="0"/>
              </a:spcBef>
              <a:spcAft>
                <a:spcPct val="0"/>
              </a:spcAft>
              <a:buNone/>
            </a:pPr>
            <a:r>
              <a:rPr kumimoji="1" lang="en-US" altLang="zh-CN" sz="1800" kern="0" dirty="0">
                <a:solidFill>
                  <a:srgbClr val="339933"/>
                </a:solidFill>
                <a:latin typeface="Times New Roman"/>
                <a:ea typeface="宋体"/>
                <a:cs typeface="+mn-cs"/>
              </a:rPr>
              <a:t>// CP_Circle2D.h: </a:t>
            </a:r>
            <a:r>
              <a:rPr kumimoji="1" lang="zh-CN" altLang="en-US" sz="1800" kern="0" dirty="0">
                <a:solidFill>
                  <a:srgbClr val="339933"/>
                </a:solidFill>
                <a:latin typeface="Times New Roman"/>
                <a:ea typeface="宋体"/>
                <a:cs typeface="+mn-cs"/>
              </a:rPr>
              <a:t>类声明</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圆类</a:t>
            </a:r>
            <a:r>
              <a:rPr kumimoji="1" lang="en-US" altLang="zh-CN" sz="1800" kern="0" dirty="0">
                <a:solidFill>
                  <a:srgbClr val="339933"/>
                </a:solidFill>
                <a:latin typeface="Times New Roman"/>
                <a:ea typeface="宋体"/>
                <a:cs typeface="+mn-cs"/>
              </a:rPr>
              <a:t>(CP_Circle2D)</a:t>
            </a:r>
            <a:r>
              <a:rPr kumimoji="1" lang="zh-CN" altLang="en-US" sz="1800" kern="0" dirty="0">
                <a:solidFill>
                  <a:srgbClr val="339933"/>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a:t>
            </a:r>
            <a:r>
              <a:rPr kumimoji="1" lang="en-US" altLang="zh-CN" sz="1800" kern="0" dirty="0" err="1">
                <a:solidFill>
                  <a:srgbClr val="3333CC"/>
                </a:solidFill>
                <a:latin typeface="Times New Roman"/>
                <a:ea typeface="宋体"/>
                <a:cs typeface="+mn-cs"/>
              </a:rPr>
              <a:t>ifndef</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CP_CIRCLE2D_H</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#define </a:t>
            </a:r>
            <a:r>
              <a:rPr kumimoji="1" lang="en-US" altLang="zh-CN" sz="1800" kern="0" dirty="0">
                <a:solidFill>
                  <a:srgbClr val="000000"/>
                </a:solidFill>
                <a:latin typeface="Times New Roman"/>
                <a:ea typeface="宋体"/>
                <a:cs typeface="+mn-cs"/>
              </a:rPr>
              <a:t>CP_CIRCLE2D_H</a:t>
            </a:r>
          </a:p>
          <a:p>
            <a:pPr marL="342900" lvl="0" indent="-342900" algn="l" fontAlgn="base">
              <a:lnSpc>
                <a:spcPts val="1800"/>
              </a:lnSpc>
              <a:spcBef>
                <a:spcPct val="0"/>
              </a:spcBef>
              <a:spcAft>
                <a:spcPct val="0"/>
              </a:spcAft>
              <a:buNone/>
            </a:pPr>
            <a:endParaRPr kumimoji="1" lang="en-US" altLang="zh-CN" sz="1800" kern="0" dirty="0">
              <a:solidFill>
                <a:srgbClr val="000000"/>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#include </a:t>
            </a:r>
            <a:r>
              <a:rPr kumimoji="1" lang="en-US" altLang="zh-CN" sz="1800" kern="0" dirty="0">
                <a:solidFill>
                  <a:srgbClr val="A50021"/>
                </a:solidFill>
                <a:latin typeface="Times New Roman"/>
                <a:ea typeface="宋体"/>
                <a:cs typeface="+mn-cs"/>
              </a:rPr>
              <a:t>"CP_Point2D.h"</a:t>
            </a:r>
          </a:p>
          <a:p>
            <a:pPr marL="342900" lvl="0" indent="-342900" algn="l" fontAlgn="base">
              <a:lnSpc>
                <a:spcPts val="1800"/>
              </a:lnSpc>
              <a:spcBef>
                <a:spcPct val="0"/>
              </a:spcBef>
              <a:spcAft>
                <a:spcPct val="0"/>
              </a:spcAft>
              <a:buNone/>
            </a:pPr>
            <a:endParaRPr kumimoji="1" lang="en-US" altLang="zh-CN" sz="1800" kern="0" dirty="0">
              <a:solidFill>
                <a:srgbClr val="3333CC"/>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class </a:t>
            </a:r>
            <a:r>
              <a:rPr kumimoji="1" lang="en-US" altLang="zh-CN" sz="1800" kern="0" dirty="0">
                <a:solidFill>
                  <a:srgbClr val="000000"/>
                </a:solidFill>
                <a:latin typeface="Times New Roman"/>
                <a:ea typeface="宋体"/>
                <a:cs typeface="+mn-cs"/>
              </a:rPr>
              <a:t>CP_Circle2D</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public</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CP_Point2D </a:t>
            </a:r>
            <a:r>
              <a:rPr kumimoji="1" lang="en-US" altLang="zh-CN" sz="1800" kern="0" dirty="0" err="1">
                <a:solidFill>
                  <a:srgbClr val="000000"/>
                </a:solidFill>
                <a:latin typeface="Times New Roman"/>
                <a:ea typeface="宋体"/>
                <a:cs typeface="+mn-cs"/>
              </a:rPr>
              <a:t>m_center</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    double     </a:t>
            </a:r>
            <a:r>
              <a:rPr kumimoji="1" lang="en-US" altLang="zh-CN" sz="1800" kern="0" dirty="0" err="1">
                <a:solidFill>
                  <a:srgbClr val="000000"/>
                </a:solidFill>
                <a:latin typeface="Times New Roman"/>
                <a:ea typeface="宋体"/>
                <a:cs typeface="+mn-cs"/>
              </a:rPr>
              <a:t>m_radius</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endParaRPr kumimoji="1" lang="en-US" altLang="zh-CN" sz="1800" kern="0" dirty="0">
              <a:solidFill>
                <a:srgbClr val="3333CC"/>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public</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CP_Circle2D(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CP_Circle2D(</a:t>
            </a:r>
            <a:r>
              <a:rPr kumimoji="1" lang="en-US" altLang="zh-CN" sz="1800" kern="0" dirty="0">
                <a:solidFill>
                  <a:srgbClr val="3333CC"/>
                </a:solidFill>
                <a:latin typeface="Times New Roman"/>
                <a:ea typeface="宋体"/>
                <a:cs typeface="+mn-cs"/>
              </a:rPr>
              <a:t>double </a:t>
            </a:r>
            <a:r>
              <a:rPr kumimoji="1" lang="en-US" altLang="zh-CN" sz="1800" kern="0" dirty="0">
                <a:solidFill>
                  <a:srgbClr val="000000"/>
                </a:solidFill>
                <a:latin typeface="Times New Roman"/>
                <a:ea typeface="宋体"/>
                <a:cs typeface="+mn-cs"/>
              </a:rPr>
              <a:t>x,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y, </a:t>
            </a:r>
            <a:r>
              <a:rPr kumimoji="1" lang="en-US" altLang="zh-CN" sz="1800" kern="0" dirty="0">
                <a:solidFill>
                  <a:srgbClr val="3333CC"/>
                </a:solidFill>
                <a:latin typeface="Times New Roman"/>
                <a:ea typeface="宋体"/>
                <a:cs typeface="+mn-cs"/>
              </a:rPr>
              <a:t>double</a:t>
            </a:r>
            <a:r>
              <a:rPr kumimoji="1" lang="en-US" altLang="zh-CN" sz="1800" kern="0" dirty="0">
                <a:solidFill>
                  <a:srgbClr val="000000"/>
                </a:solidFill>
                <a:latin typeface="Times New Roman"/>
                <a:ea typeface="宋体"/>
                <a:cs typeface="+mn-cs"/>
              </a:rPr>
              <a:t> r);</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~CP_Circle2D( );</a:t>
            </a:r>
          </a:p>
          <a:p>
            <a:pPr marL="342900" lvl="0" indent="-342900" algn="l" fontAlgn="base">
              <a:lnSpc>
                <a:spcPts val="1800"/>
              </a:lnSpc>
              <a:spcBef>
                <a:spcPct val="0"/>
              </a:spcBef>
              <a:spcAft>
                <a:spcPct val="0"/>
              </a:spcAft>
              <a:buNone/>
            </a:pPr>
            <a:r>
              <a:rPr kumimoji="1" lang="en-US" altLang="zh-CN" sz="1800" kern="0" dirty="0">
                <a:solidFill>
                  <a:srgbClr val="000000"/>
                </a:solidFill>
                <a:latin typeface="Times New Roman"/>
                <a:ea typeface="宋体"/>
                <a:cs typeface="+mn-cs"/>
              </a:rPr>
              <a:t>}; </a:t>
            </a:r>
            <a:r>
              <a:rPr kumimoji="1" lang="en-US" altLang="zh-CN" sz="1800" kern="0" dirty="0">
                <a:solidFill>
                  <a:srgbClr val="339933"/>
                </a:solidFill>
                <a:latin typeface="Times New Roman"/>
                <a:ea typeface="宋体"/>
                <a:cs typeface="+mn-cs"/>
              </a:rPr>
              <a:t>// </a:t>
            </a:r>
            <a:r>
              <a:rPr kumimoji="1" lang="zh-CN" altLang="en-US" sz="1800" kern="0" dirty="0">
                <a:solidFill>
                  <a:srgbClr val="339933"/>
                </a:solidFill>
                <a:latin typeface="Times New Roman"/>
                <a:ea typeface="宋体"/>
                <a:cs typeface="+mn-cs"/>
              </a:rPr>
              <a:t>类</a:t>
            </a:r>
            <a:r>
              <a:rPr kumimoji="1" lang="en-US" altLang="zh-CN" sz="1800" kern="0" dirty="0">
                <a:solidFill>
                  <a:srgbClr val="339933"/>
                </a:solidFill>
                <a:latin typeface="Times New Roman"/>
                <a:ea typeface="宋体"/>
                <a:cs typeface="+mn-cs"/>
              </a:rPr>
              <a:t>CP_Circle2D</a:t>
            </a:r>
            <a:r>
              <a:rPr kumimoji="1" lang="zh-CN" altLang="en-US" sz="1800" kern="0" dirty="0">
                <a:solidFill>
                  <a:srgbClr val="339933"/>
                </a:solidFill>
                <a:latin typeface="Times New Roman"/>
                <a:ea typeface="宋体"/>
                <a:cs typeface="+mn-cs"/>
              </a:rPr>
              <a:t>定义结束</a:t>
            </a:r>
          </a:p>
          <a:p>
            <a:pPr marL="342900" lvl="0" indent="-342900" algn="l" fontAlgn="base">
              <a:lnSpc>
                <a:spcPts val="1800"/>
              </a:lnSpc>
              <a:spcBef>
                <a:spcPct val="0"/>
              </a:spcBef>
              <a:spcAft>
                <a:spcPct val="0"/>
              </a:spcAft>
              <a:buNone/>
            </a:pPr>
            <a:endParaRPr kumimoji="1" lang="zh-CN" altLang="en-US" sz="1800" kern="0" dirty="0">
              <a:solidFill>
                <a:srgbClr val="339933"/>
              </a:solidFill>
              <a:latin typeface="Times New Roman"/>
              <a:ea typeface="宋体"/>
              <a:cs typeface="+mn-cs"/>
            </a:endParaRP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extern void</a:t>
            </a:r>
            <a:r>
              <a:rPr kumimoji="1" lang="en-US" altLang="zh-CN" sz="1800" kern="0" dirty="0">
                <a:solidFill>
                  <a:srgbClr val="000000"/>
                </a:solidFill>
                <a:latin typeface="Times New Roman"/>
                <a:ea typeface="宋体"/>
                <a:cs typeface="+mn-cs"/>
              </a:rPr>
              <a:t> </a:t>
            </a:r>
            <a:r>
              <a:rPr kumimoji="1" lang="en-US" altLang="zh-CN" sz="1800" kern="0" dirty="0" err="1">
                <a:solidFill>
                  <a:srgbClr val="000000"/>
                </a:solidFill>
                <a:latin typeface="Times New Roman"/>
                <a:ea typeface="宋体"/>
                <a:cs typeface="+mn-cs"/>
              </a:rPr>
              <a:t>gb_drawCircle</a:t>
            </a:r>
            <a:r>
              <a:rPr kumimoji="1" lang="en-US" altLang="zh-CN" sz="1800" kern="0" dirty="0">
                <a:solidFill>
                  <a:srgbClr val="000000"/>
                </a:solidFill>
                <a:latin typeface="Times New Roman"/>
                <a:ea typeface="宋体"/>
                <a:cs typeface="+mn-cs"/>
              </a:rPr>
              <a:t>(CDC* </a:t>
            </a:r>
            <a:r>
              <a:rPr kumimoji="1" lang="en-US" altLang="zh-CN" sz="1800" kern="0" dirty="0" err="1">
                <a:solidFill>
                  <a:srgbClr val="000000"/>
                </a:solidFill>
                <a:latin typeface="Times New Roman"/>
                <a:ea typeface="宋体"/>
                <a:cs typeface="+mn-cs"/>
              </a:rPr>
              <a:t>pDC</a:t>
            </a:r>
            <a:r>
              <a:rPr kumimoji="1" lang="en-US" altLang="zh-CN" sz="1800" kern="0" dirty="0">
                <a:solidFill>
                  <a:srgbClr val="000000"/>
                </a:solidFill>
                <a:latin typeface="Times New Roman"/>
                <a:ea typeface="宋体"/>
                <a:cs typeface="+mn-cs"/>
              </a:rPr>
              <a:t>, CP_Circle2D&amp; c, </a:t>
            </a:r>
            <a:r>
              <a:rPr kumimoji="1" lang="en-US" altLang="zh-CN" sz="1800" kern="0" dirty="0">
                <a:solidFill>
                  <a:srgbClr val="3333CC"/>
                </a:solidFill>
                <a:latin typeface="Times New Roman"/>
                <a:ea typeface="宋体"/>
                <a:cs typeface="+mn-cs"/>
              </a:rPr>
              <a:t>double </a:t>
            </a:r>
            <a:r>
              <a:rPr kumimoji="1" lang="en-US" altLang="zh-CN" sz="1800" kern="0" dirty="0">
                <a:solidFill>
                  <a:srgbClr val="000000"/>
                </a:solidFill>
                <a:latin typeface="Times New Roman"/>
                <a:ea typeface="宋体"/>
                <a:cs typeface="+mn-cs"/>
              </a:rPr>
              <a:t>scale, CP_Point2D&amp; translation,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screenX</a:t>
            </a:r>
            <a:r>
              <a:rPr kumimoji="1" lang="en-US" altLang="zh-CN" sz="1800" kern="0" dirty="0">
                <a:solidFill>
                  <a:srgbClr val="000000"/>
                </a:solidFill>
                <a:latin typeface="Times New Roman"/>
                <a:ea typeface="宋体"/>
                <a:cs typeface="+mn-cs"/>
              </a:rPr>
              <a:t>,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err="1">
                <a:solidFill>
                  <a:srgbClr val="000000"/>
                </a:solidFill>
                <a:latin typeface="Times New Roman"/>
                <a:ea typeface="宋体"/>
                <a:cs typeface="+mn-cs"/>
              </a:rPr>
              <a:t>screenY</a:t>
            </a:r>
            <a:r>
              <a:rPr kumimoji="1" lang="en-US" altLang="zh-CN" sz="1800" kern="0" dirty="0">
                <a:solidFill>
                  <a:srgbClr val="000000"/>
                </a:solidFill>
                <a:latin typeface="Times New Roman"/>
                <a:ea typeface="宋体"/>
                <a:cs typeface="+mn-cs"/>
              </a:rPr>
              <a:t>);</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extern void</a:t>
            </a:r>
            <a:r>
              <a:rPr kumimoji="1" lang="en-US" altLang="zh-CN" sz="1800" kern="0" dirty="0">
                <a:solidFill>
                  <a:srgbClr val="000000"/>
                </a:solidFill>
                <a:latin typeface="Times New Roman"/>
                <a:ea typeface="宋体"/>
                <a:cs typeface="+mn-cs"/>
              </a:rPr>
              <a:t> gb_getBoundingCircleFromArrayPoint2D(CP_Circle2D&amp; c, CP_ArrayPoint2D&amp; a, </a:t>
            </a:r>
            <a:r>
              <a:rPr kumimoji="1" lang="en-US" altLang="zh-CN" sz="1800" kern="0" dirty="0" err="1">
                <a:solidFill>
                  <a:srgbClr val="3333CC"/>
                </a:solidFill>
                <a:latin typeface="Times New Roman"/>
                <a:ea typeface="宋体"/>
                <a:cs typeface="+mn-cs"/>
              </a:rPr>
              <a:t>int</a:t>
            </a:r>
            <a:r>
              <a:rPr kumimoji="1" lang="en-US" altLang="zh-CN" sz="1800" kern="0" dirty="0">
                <a:solidFill>
                  <a:srgbClr val="3333CC"/>
                </a:solidFill>
                <a:latin typeface="Times New Roman"/>
                <a:ea typeface="宋体"/>
                <a:cs typeface="+mn-cs"/>
              </a:rPr>
              <a:t> </a:t>
            </a:r>
            <a:r>
              <a:rPr kumimoji="1" lang="en-US" altLang="zh-CN" sz="1800" kern="0" dirty="0">
                <a:solidFill>
                  <a:srgbClr val="000000"/>
                </a:solidFill>
                <a:latin typeface="Times New Roman"/>
                <a:ea typeface="宋体"/>
                <a:cs typeface="+mn-cs"/>
              </a:rPr>
              <a:t>delimiter);</a:t>
            </a:r>
          </a:p>
          <a:p>
            <a:pPr marL="342900" lvl="0" indent="-342900" algn="l" fontAlgn="base">
              <a:lnSpc>
                <a:spcPts val="1800"/>
              </a:lnSpc>
              <a:spcBef>
                <a:spcPct val="0"/>
              </a:spcBef>
              <a:spcAft>
                <a:spcPct val="0"/>
              </a:spcAft>
              <a:buNone/>
            </a:pPr>
            <a:r>
              <a:rPr kumimoji="1" lang="en-US" altLang="zh-CN" sz="1800" kern="0" dirty="0">
                <a:solidFill>
                  <a:srgbClr val="3333CC"/>
                </a:solidFill>
                <a:latin typeface="Times New Roman"/>
                <a:ea typeface="宋体"/>
                <a:cs typeface="+mn-cs"/>
              </a:rPr>
              <a:t>#</a:t>
            </a:r>
            <a:r>
              <a:rPr kumimoji="1" lang="en-US" altLang="zh-CN" sz="1800" kern="0" dirty="0" err="1">
                <a:solidFill>
                  <a:srgbClr val="3333CC"/>
                </a:solidFill>
                <a:latin typeface="Times New Roman"/>
                <a:ea typeface="宋体"/>
                <a:cs typeface="+mn-cs"/>
              </a:rPr>
              <a:t>endif</a:t>
            </a:r>
            <a:endParaRPr kumimoji="1" lang="en-US" altLang="zh-CN" sz="1800" kern="0" dirty="0">
              <a:solidFill>
                <a:srgbClr val="000000"/>
              </a:solidFill>
              <a:latin typeface="Times New Roman"/>
              <a:ea typeface="宋体"/>
              <a:cs typeface="+mn-cs"/>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98</a:t>
            </a:fld>
            <a:endParaRPr lang="zh-CN" altLang="en-US"/>
          </a:p>
        </p:txBody>
      </p:sp>
      <p:sp>
        <p:nvSpPr>
          <p:cNvPr id="6" name="Line 4"/>
          <p:cNvSpPr>
            <a:spLocks noChangeShapeType="1"/>
          </p:cNvSpPr>
          <p:nvPr/>
        </p:nvSpPr>
        <p:spPr bwMode="auto">
          <a:xfrm flipV="1">
            <a:off x="0" y="1027660"/>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3029595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800099"/>
          </a:xfrm>
        </p:spPr>
        <p:txBody>
          <a:bodyPr/>
          <a:lstStyle/>
          <a:p>
            <a:r>
              <a:rPr lang="zh-CN" altLang="en-US" dirty="0"/>
              <a:t>增加源文件</a:t>
            </a:r>
          </a:p>
        </p:txBody>
      </p:sp>
      <p:sp>
        <p:nvSpPr>
          <p:cNvPr id="4" name="日期占位符 3"/>
          <p:cNvSpPr>
            <a:spLocks noGrp="1"/>
          </p:cNvSpPr>
          <p:nvPr>
            <p:ph type="dt" sz="half" idx="10"/>
          </p:nvPr>
        </p:nvSpPr>
        <p:spPr/>
        <p:txBody>
          <a:bodyPr/>
          <a:lstStyle/>
          <a:p>
            <a:fld id="{C2B53F0A-F76F-4225-8CCB-2FB6B8E06622}" type="datetime2">
              <a:rPr lang="zh-CN" altLang="en-US" smtClean="0"/>
              <a:t>2021年4月4日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99</a:t>
            </a:fld>
            <a:endParaRPr lang="zh-CN" altLang="en-US"/>
          </a:p>
        </p:txBody>
      </p:sp>
      <p:sp>
        <p:nvSpPr>
          <p:cNvPr id="6" name="Line 4"/>
          <p:cNvSpPr>
            <a:spLocks noChangeShapeType="1"/>
          </p:cNvSpPr>
          <p:nvPr/>
        </p:nvSpPr>
        <p:spPr bwMode="auto">
          <a:xfrm flipV="1">
            <a:off x="0" y="804641"/>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7" name="Picture 4" descr="第08章_MFC包围圆_03增加源文件"/>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85838" y="1055688"/>
            <a:ext cx="7172325" cy="5181600"/>
          </a:xfrm>
          <a:noFill/>
        </p:spPr>
      </p:pic>
      <p:sp>
        <p:nvSpPr>
          <p:cNvPr id="9" name="AutoShape 5"/>
          <p:cNvSpPr>
            <a:spLocks/>
          </p:cNvSpPr>
          <p:nvPr/>
        </p:nvSpPr>
        <p:spPr bwMode="auto">
          <a:xfrm>
            <a:off x="4125913" y="922338"/>
            <a:ext cx="4857750" cy="539750"/>
          </a:xfrm>
          <a:prstGeom prst="borderCallout3">
            <a:avLst>
              <a:gd name="adj1" fmla="val 21176"/>
              <a:gd name="adj2" fmla="val -1569"/>
              <a:gd name="adj3" fmla="val 21176"/>
              <a:gd name="adj4" fmla="val -77519"/>
              <a:gd name="adj5" fmla="val 607352"/>
              <a:gd name="adj6" fmla="val -77519"/>
              <a:gd name="adj7" fmla="val 889412"/>
              <a:gd name="adj8" fmla="val -6150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1: </a:t>
            </a:r>
            <a:r>
              <a:rPr lang="zh-CN" altLang="en-US" sz="2400" i="0">
                <a:ea typeface="楷体_GB2312" pitchFamily="49" charset="-122"/>
              </a:rPr>
              <a:t>选中“解决方案资源管理器”</a:t>
            </a:r>
          </a:p>
        </p:txBody>
      </p:sp>
      <p:sp>
        <p:nvSpPr>
          <p:cNvPr id="10" name="AutoShape 6"/>
          <p:cNvSpPr>
            <a:spLocks/>
          </p:cNvSpPr>
          <p:nvPr/>
        </p:nvSpPr>
        <p:spPr bwMode="auto">
          <a:xfrm>
            <a:off x="4086225" y="1671638"/>
            <a:ext cx="4897438" cy="539750"/>
          </a:xfrm>
          <a:prstGeom prst="borderCallout2">
            <a:avLst>
              <a:gd name="adj1" fmla="val 21176"/>
              <a:gd name="adj2" fmla="val -1556"/>
              <a:gd name="adj3" fmla="val 21176"/>
              <a:gd name="adj4" fmla="val -23565"/>
              <a:gd name="adj5" fmla="val 379412"/>
              <a:gd name="adj6" fmla="val -42042"/>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2: </a:t>
            </a:r>
            <a:r>
              <a:rPr lang="zh-CN" altLang="en-US" sz="2400" i="0">
                <a:ea typeface="楷体_GB2312" pitchFamily="49" charset="-122"/>
              </a:rPr>
              <a:t>在源文件上方单击鼠标右键</a:t>
            </a:r>
          </a:p>
        </p:txBody>
      </p:sp>
      <p:sp>
        <p:nvSpPr>
          <p:cNvPr id="11" name="AutoShape 7"/>
          <p:cNvSpPr>
            <a:spLocks/>
          </p:cNvSpPr>
          <p:nvPr/>
        </p:nvSpPr>
        <p:spPr bwMode="auto">
          <a:xfrm>
            <a:off x="2987675" y="2420938"/>
            <a:ext cx="5995988" cy="539750"/>
          </a:xfrm>
          <a:prstGeom prst="borderCallout3">
            <a:avLst>
              <a:gd name="adj1" fmla="val 21176"/>
              <a:gd name="adj2" fmla="val -1389"/>
              <a:gd name="adj3" fmla="val 21176"/>
              <a:gd name="adj4" fmla="val -4551"/>
              <a:gd name="adj5" fmla="val 195296"/>
              <a:gd name="adj6" fmla="val -3954"/>
              <a:gd name="adj7" fmla="val 274704"/>
              <a:gd name="adj8" fmla="val 37755"/>
            </a:avLst>
          </a:prstGeom>
          <a:solidFill>
            <a:srgbClr val="FFFF99"/>
          </a:solidFill>
          <a:ln w="57150" algn="ctr">
            <a:solidFill>
              <a:srgbClr val="FF3300"/>
            </a:solidFill>
            <a:miter lim="800000"/>
            <a:headEnd/>
            <a:tailEnd type="triangle" w="med" len="med"/>
          </a:ln>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步骤</a:t>
            </a:r>
            <a:r>
              <a:rPr lang="en-US" altLang="zh-CN" sz="2400" i="0">
                <a:ea typeface="楷体_GB2312" pitchFamily="49" charset="-122"/>
              </a:rPr>
              <a:t>3: </a:t>
            </a:r>
            <a:r>
              <a:rPr lang="zh-CN" altLang="en-US" sz="2400" i="0">
                <a:ea typeface="楷体_GB2312" pitchFamily="49" charset="-122"/>
              </a:rPr>
              <a:t>单击右键菜单“添加”</a:t>
            </a:r>
            <a:r>
              <a:rPr lang="zh-CN" altLang="en-US" sz="2400" i="0">
                <a:ea typeface="楷体_GB2312" pitchFamily="49" charset="-122"/>
                <a:sym typeface="Wingdings" panose="05000000000000000000" pitchFamily="2" charset="2"/>
              </a:rPr>
              <a:t>“新建项”</a:t>
            </a:r>
            <a:endParaRPr lang="zh-CN" altLang="en-US" sz="2400" i="0">
              <a:ea typeface="楷体_GB2312" pitchFamily="49" charset="-122"/>
            </a:endParaRPr>
          </a:p>
        </p:txBody>
      </p:sp>
      <p:sp>
        <p:nvSpPr>
          <p:cNvPr id="12" name="Text Box 8"/>
          <p:cNvSpPr txBox="1">
            <a:spLocks noChangeArrowheads="1"/>
          </p:cNvSpPr>
          <p:nvPr/>
        </p:nvSpPr>
        <p:spPr bwMode="auto">
          <a:xfrm>
            <a:off x="4859338" y="5084763"/>
            <a:ext cx="3816350" cy="1152525"/>
          </a:xfrm>
          <a:prstGeom prst="rect">
            <a:avLst/>
          </a:prstGeom>
          <a:solidFill>
            <a:srgbClr val="FFFF99"/>
          </a:solidFill>
          <a:ln w="57150" algn="ctr">
            <a:solidFill>
              <a:srgbClr val="FF3300"/>
            </a:solidFill>
            <a:miter lim="800000"/>
            <a:headEnd/>
            <a:tailEnd/>
          </a:ln>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i="0">
                <a:ea typeface="楷体_GB2312" pitchFamily="49" charset="-122"/>
              </a:rPr>
              <a:t>通过菜单“视图”</a:t>
            </a:r>
            <a:r>
              <a:rPr lang="zh-CN" altLang="en-US" sz="2400" i="0">
                <a:ea typeface="楷体_GB2312" pitchFamily="49" charset="-122"/>
                <a:sym typeface="Wingdings" panose="05000000000000000000" pitchFamily="2" charset="2"/>
              </a:rPr>
              <a:t>“解决方案资源管理器”</a:t>
            </a:r>
            <a:r>
              <a:rPr lang="en-US" altLang="zh-CN" sz="2400" i="0">
                <a:ea typeface="楷体_GB2312" pitchFamily="49" charset="-122"/>
                <a:sym typeface="Wingdings" panose="05000000000000000000" pitchFamily="2" charset="2"/>
              </a:rPr>
              <a:t>: </a:t>
            </a:r>
            <a:r>
              <a:rPr lang="zh-CN" altLang="en-US" sz="2400" i="0">
                <a:ea typeface="楷体_GB2312" pitchFamily="49" charset="-122"/>
                <a:sym typeface="Wingdings" panose="05000000000000000000" pitchFamily="2" charset="2"/>
              </a:rPr>
              <a:t>可以打开“解决方案资源管理器”</a:t>
            </a:r>
          </a:p>
        </p:txBody>
      </p:sp>
    </p:spTree>
    <p:extLst>
      <p:ext uri="{BB962C8B-B14F-4D97-AF65-F5344CB8AC3E}">
        <p14:creationId xmlns:p14="http://schemas.microsoft.com/office/powerpoint/2010/main" val="802118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693</TotalTime>
  <Words>11161</Words>
  <Application>Microsoft Office PowerPoint</Application>
  <PresentationFormat>全屏显示(4:3)</PresentationFormat>
  <Paragraphs>2100</Paragraphs>
  <Slides>153</Slides>
  <Notes>151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153</vt:i4>
      </vt:variant>
    </vt:vector>
  </HeadingPairs>
  <TitlesOfParts>
    <vt:vector size="166" baseType="lpstr">
      <vt:lpstr>Microsoft Yahei</vt:lpstr>
      <vt:lpstr>黑体</vt:lpstr>
      <vt:lpstr>楷体_GB2312</vt:lpstr>
      <vt:lpstr>隶书</vt:lpstr>
      <vt:lpstr>宋体</vt:lpstr>
      <vt:lpstr>Microsoft YaHei</vt:lpstr>
      <vt:lpstr>新宋体</vt:lpstr>
      <vt:lpstr>Arial</vt:lpstr>
      <vt:lpstr>Calibri</vt:lpstr>
      <vt:lpstr>Times New Roman</vt:lpstr>
      <vt:lpstr>Wingdings</vt:lpstr>
      <vt:lpstr>Office 主题</vt:lpstr>
      <vt:lpstr>剪辑</vt:lpstr>
      <vt:lpstr>本课程采用</vt:lpstr>
      <vt:lpstr>PowerPoint 演示文稿</vt:lpstr>
      <vt:lpstr>课前小甜点[代码与上一页相同]</vt:lpstr>
      <vt:lpstr>面向对象程序设计基础 (Fundamentals of Object-Oriented Programming)</vt:lpstr>
      <vt:lpstr>助教</vt:lpstr>
      <vt:lpstr>第7讲   MFC程序图形界面设计</vt:lpstr>
      <vt:lpstr>本章总体纲要</vt:lpstr>
      <vt:lpstr>为什么学习MFC</vt:lpstr>
      <vt:lpstr>MFC历史</vt:lpstr>
      <vt:lpstr>MFC及其产品版本</vt:lpstr>
      <vt:lpstr>猜测: MFC的未来</vt:lpstr>
      <vt:lpstr>MFC编程框架</vt:lpstr>
      <vt:lpstr>MFC命名规则</vt:lpstr>
      <vt:lpstr>Windows数据类型的常用缩写</vt:lpstr>
      <vt:lpstr>预编译头文件#include "stdafx.h" </vt:lpstr>
      <vt:lpstr>本章总体纲要</vt:lpstr>
      <vt:lpstr>MFC多文档例程说明</vt:lpstr>
      <vt:lpstr>开始新建项目</vt:lpstr>
      <vt:lpstr>新建MFC程序</vt:lpstr>
      <vt:lpstr>MFC向导——概述</vt:lpstr>
      <vt:lpstr>MFC向导——应用程序类型</vt:lpstr>
      <vt:lpstr>MFC向导——复合文档支持</vt:lpstr>
      <vt:lpstr>MFC向导——文档模板属性</vt:lpstr>
      <vt:lpstr>MFC向导——数据库支持</vt:lpstr>
      <vt:lpstr>MFC向导——用户界面功能</vt:lpstr>
      <vt:lpstr>MFC向导——高级功能</vt:lpstr>
      <vt:lpstr>MFC向导——生成的类</vt:lpstr>
      <vt:lpstr>编译和链接</vt:lpstr>
      <vt:lpstr>运行程序</vt:lpstr>
      <vt:lpstr>程序运行界面</vt:lpstr>
      <vt:lpstr>MFC多文档应用程序结构</vt:lpstr>
      <vt:lpstr>MFC多文档应用程序结构注解</vt:lpstr>
      <vt:lpstr>MFC多文档应用程序结构类间的继承关系</vt:lpstr>
      <vt:lpstr>主框架类成员:工具条、菜单、状态栏类</vt:lpstr>
      <vt:lpstr>MFC多文档应用程序相关类简介</vt:lpstr>
      <vt:lpstr>MFC多文档应用程序相关类简介</vt:lpstr>
      <vt:lpstr>MFC多文档应用程序相关类简介</vt:lpstr>
      <vt:lpstr>MFC多文档应用程序相关类简介</vt:lpstr>
      <vt:lpstr>MFC多文档应用程序相关类简介</vt:lpstr>
      <vt:lpstr>MFC多文档应用程序相关类简介</vt:lpstr>
      <vt:lpstr>以文档-视图为中心的MFC编程</vt:lpstr>
      <vt:lpstr>本章总体纲要</vt:lpstr>
      <vt:lpstr>使用CDC类的基础</vt:lpstr>
      <vt:lpstr>CString类</vt:lpstr>
      <vt:lpstr>字符串(CString)的格式化写入</vt:lpstr>
      <vt:lpstr>颜色类型COLORREF</vt:lpstr>
      <vt:lpstr>CPen类的构造函数</vt:lpstr>
      <vt:lpstr>CBrush类的构造函数</vt:lpstr>
      <vt:lpstr>全局函数GetStockObject</vt:lpstr>
      <vt:lpstr>本章总体纲要</vt:lpstr>
      <vt:lpstr>CDC类</vt:lpstr>
      <vt:lpstr>CDC类: 画直线段</vt:lpstr>
      <vt:lpstr>CDC类: 画直线段代码示例</vt:lpstr>
      <vt:lpstr>CDC类: 画圆弧</vt:lpstr>
      <vt:lpstr>CDC类: 绘制矩形</vt:lpstr>
      <vt:lpstr>CDC类:绘制弦</vt:lpstr>
      <vt:lpstr>CDC类:绘制弦代码示例</vt:lpstr>
      <vt:lpstr>CDC类:绘制椭圆</vt:lpstr>
      <vt:lpstr>CDC类:绘制椭圆代码示例</vt:lpstr>
      <vt:lpstr>CDC类: 绘制字符串</vt:lpstr>
      <vt:lpstr>CDC类:设置文本颜色</vt:lpstr>
      <vt:lpstr>CDC类: 设置画笔</vt:lpstr>
      <vt:lpstr>CDC类: 设置画刷</vt:lpstr>
      <vt:lpstr>CDC类: 设置对象</vt:lpstr>
      <vt:lpstr>CDC类: 设置画笔与画刷的颜色</vt:lpstr>
      <vt:lpstr>CDC类: 直接绘制像素</vt:lpstr>
      <vt:lpstr>CDC类: 直接绘制像素代码示例</vt:lpstr>
      <vt:lpstr>CDC类: 判断是否处于打印模式</vt:lpstr>
      <vt:lpstr>本章总体纲要</vt:lpstr>
      <vt:lpstr>点集的包围圆程序例程说明</vt:lpstr>
      <vt:lpstr>准备打开项目</vt:lpstr>
      <vt:lpstr>选择项目所在路径</vt:lpstr>
      <vt:lpstr>选择项目所在路径</vt:lpstr>
      <vt:lpstr>打开类视图</vt:lpstr>
      <vt:lpstr>打开CCP_BoundCircleView::OnDraw</vt:lpstr>
      <vt:lpstr>修改CCP_BoundCircleView::OnDraw代码</vt:lpstr>
      <vt:lpstr>程序运行结果——圆与点</vt:lpstr>
      <vt:lpstr>本章总体纲要</vt:lpstr>
      <vt:lpstr>相关类名</vt:lpstr>
      <vt:lpstr>增加头文件</vt:lpstr>
      <vt:lpstr>增加头文件——CP_Point2D.h</vt:lpstr>
      <vt:lpstr>头文件“CP_Point2D.h”的代码</vt:lpstr>
      <vt:lpstr>头文件“CP_Point2D.h”的代码</vt:lpstr>
      <vt:lpstr>头文件“CP_Point2D.h”的代码</vt:lpstr>
      <vt:lpstr>增加源文件</vt:lpstr>
      <vt:lpstr>增加源文件——CP_Point2D.cpp</vt:lpstr>
      <vt:lpstr>源文件“CP_Point2D.cpp”的代码</vt:lpstr>
      <vt:lpstr>源文件“CP_Point2D.cpp”的代码</vt:lpstr>
      <vt:lpstr>源文件“CP_Point2D.cpp”的代码</vt:lpstr>
      <vt:lpstr>源文件“CP_Point2D.cpp”的代码</vt:lpstr>
      <vt:lpstr>源文件“CP_Point2D.cpp”的代码</vt:lpstr>
      <vt:lpstr>源文件“CP_Point2D.cpp”的代码</vt:lpstr>
      <vt:lpstr>源文件“CP_Point2D.cpp”的代码</vt:lpstr>
      <vt:lpstr>源文件“CP_Point2D.cpp”的代码</vt:lpstr>
      <vt:lpstr>源文件“CP_Point2D.cpp”的代码</vt:lpstr>
      <vt:lpstr>增加头文件</vt:lpstr>
      <vt:lpstr>增加头文件——CP_Circle2D.h</vt:lpstr>
      <vt:lpstr>头文件“CP_Circle2D.h”的代码</vt:lpstr>
      <vt:lpstr>增加源文件</vt:lpstr>
      <vt:lpstr>增加源文件——CP_Circle2D.cpp</vt:lpstr>
      <vt:lpstr>源文件“CP_Circle2D.cpp”的代码</vt:lpstr>
      <vt:lpstr>源文件“CP_Circle2D.cpp”的代码</vt:lpstr>
      <vt:lpstr>源文件“CP_Circle2D.cpp”的代码</vt:lpstr>
      <vt:lpstr>源文件“CP_Circle2D.cpp”的代码</vt:lpstr>
      <vt:lpstr>本章总体纲要</vt:lpstr>
      <vt:lpstr>文档/视图类结构</vt:lpstr>
      <vt:lpstr>为文档类增加成员变量</vt:lpstr>
      <vt:lpstr>为文档类增加成员变量</vt:lpstr>
      <vt:lpstr>为文档类增加成员变量</vt:lpstr>
      <vt:lpstr>为文档类增加成员变量</vt:lpstr>
      <vt:lpstr>为文档类增加成员变量</vt:lpstr>
      <vt:lpstr>为文档类增加成员变量</vt:lpstr>
      <vt:lpstr>为文档类增加成员变量</vt:lpstr>
      <vt:lpstr>为文档类增加成员变量</vt:lpstr>
      <vt:lpstr>为文档类增加成员变量</vt:lpstr>
      <vt:lpstr>打文档类头文件</vt:lpstr>
      <vt:lpstr>在类CCP_BoundCircleDoc头文件中新增的代码</vt:lpstr>
      <vt:lpstr>修改头文件“CP_BoundCircleDoc.h” 的代码</vt:lpstr>
      <vt:lpstr>类CCP_BoundCircleDoc构造函数的代码 (修改源文件“CP_BoundCircleDoc.cpp” 的代码)</vt:lpstr>
      <vt:lpstr>本章总体纲要</vt:lpstr>
      <vt:lpstr>菜单界面内容及其ID</vt:lpstr>
      <vt:lpstr>准备修改菜单</vt:lpstr>
      <vt:lpstr>右键菜单</vt:lpstr>
      <vt:lpstr>“编辑”菜单</vt:lpstr>
      <vt:lpstr>“视图”菜单</vt:lpstr>
      <vt:lpstr>本章总体纲要</vt:lpstr>
      <vt:lpstr>复习练习题(不用交)</vt:lpstr>
      <vt:lpstr>复习练习题(不用交)</vt:lpstr>
      <vt:lpstr>复习练习题(不用交)</vt:lpstr>
      <vt:lpstr>思考练习题(不用交)</vt:lpstr>
      <vt:lpstr>本章总体纲要</vt:lpstr>
      <vt:lpstr>作业</vt:lpstr>
      <vt:lpstr>作业要求补充</vt:lpstr>
      <vt:lpstr>Thank You</vt:lpstr>
      <vt:lpstr>面向对象程序设计基础 (Fundamentals of Object-Oriented Programming)</vt:lpstr>
      <vt:lpstr>助教</vt:lpstr>
      <vt:lpstr>第5次作业讲评</vt:lpstr>
      <vt:lpstr>第5次作业(采用VC 2017编写程序)</vt:lpstr>
      <vt:lpstr>存在的问题</vt:lpstr>
      <vt:lpstr>亮点</vt:lpstr>
      <vt:lpstr>亮点</vt:lpstr>
      <vt:lpstr>优秀作业</vt:lpstr>
      <vt:lpstr>Thank You</vt:lpstr>
      <vt:lpstr>谢谢</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481</cp:revision>
  <dcterms:created xsi:type="dcterms:W3CDTF">2017-01-12T02:44:27Z</dcterms:created>
  <dcterms:modified xsi:type="dcterms:W3CDTF">2021-04-04T13:04:19Z</dcterms:modified>
</cp:coreProperties>
</file>